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5"/>
  </p:sldMasterIdLst>
  <p:notesMasterIdLst>
    <p:notesMasterId r:id="rId16"/>
  </p:notesMasterIdLst>
  <p:handoutMasterIdLst>
    <p:handoutMasterId r:id="rId17"/>
  </p:handoutMasterIdLst>
  <p:sldIdLst>
    <p:sldId id="257" r:id="rId6"/>
    <p:sldId id="282" r:id="rId7"/>
    <p:sldId id="284" r:id="rId8"/>
    <p:sldId id="285" r:id="rId9"/>
    <p:sldId id="286" r:id="rId10"/>
    <p:sldId id="288" r:id="rId11"/>
    <p:sldId id="287" r:id="rId12"/>
    <p:sldId id="289" r:id="rId13"/>
    <p:sldId id="290" r:id="rId14"/>
    <p:sldId id="291" r:id="rId1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0A3416-B1AC-4259-A870-CC353DE24D51}" v="4" dt="2024-08-27T17:27:22.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FBE2AAA-2CC7-4F9C-A8C6-8B9F2A3E9EF0}" type="datetimeFigureOut">
              <a:rPr lang="en-US" smtClean="0"/>
              <a:t>8/27/2024</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B37ADBA-1AC7-4CD6-8AFF-4E8087BA5487}" type="datetimeFigureOut">
              <a:rPr lang="en-US" smtClean="0"/>
              <a:t>8/27/2024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a:t>
            </a:fld>
            <a:endParaRPr lang="en-US"/>
          </a:p>
        </p:txBody>
      </p:sp>
    </p:spTree>
    <p:extLst>
      <p:ext uri="{BB962C8B-B14F-4D97-AF65-F5344CB8AC3E}">
        <p14:creationId xmlns:p14="http://schemas.microsoft.com/office/powerpoint/2010/main" val="421462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3</a:t>
            </a:fld>
            <a:endParaRPr lang="en-US"/>
          </a:p>
        </p:txBody>
      </p:sp>
    </p:spTree>
    <p:extLst>
      <p:ext uri="{BB962C8B-B14F-4D97-AF65-F5344CB8AC3E}">
        <p14:creationId xmlns:p14="http://schemas.microsoft.com/office/powerpoint/2010/main" val="2025233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416547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5</a:t>
            </a:fld>
            <a:endParaRPr lang="en-US"/>
          </a:p>
        </p:txBody>
      </p:sp>
    </p:spTree>
    <p:extLst>
      <p:ext uri="{BB962C8B-B14F-4D97-AF65-F5344CB8AC3E}">
        <p14:creationId xmlns:p14="http://schemas.microsoft.com/office/powerpoint/2010/main" val="399793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2634838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7</a:t>
            </a:fld>
            <a:endParaRPr lang="en-US"/>
          </a:p>
        </p:txBody>
      </p:sp>
    </p:spTree>
    <p:extLst>
      <p:ext uri="{BB962C8B-B14F-4D97-AF65-F5344CB8AC3E}">
        <p14:creationId xmlns:p14="http://schemas.microsoft.com/office/powerpoint/2010/main" val="1663507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8</a:t>
            </a:fld>
            <a:endParaRPr lang="en-US"/>
          </a:p>
        </p:txBody>
      </p:sp>
    </p:spTree>
    <p:extLst>
      <p:ext uri="{BB962C8B-B14F-4D97-AF65-F5344CB8AC3E}">
        <p14:creationId xmlns:p14="http://schemas.microsoft.com/office/powerpoint/2010/main" val="164565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9</a:t>
            </a:fld>
            <a:endParaRPr lang="en-US"/>
          </a:p>
        </p:txBody>
      </p:sp>
    </p:spTree>
    <p:extLst>
      <p:ext uri="{BB962C8B-B14F-4D97-AF65-F5344CB8AC3E}">
        <p14:creationId xmlns:p14="http://schemas.microsoft.com/office/powerpoint/2010/main" val="1488654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10</a:t>
            </a:fld>
            <a:endParaRPr lang="en-US"/>
          </a:p>
        </p:txBody>
      </p:sp>
    </p:spTree>
    <p:extLst>
      <p:ext uri="{BB962C8B-B14F-4D97-AF65-F5344CB8AC3E}">
        <p14:creationId xmlns:p14="http://schemas.microsoft.com/office/powerpoint/2010/main" val="405108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8/27/2024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189754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17530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dirty="0"/>
              <a:pPr/>
              <a:t>8/27/2024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406843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467815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C8593D-7C47-471E-A8DF-97AC4FFD13F5}" type="datetimeFigureOut">
              <a:rPr lang="en-US" smtClean="0"/>
              <a:t>8/27/2024</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38231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C8593D-7C47-471E-A8DF-97AC4FFD13F5}" type="datetimeFigureOut">
              <a:rPr lang="en-US" smtClean="0"/>
              <a:t>8/27/2024</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17639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8593D-7C47-471E-A8DF-97AC4FFD13F5}" type="datetimeFigureOut">
              <a:rPr lang="en-US" smtClean="0"/>
              <a:t>8/27/2024</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29556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9004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9652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118237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2563406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93292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736425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886126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FC8593D-7C47-471E-A8DF-97AC4FFD13F5}" type="datetimeFigureOut">
              <a:rPr lang="en-US" smtClean="0"/>
              <a:pPr/>
              <a:t>8/27/2024</a:t>
            </a:fld>
            <a:endParaRPr lang="en-US" dirty="0"/>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1235285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6743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3087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FC8593D-7C47-471E-A8DF-97AC4FFD13F5}" type="datetimeFigureOut">
              <a:rPr lang="en-US" smtClean="0"/>
              <a:pPr/>
              <a:t>8/27/2024</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r>
              <a:rPr lang="en-US"/>
              <a:t>Add a footer</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89D71E3-7D81-4C24-B9D8-6B108755C64C}" type="slidenum">
              <a:rPr lang="en-US" smtClean="0"/>
              <a:pPr/>
              <a:t>‹#›</a:t>
            </a:fld>
            <a:endParaRPr lang="en-US" dirty="0"/>
          </a:p>
        </p:txBody>
      </p:sp>
      <p:pic>
        <p:nvPicPr>
          <p:cNvPr id="7" name="Picture 6">
            <a:extLst>
              <a:ext uri="{FF2B5EF4-FFF2-40B4-BE49-F238E27FC236}">
                <a16:creationId xmlns:a16="http://schemas.microsoft.com/office/drawing/2014/main" id="{1A521DD5-74AE-E7BC-82A2-7F5CA53570A6}"/>
              </a:ext>
            </a:extLst>
          </p:cNvPr>
          <p:cNvPicPr>
            <a:picLocks noChangeAspect="1"/>
          </p:cNvPicPr>
          <p:nvPr userDrawn="1"/>
        </p:nvPicPr>
        <p:blipFill rotWithShape="1">
          <a:blip r:embed="rId19" cstate="screen">
            <a:extLst>
              <a:ext uri="{28A0092B-C50C-407E-A947-70E740481C1C}">
                <a14:useLocalDpi xmlns:a14="http://schemas.microsoft.com/office/drawing/2010/main" val="0"/>
              </a:ext>
            </a:extLst>
          </a:blip>
          <a:srcRect/>
          <a:stretch/>
        </p:blipFill>
        <p:spPr>
          <a:xfrm>
            <a:off x="0" y="0"/>
            <a:ext cx="12188826" cy="6858000"/>
          </a:xfrm>
          <a:prstGeom prst="rect">
            <a:avLst/>
          </a:prstGeom>
        </p:spPr>
      </p:pic>
    </p:spTree>
    <p:extLst>
      <p:ext uri="{BB962C8B-B14F-4D97-AF65-F5344CB8AC3E}">
        <p14:creationId xmlns:p14="http://schemas.microsoft.com/office/powerpoint/2010/main" val="165979046"/>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95400" y="1124744"/>
            <a:ext cx="10657184" cy="1828800"/>
          </a:xfrm>
        </p:spPr>
        <p:txBody>
          <a:bodyPr>
            <a:normAutofit/>
          </a:bodyPr>
          <a:lstStyle/>
          <a:p>
            <a:pPr algn="l"/>
            <a:r>
              <a:rPr lang="en-US" sz="6000" b="1" dirty="0">
                <a:latin typeface="Calibri" panose="020F0502020204030204" pitchFamily="34" charset="0"/>
                <a:cs typeface="Calibri" panose="020F0502020204030204" pitchFamily="34" charset="0"/>
              </a:rPr>
              <a:t>Keeping Our Friends Safe                              </a:t>
            </a:r>
            <a:br>
              <a:rPr lang="en-US" sz="6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Part 2</a:t>
            </a:r>
          </a:p>
        </p:txBody>
      </p:sp>
      <p:pic>
        <p:nvPicPr>
          <p:cNvPr id="7" name="Picture 6" descr="Text&#10;&#10;Description automatically generated">
            <a:extLst>
              <a:ext uri="{FF2B5EF4-FFF2-40B4-BE49-F238E27FC236}">
                <a16:creationId xmlns:a16="http://schemas.microsoft.com/office/drawing/2014/main" id="{A6887368-66ED-CC46-BA53-A1DFBAB3C4E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984432" y="103936"/>
            <a:ext cx="2135889" cy="811712"/>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78A36CD5-A5B0-C6C5-20FA-AFE11B7AAA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432" y="3900014"/>
            <a:ext cx="10225136" cy="2957986"/>
          </a:xfrm>
          <a:prstGeom prst="rect">
            <a:avLst/>
          </a:prstGeom>
        </p:spPr>
      </p:pic>
    </p:spTree>
    <p:custDataLst>
      <p:tags r:id="rId1"/>
    </p:custDataLst>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extLst>
              <a:ext uri="{28A0092B-C50C-407E-A947-70E740481C1C}">
                <a14:useLocalDpi xmlns:a14="http://schemas.microsoft.com/office/drawing/2010/main" val="0"/>
              </a:ext>
            </a:extLst>
          </a:blip>
          <a:stretch/>
        </a:blipFill>
        <a:effectLst/>
      </p:bgPr>
    </p:bg>
    <p:spTree>
      <p:nvGrpSpPr>
        <p:cNvPr id="1" name=""/>
        <p:cNvGrpSpPr/>
        <p:nvPr/>
      </p:nvGrpSpPr>
      <p:grpSpPr>
        <a:xfrm>
          <a:off x="0" y="0"/>
          <a:ext cx="0" cy="0"/>
          <a:chOff x="0" y="0"/>
          <a:chExt cx="0" cy="0"/>
        </a:xfrm>
      </p:grpSpPr>
      <p:pic>
        <p:nvPicPr>
          <p:cNvPr id="9" name="Picture 8" descr="A group of students smiling&#10;&#10;Description automatically generated with low confidence">
            <a:extLst>
              <a:ext uri="{FF2B5EF4-FFF2-40B4-BE49-F238E27FC236}">
                <a16:creationId xmlns:a16="http://schemas.microsoft.com/office/drawing/2014/main" id="{B5B8E023-46ED-4A79-B59F-14C1AEC3AA66}"/>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useBgFill="1">
        <p:nvSpPr>
          <p:cNvPr id="12"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flipH="1">
            <a:off x="7426885"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Title 1">
            <a:extLst>
              <a:ext uri="{FF2B5EF4-FFF2-40B4-BE49-F238E27FC236}">
                <a16:creationId xmlns:a16="http://schemas.microsoft.com/office/drawing/2014/main" id="{67D43153-8C17-C3B5-264C-14BEEBB4CF6D}"/>
              </a:ext>
            </a:extLst>
          </p:cNvPr>
          <p:cNvSpPr>
            <a:spLocks noGrp="1"/>
          </p:cNvSpPr>
          <p:nvPr>
            <p:ph type="title"/>
          </p:nvPr>
        </p:nvSpPr>
        <p:spPr>
          <a:xfrm>
            <a:off x="5461682" y="3496574"/>
            <a:ext cx="6436104" cy="1138686"/>
          </a:xfrm>
        </p:spPr>
        <p:txBody>
          <a:bodyPr vert="horz" lIns="91440" tIns="45720" rIns="91440" bIns="45720" rtlCol="0" anchor="b">
            <a:noAutofit/>
          </a:bodyPr>
          <a:lstStyle/>
          <a:p>
            <a:pPr algn="l">
              <a:lnSpc>
                <a:spcPct val="90000"/>
              </a:lnSpc>
            </a:pPr>
            <a:r>
              <a:rPr lang="en-US" b="1" dirty="0">
                <a:latin typeface="Calibri" panose="020F0502020204030204" pitchFamily="34" charset="0"/>
                <a:cs typeface="Calibri" panose="020F0502020204030204" pitchFamily="34" charset="0"/>
              </a:rPr>
              <a:t>Consider the scenarios on the next few slides: </a:t>
            </a:r>
            <a:endParaRPr lang="en-US"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66773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1055440" y="33265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1</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996841"/>
            <a:ext cx="4774232" cy="3384376"/>
          </a:xfrm>
          <a:prstGeom prst="rect">
            <a:avLst/>
          </a:prstGeom>
        </p:spPr>
        <p:txBody>
          <a:bodyPr>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3200" b="1" dirty="0">
                <a:solidFill>
                  <a:schemeClr val="tx1"/>
                </a:solidFill>
                <a:latin typeface="Calibri" panose="020F0502020204030204" pitchFamily="34" charset="0"/>
                <a:cs typeface="Calibri" panose="020F0502020204030204" pitchFamily="34" charset="0"/>
              </a:rPr>
              <a:t>Every day, Lucy and Daisy make nasty comments about Ling under their breath in class. Fay sees this and asks them to stop. They don’t. What could Fay do?</a:t>
            </a:r>
            <a:endParaRPr lang="en-GB" sz="3200" dirty="0">
              <a:solidFill>
                <a:schemeClr val="tx1"/>
              </a:solidFill>
              <a:latin typeface="Calibri" panose="020F0502020204030204" pitchFamily="34" charset="0"/>
              <a:cs typeface="Calibri" panose="020F0502020204030204" pitchFamily="34" charset="0"/>
            </a:endParaRPr>
          </a:p>
          <a:p>
            <a:endParaRPr lang="en-GB" dirty="0">
              <a:solidFill>
                <a:schemeClr val="tx1"/>
              </a:solidFill>
            </a:endParaRPr>
          </a:p>
        </p:txBody>
      </p:sp>
      <p:pic>
        <p:nvPicPr>
          <p:cNvPr id="9" name="Picture 8" descr="A picture containing indoor, person&#10;&#10;Description automatically generated">
            <a:extLst>
              <a:ext uri="{FF2B5EF4-FFF2-40B4-BE49-F238E27FC236}">
                <a16:creationId xmlns:a16="http://schemas.microsoft.com/office/drawing/2014/main" id="{BE40C498-7F43-C318-A0CA-9C5105B6B8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472" y="1700808"/>
            <a:ext cx="5112568" cy="397644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710564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983432" y="33265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2</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996840"/>
            <a:ext cx="4774232" cy="3808423"/>
          </a:xfrm>
          <a:prstGeom prst="rect">
            <a:avLst/>
          </a:prstGeom>
        </p:spPr>
        <p:txBody>
          <a:bodyPr>
            <a:normAutofit fontScale="92500"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GB" sz="3200" b="1" dirty="0">
                <a:solidFill>
                  <a:schemeClr val="tx1"/>
                </a:solidFill>
                <a:latin typeface="Calibri" panose="020F0502020204030204" pitchFamily="34" charset="0"/>
                <a:cs typeface="Calibri" panose="020F0502020204030204" pitchFamily="34" charset="0"/>
              </a:rPr>
              <a:t>Jayden has been going out with Kia for three months.  They have a laugh together but Jayden keeps asking Kia to send him nude pictures. Kia tells Ellie about this and asks her not to tell anyone.  What could Ellie do?</a:t>
            </a:r>
          </a:p>
          <a:p>
            <a:endParaRPr lang="en-GB" dirty="0">
              <a:solidFill>
                <a:schemeClr val="tx1"/>
              </a:solidFill>
            </a:endParaRPr>
          </a:p>
        </p:txBody>
      </p:sp>
      <p:pic>
        <p:nvPicPr>
          <p:cNvPr id="4" name="Picture 3" descr="A person and person kissing&#10;&#10;Description automatically generated with medium confidence">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472" y="1700808"/>
            <a:ext cx="5091994" cy="39604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42228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983432" y="33265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3</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0808"/>
            <a:ext cx="4774232" cy="4104455"/>
          </a:xfrm>
          <a:prstGeom prst="rect">
            <a:avLst/>
          </a:prstGeom>
        </p:spPr>
        <p:txBody>
          <a:bodyPr>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GB" sz="2800" b="1" dirty="0">
                <a:solidFill>
                  <a:schemeClr val="tx1"/>
                </a:solidFill>
                <a:latin typeface="Calibri" panose="020F0502020204030204" pitchFamily="34" charset="0"/>
                <a:cs typeface="Calibri" panose="020F0502020204030204" pitchFamily="34" charset="0"/>
              </a:rPr>
              <a:t>Vicki tells Charlotte that her brother’s friend keeps bringing her presents when he visits their house. Last time he came round they had a quick kiss when her brother went to the toilet.  Vicki is flattered as he is 21 and she didn’t think he’d be interested in a girl her age. What should Charlotte do?</a:t>
            </a:r>
          </a:p>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4" cy="39604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21353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982216" y="36512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4</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4008"/>
            <a:ext cx="4824536" cy="4824536"/>
          </a:xfrm>
          <a:prstGeom prst="rect">
            <a:avLst/>
          </a:prstGeom>
        </p:spPr>
        <p:txBody>
          <a:bodyPr>
            <a:normAutofit fontScale="40000" lnSpcReduction="2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GB" sz="7000" b="1" dirty="0">
                <a:solidFill>
                  <a:schemeClr val="tx1"/>
                </a:solidFill>
                <a:latin typeface="Calibri" panose="020F0502020204030204" pitchFamily="34" charset="0"/>
                <a:cs typeface="Calibri" panose="020F0502020204030204" pitchFamily="34" charset="0"/>
              </a:rPr>
              <a:t>Isla is talking to an online friend that she hasn’t met in person. The online friend tells Isla that they’ve started to have feelings for her and they should </a:t>
            </a:r>
            <a:r>
              <a:rPr lang="en-GB" sz="7000" b="1">
                <a:solidFill>
                  <a:schemeClr val="tx1"/>
                </a:solidFill>
                <a:latin typeface="Calibri" panose="020F0502020204030204" pitchFamily="34" charset="0"/>
                <a:cs typeface="Calibri" panose="020F0502020204030204" pitchFamily="34" charset="0"/>
              </a:rPr>
              <a:t>be boyfriend </a:t>
            </a:r>
            <a:r>
              <a:rPr lang="en-GB" sz="7000" b="1" dirty="0">
                <a:solidFill>
                  <a:schemeClr val="tx1"/>
                </a:solidFill>
                <a:latin typeface="Calibri" panose="020F0502020204030204" pitchFamily="34" charset="0"/>
                <a:cs typeface="Calibri" panose="020F0502020204030204" pitchFamily="34" charset="0"/>
              </a:rPr>
              <a:t>and girlfriend. Isla says she has feelings for them too and they arrange to meet up alone. Isla is excited and tells her friend Lauren. What could Lauren do?</a:t>
            </a:r>
          </a:p>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4" cy="39604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78389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983432" y="33265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5</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0808"/>
            <a:ext cx="4774232" cy="4104455"/>
          </a:xfrm>
          <a:prstGeom prst="rect">
            <a:avLst/>
          </a:prstGeom>
        </p:spPr>
        <p:txBody>
          <a:bodyPr>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3" cy="39604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87845B5-826F-FF75-BBED-7B6D3B981DA2}"/>
              </a:ext>
            </a:extLst>
          </p:cNvPr>
          <p:cNvSpPr txBox="1"/>
          <p:nvPr/>
        </p:nvSpPr>
        <p:spPr>
          <a:xfrm>
            <a:off x="7439446" y="1634313"/>
            <a:ext cx="4180184" cy="4093428"/>
          </a:xfrm>
          <a:prstGeom prst="rect">
            <a:avLst/>
          </a:prstGeom>
          <a:noFill/>
        </p:spPr>
        <p:txBody>
          <a:bodyPr wrap="square">
            <a:spAutoFit/>
          </a:bodyPr>
          <a:lstStyle/>
          <a:p>
            <a:r>
              <a:rPr lang="en-GB" sz="2600" b="1" dirty="0">
                <a:latin typeface="Calibri" panose="020F0502020204030204" pitchFamily="34" charset="0"/>
                <a:cs typeface="Calibri" panose="020F0502020204030204" pitchFamily="34" charset="0"/>
              </a:rPr>
              <a:t>Olivia is worried about her friend Asha. Asha says that she is really anxious about the exams coming up and is thinking of hurting herself. Olivia doesn’t know what to do as Asha hasn’t actually hurt herself and has asked Olivia to not tell anyone. What could Olivia do?</a:t>
            </a:r>
          </a:p>
        </p:txBody>
      </p:sp>
    </p:spTree>
    <p:custDataLst>
      <p:tags r:id="rId1"/>
    </p:custDataLst>
    <p:extLst>
      <p:ext uri="{BB962C8B-B14F-4D97-AF65-F5344CB8AC3E}">
        <p14:creationId xmlns:p14="http://schemas.microsoft.com/office/powerpoint/2010/main" val="32732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838200" y="36512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6</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0808"/>
            <a:ext cx="4774232" cy="4104455"/>
          </a:xfrm>
          <a:prstGeom prst="rect">
            <a:avLst/>
          </a:prstGeom>
        </p:spPr>
        <p:txBody>
          <a:bodyPr>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3" cy="39604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87845B5-826F-FF75-BBED-7B6D3B981DA2}"/>
              </a:ext>
            </a:extLst>
          </p:cNvPr>
          <p:cNvSpPr txBox="1"/>
          <p:nvPr/>
        </p:nvSpPr>
        <p:spPr>
          <a:xfrm>
            <a:off x="7392144" y="1700808"/>
            <a:ext cx="4374504" cy="4555093"/>
          </a:xfrm>
          <a:prstGeom prst="rect">
            <a:avLst/>
          </a:prstGeom>
          <a:noFill/>
        </p:spPr>
        <p:txBody>
          <a:bodyPr wrap="square">
            <a:spAutoFit/>
          </a:bodyPr>
          <a:lstStyle/>
          <a:p>
            <a:r>
              <a:rPr lang="en-GB" sz="2400" b="1" dirty="0">
                <a:latin typeface="Calibri" panose="020F0502020204030204" pitchFamily="34" charset="0"/>
                <a:cs typeface="Calibri" panose="020F0502020204030204" pitchFamily="34" charset="0"/>
              </a:rPr>
              <a:t>Max is friends with Chris and has been round his house a few times. Last time he was there Chris’ dad had a real go at him for forgetting to put the bins out and slapped Chris round the face.  Chris has told Max that it happens quite a lot and that his dad smashed his phone up when he failed his latest maths test.  What could Max do?</a:t>
            </a:r>
          </a:p>
          <a:p>
            <a:endParaRPr lang="en-GB" sz="2600" b="1"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50721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838200" y="36512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7</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0808"/>
            <a:ext cx="4774232" cy="4104455"/>
          </a:xfrm>
          <a:prstGeom prst="rect">
            <a:avLst/>
          </a:prstGeom>
        </p:spPr>
        <p:txBody>
          <a:bodyPr>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3" cy="39604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87845B5-826F-FF75-BBED-7B6D3B981DA2}"/>
              </a:ext>
            </a:extLst>
          </p:cNvPr>
          <p:cNvSpPr txBox="1"/>
          <p:nvPr/>
        </p:nvSpPr>
        <p:spPr>
          <a:xfrm>
            <a:off x="7320136" y="1714154"/>
            <a:ext cx="4270176" cy="4185761"/>
          </a:xfrm>
          <a:prstGeom prst="rect">
            <a:avLst/>
          </a:prstGeom>
          <a:noFill/>
        </p:spPr>
        <p:txBody>
          <a:bodyPr wrap="square">
            <a:spAutoFit/>
          </a:bodyPr>
          <a:lstStyle/>
          <a:p>
            <a:r>
              <a:rPr lang="en-GB" sz="2400" b="1" dirty="0">
                <a:latin typeface="Calibri" panose="020F0502020204030204" pitchFamily="34" charset="0"/>
                <a:cs typeface="Calibri" panose="020F0502020204030204" pitchFamily="34" charset="0"/>
              </a:rPr>
              <a:t>Tom notices that Aran is talking about going out to parties every weekend. Aran tells Tom that the older guys bring along loads of alcohol and they all get wasted. A few times Aran has got so drunk that he can’t remember what happened and has had to miss football the next day. What could Tom do?</a:t>
            </a:r>
          </a:p>
          <a:p>
            <a:endParaRPr lang="en-GB" sz="2600" b="1"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98831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D10FB8-FF0F-A4EE-1A4A-BFDD7094874F}"/>
              </a:ext>
            </a:extLst>
          </p:cNvPr>
          <p:cNvSpPr txBox="1">
            <a:spLocks/>
          </p:cNvSpPr>
          <p:nvPr/>
        </p:nvSpPr>
        <p:spPr>
          <a:xfrm>
            <a:off x="838200" y="365126"/>
            <a:ext cx="3169568" cy="1047650"/>
          </a:xfrm>
          <a:prstGeom prst="rect">
            <a:avLst/>
          </a:prstGeom>
          <a:effectLst>
            <a:outerShdw blurRad="25400" dir="17880000">
              <a:srgbClr val="000000">
                <a:alpha val="46000"/>
              </a:srgbClr>
            </a:outerShdw>
          </a:effectLst>
        </p:spPr>
        <p:txBody>
          <a:bodyPr vert="horz" lIns="91440" tIns="45720" rIns="91440" bIns="45720" rtlCol="0" anchor="b">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latin typeface="Calibri" panose="020F0502020204030204" pitchFamily="34" charset="0"/>
                <a:cs typeface="Calibri" panose="020F0502020204030204" pitchFamily="34" charset="0"/>
              </a:rPr>
              <a:t>Scenario 8</a:t>
            </a:r>
          </a:p>
        </p:txBody>
      </p:sp>
      <p:sp>
        <p:nvSpPr>
          <p:cNvPr id="6" name="Text Placeholder 3">
            <a:extLst>
              <a:ext uri="{FF2B5EF4-FFF2-40B4-BE49-F238E27FC236}">
                <a16:creationId xmlns:a16="http://schemas.microsoft.com/office/drawing/2014/main" id="{02C9B02B-E00B-8506-6DCB-1EF187077707}"/>
              </a:ext>
            </a:extLst>
          </p:cNvPr>
          <p:cNvSpPr txBox="1">
            <a:spLocks/>
          </p:cNvSpPr>
          <p:nvPr/>
        </p:nvSpPr>
        <p:spPr>
          <a:xfrm>
            <a:off x="6816080" y="1700808"/>
            <a:ext cx="4774232" cy="4104455"/>
          </a:xfrm>
          <a:prstGeom prst="rect">
            <a:avLst/>
          </a:prstGeom>
        </p:spPr>
        <p:txBody>
          <a:bodyPr>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endParaRPr lang="en-GB" dirty="0">
              <a:solidFill>
                <a:schemeClr val="tx1"/>
              </a:solidFill>
            </a:endParaRPr>
          </a:p>
        </p:txBody>
      </p:sp>
      <p:pic>
        <p:nvPicPr>
          <p:cNvPr id="4" name="Picture 3">
            <a:extLst>
              <a:ext uri="{FF2B5EF4-FFF2-40B4-BE49-F238E27FC236}">
                <a16:creationId xmlns:a16="http://schemas.microsoft.com/office/drawing/2014/main" id="{2507CAE8-8D47-37E1-65F6-0E35A9D4668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43472" y="1700808"/>
            <a:ext cx="5091993" cy="396043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987845B5-826F-FF75-BBED-7B6D3B981DA2}"/>
              </a:ext>
            </a:extLst>
          </p:cNvPr>
          <p:cNvSpPr txBox="1"/>
          <p:nvPr/>
        </p:nvSpPr>
        <p:spPr>
          <a:xfrm>
            <a:off x="7176120" y="1916832"/>
            <a:ext cx="4270176" cy="3939540"/>
          </a:xfrm>
          <a:prstGeom prst="rect">
            <a:avLst/>
          </a:prstGeom>
          <a:noFill/>
        </p:spPr>
        <p:txBody>
          <a:bodyPr wrap="square">
            <a:spAutoFit/>
          </a:bodyPr>
          <a:lstStyle/>
          <a:p>
            <a:r>
              <a:rPr lang="en-GB" sz="2800" b="1" dirty="0">
                <a:solidFill>
                  <a:schemeClr val="tx1">
                    <a:lumMod val="95000"/>
                  </a:schemeClr>
                </a:solidFill>
                <a:latin typeface="Calibri" panose="020F0502020204030204" pitchFamily="34" charset="0"/>
                <a:cs typeface="Calibri" panose="020F0502020204030204" pitchFamily="34" charset="0"/>
              </a:rPr>
              <a:t>Lily notices that Sophie is talking a lot about her clothes and how she looks. She also sees that Sophie is leaving most of her lunch. This happens a few times and Lily doesn’t know what to do. What could Lily do?</a:t>
            </a:r>
          </a:p>
          <a:p>
            <a:endParaRPr lang="en-GB" sz="2600" b="1"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74788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81E8248CF2DE419151886F49E7451F" ma:contentTypeVersion="17" ma:contentTypeDescription="Create a new document." ma:contentTypeScope="" ma:versionID="490197c52e2ec1d2dc7a7ed7be18c5f8">
  <xsd:schema xmlns:xsd="http://www.w3.org/2001/XMLSchema" xmlns:xs="http://www.w3.org/2001/XMLSchema" xmlns:p="http://schemas.microsoft.com/office/2006/metadata/properties" xmlns:ns2="4e9dd03f-2e57-4b28-b945-173e434e9251" xmlns:ns3="9c173929-7565-47c8-bb64-b3c2f548f430" xmlns:ns4="c5dbf80e-f509-45f6-9fe5-406e3eefabbb" targetNamespace="http://schemas.microsoft.com/office/2006/metadata/properties" ma:root="true" ma:fieldsID="4b1e9e7667d3f56f50dd75a58e700c9f" ns2:_="" ns3:_="" ns4:_="">
    <xsd:import namespace="4e9dd03f-2e57-4b28-b945-173e434e9251"/>
    <xsd:import namespace="9c173929-7565-47c8-bb64-b3c2f548f430"/>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2:SharedWithUsers" minOccurs="0"/>
                <xsd:element ref="ns2:SharedWithDetail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9dd03f-2e57-4b28-b945-173e434e925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73929-7565-47c8-bb64-b3c2f548f43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752b2c1-7caf-45d1-9c4b-4fe9df9290af}" ma:internalName="TaxCatchAll" ma:showField="CatchAllData" ma:web="4e9dd03f-2e57-4b28-b945-173e434e92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4e9dd03f-2e57-4b28-b945-173e434e9251">7HE66H4RTQF2-233921732-1595</_dlc_DocId>
    <_dlc_DocIdUrl xmlns="4e9dd03f-2e57-4b28-b945-173e434e9251">
      <Url>https://hants.sharepoint.com/sites/Hamps7083/_layouts/15/DocIdRedir.aspx?ID=7HE66H4RTQF2-233921732-1595</Url>
      <Description>7HE66H4RTQF2-233921732-1595</Description>
    </_dlc_DocIdUrl>
    <TaxCatchAll xmlns="c5dbf80e-f509-45f6-9fe5-406e3eefabbb" xsi:nil="true"/>
    <lcf76f155ced4ddcb4097134ff3c332f xmlns="9c173929-7565-47c8-bb64-b3c2f548f4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2.xml><?xml version="1.0" encoding="utf-8"?>
<ds:datastoreItem xmlns:ds="http://schemas.openxmlformats.org/officeDocument/2006/customXml" ds:itemID="{2A1D0A8F-7244-4A55-9A24-1CA606A3800C}"/>
</file>

<file path=customXml/itemProps3.xml><?xml version="1.0" encoding="utf-8"?>
<ds:datastoreItem xmlns:ds="http://schemas.openxmlformats.org/officeDocument/2006/customXml" ds:itemID="{0242BE22-6118-436A-9A7B-0E87F165F8E6}">
  <ds:schemaRefs>
    <ds:schemaRef ds:uri="http://schemas.microsoft.com/sharepoint/events"/>
  </ds:schemaRefs>
</ds:datastoreItem>
</file>

<file path=customXml/itemProps4.xml><?xml version="1.0" encoding="utf-8"?>
<ds:datastoreItem xmlns:ds="http://schemas.openxmlformats.org/officeDocument/2006/customXml" ds:itemID="{1DA15C6C-6BB6-4DB6-B7D6-7F14EAB2CC5C}">
  <ds:schemaRefs>
    <ds:schemaRef ds:uri="http://purl.org/dc/elements/1.1/"/>
    <ds:schemaRef ds:uri="http://purl.org/dc/dcmitype/"/>
    <ds:schemaRef ds:uri="http://www.w3.org/XML/1998/namespace"/>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ede8e313-8b1f-4f14-a019-4d91ba735525"/>
    <ds:schemaRef ds:uri="4e9dd03f-2e57-4b28-b945-173e434e9251"/>
    <ds:schemaRef ds:uri="c5dbf80e-f509-45f6-9fe5-406e3eefabbb"/>
  </ds:schemaRefs>
</ds:datastoreItem>
</file>

<file path=docProps/app.xml><?xml version="1.0" encoding="utf-8"?>
<Properties xmlns="http://schemas.openxmlformats.org/officeDocument/2006/extended-properties" xmlns:vt="http://schemas.openxmlformats.org/officeDocument/2006/docPropsVTypes">
  <Template>TM04033929[[fn=Slate]]</Template>
  <TotalTime>293</TotalTime>
  <Words>848</Words>
  <Application>Microsoft Office PowerPoint</Application>
  <PresentationFormat>Widescreen</PresentationFormat>
  <Paragraphs>63</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Calisto MT</vt:lpstr>
      <vt:lpstr>Wingdings 2</vt:lpstr>
      <vt:lpstr>Slate</vt:lpstr>
      <vt:lpstr>Keeping Our Friends Safe                               Part 2</vt:lpstr>
      <vt:lpstr>Consider the scenarios on the next few slides: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Rowledge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Sarah Oliver</dc:creator>
  <cp:keywords/>
  <cp:lastModifiedBy>McCue, Susan</cp:lastModifiedBy>
  <cp:revision>41</cp:revision>
  <cp:lastPrinted>2022-11-11T10:36:10Z</cp:lastPrinted>
  <dcterms:created xsi:type="dcterms:W3CDTF">2019-03-22T15:20:52Z</dcterms:created>
  <dcterms:modified xsi:type="dcterms:W3CDTF">2024-08-27T17:27:23Z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0x0101008D81E8248CF2DE419151886F49E7451F</vt:lpwstr>
  </property>
  <property fmtid="{D5CDD505-2E9C-101B-9397-08002B2CF9AE}" pid="4" name="_dlc_DocIdItemGuid">
    <vt:lpwstr>2ab0fd9e-7fdc-4137-b201-24460e2cdbd4</vt:lpwstr>
  </property>
  <property fmtid="{D5CDD505-2E9C-101B-9397-08002B2CF9AE}" pid="5" name="MediaServiceImageTags">
    <vt:lpwstr/>
  </property>
</Properties>
</file>