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5"/>
  </p:sldMasterIdLst>
  <p:notesMasterIdLst>
    <p:notesMasterId r:id="rId18"/>
  </p:notesMasterIdLst>
  <p:handoutMasterIdLst>
    <p:handoutMasterId r:id="rId19"/>
  </p:handoutMasterIdLst>
  <p:sldIdLst>
    <p:sldId id="257" r:id="rId6"/>
    <p:sldId id="282" r:id="rId7"/>
    <p:sldId id="283" r:id="rId8"/>
    <p:sldId id="265" r:id="rId9"/>
    <p:sldId id="285" r:id="rId10"/>
    <p:sldId id="266" r:id="rId11"/>
    <p:sldId id="267" r:id="rId12"/>
    <p:sldId id="275" r:id="rId13"/>
    <p:sldId id="284" r:id="rId14"/>
    <p:sldId id="268" r:id="rId15"/>
    <p:sldId id="277" r:id="rId16"/>
    <p:sldId id="280" r:id="rId17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6B449F-0E1C-45D3-88FE-D30EDE15A0B9}" v="3" dt="2025-05-09T15:53:29.7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>
      <p:cViewPr varScale="1">
        <p:scale>
          <a:sx n="113" d="100"/>
          <a:sy n="113" d="100"/>
        </p:scale>
        <p:origin x="115" y="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5" d="100"/>
          <a:sy n="95" d="100"/>
        </p:scale>
        <p:origin x="358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cCue, Susan" userId="51ab32c3-3946-49c1-bc7d-2e31e2225c85" providerId="ADAL" clId="{656B449F-0E1C-45D3-88FE-D30EDE15A0B9}"/>
    <pc:docChg chg="undo custSel modSld">
      <pc:chgData name="McCue, Susan" userId="51ab32c3-3946-49c1-bc7d-2e31e2225c85" providerId="ADAL" clId="{656B449F-0E1C-45D3-88FE-D30EDE15A0B9}" dt="2025-05-09T15:54:35.366" v="3" actId="14100"/>
      <pc:docMkLst>
        <pc:docMk/>
      </pc:docMkLst>
      <pc:sldChg chg="modSp mod">
        <pc:chgData name="McCue, Susan" userId="51ab32c3-3946-49c1-bc7d-2e31e2225c85" providerId="ADAL" clId="{656B449F-0E1C-45D3-88FE-D30EDE15A0B9}" dt="2025-05-09T15:53:52.682" v="0" actId="14100"/>
        <pc:sldMkLst>
          <pc:docMk/>
          <pc:sldMk cId="3864440091" sldId="266"/>
        </pc:sldMkLst>
        <pc:picChg chg="mod">
          <ac:chgData name="McCue, Susan" userId="51ab32c3-3946-49c1-bc7d-2e31e2225c85" providerId="ADAL" clId="{656B449F-0E1C-45D3-88FE-D30EDE15A0B9}" dt="2025-05-09T15:53:52.682" v="0" actId="14100"/>
          <ac:picMkLst>
            <pc:docMk/>
            <pc:sldMk cId="3864440091" sldId="266"/>
            <ac:picMk id="3" creationId="{00000000-0000-0000-0000-000000000000}"/>
          </ac:picMkLst>
        </pc:picChg>
      </pc:sldChg>
      <pc:sldChg chg="modSp mod">
        <pc:chgData name="McCue, Susan" userId="51ab32c3-3946-49c1-bc7d-2e31e2225c85" providerId="ADAL" clId="{656B449F-0E1C-45D3-88FE-D30EDE15A0B9}" dt="2025-05-09T15:54:35.366" v="3" actId="14100"/>
        <pc:sldMkLst>
          <pc:docMk/>
          <pc:sldMk cId="807962408" sldId="268"/>
        </pc:sldMkLst>
        <pc:picChg chg="mod">
          <ac:chgData name="McCue, Susan" userId="51ab32c3-3946-49c1-bc7d-2e31e2225c85" providerId="ADAL" clId="{656B449F-0E1C-45D3-88FE-D30EDE15A0B9}" dt="2025-05-09T15:54:24.275" v="1" actId="14100"/>
          <ac:picMkLst>
            <pc:docMk/>
            <pc:sldMk cId="807962408" sldId="268"/>
            <ac:picMk id="14" creationId="{00000000-0000-0000-0000-000000000000}"/>
          </ac:picMkLst>
        </pc:picChg>
        <pc:picChg chg="mod">
          <ac:chgData name="McCue, Susan" userId="51ab32c3-3946-49c1-bc7d-2e31e2225c85" providerId="ADAL" clId="{656B449F-0E1C-45D3-88FE-D30EDE15A0B9}" dt="2025-05-09T15:54:35.366" v="3" actId="14100"/>
          <ac:picMkLst>
            <pc:docMk/>
            <pc:sldMk cId="807962408" sldId="268"/>
            <ac:picMk id="20" creationId="{00000000-0000-0000-0000-00000000000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BE2AAA-2CC7-4F9C-A8C6-8B9F2A3E9EF0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0AD62A-9EE1-43E3-A7E5-D268F71DF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448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37ADBA-1AC7-4CD6-8AFF-4E8087BA5487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34C2EF-8A97-4DAF-B099-E56788364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0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ADOBE STOCK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Certain photographs used in this report have been licensed from Adobe Stock.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photographs are protected by copyright law. Resale or use of any photos used in this report is prohibited.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Photographs © / Adobe Stock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4C2EF-8A97-4DAF-B099-E567883644D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27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Discuss fun, laughter, sharing ideas, sharing thoughts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etc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Play clip.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4C2EF-8A97-4DAF-B099-E567883644D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014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90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en-GB" sz="16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Friends can also:</a:t>
            </a:r>
          </a:p>
          <a:p>
            <a:pPr lvl="1">
              <a:lnSpc>
                <a:spcPct val="170000"/>
              </a:lnSpc>
              <a:spcBef>
                <a:spcPts val="0"/>
              </a:spcBef>
              <a:buFont typeface="Calibri" panose="020F0502020204030204" pitchFamily="34" charset="0"/>
              <a:buChar char="•"/>
            </a:pPr>
            <a:r>
              <a:rPr lang="en-GB" sz="16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Increase your sense of belonging and purpose.</a:t>
            </a:r>
          </a:p>
          <a:p>
            <a:pPr lvl="1">
              <a:lnSpc>
                <a:spcPct val="170000"/>
              </a:lnSpc>
              <a:spcBef>
                <a:spcPts val="0"/>
              </a:spcBef>
              <a:buFont typeface="Calibri" panose="020F0502020204030204" pitchFamily="34" charset="0"/>
              <a:buChar char="•"/>
            </a:pPr>
            <a:r>
              <a:rPr lang="en-GB" sz="16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Boost your happiness and reduce your stress.</a:t>
            </a:r>
          </a:p>
          <a:p>
            <a:pPr lvl="1">
              <a:lnSpc>
                <a:spcPct val="170000"/>
              </a:lnSpc>
              <a:spcBef>
                <a:spcPts val="0"/>
              </a:spcBef>
              <a:buFont typeface="Calibri" panose="020F0502020204030204" pitchFamily="34" charset="0"/>
              <a:buChar char="•"/>
            </a:pPr>
            <a:r>
              <a:rPr lang="en-GB" sz="16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Improve your self-confidence and self-worth.</a:t>
            </a:r>
          </a:p>
          <a:p>
            <a:pPr lvl="1">
              <a:lnSpc>
                <a:spcPct val="170000"/>
              </a:lnSpc>
              <a:spcBef>
                <a:spcPts val="0"/>
              </a:spcBef>
              <a:buFont typeface="Calibri" panose="020F0502020204030204" pitchFamily="34" charset="0"/>
              <a:buChar char="•"/>
            </a:pPr>
            <a:r>
              <a:rPr lang="en-GB" sz="16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Help you cope with traumas, such as divorce, serious illness, job loss or the death of a loved one.</a:t>
            </a:r>
          </a:p>
          <a:p>
            <a:pPr lvl="1">
              <a:lnSpc>
                <a:spcPct val="170000"/>
              </a:lnSpc>
              <a:spcBef>
                <a:spcPts val="0"/>
              </a:spcBef>
              <a:buFont typeface="Calibri" panose="020F0502020204030204" pitchFamily="34" charset="0"/>
              <a:buChar char="•"/>
            </a:pPr>
            <a:r>
              <a:rPr lang="en-GB" sz="16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Encourage you to change or avoid unhealthy lifestyle habits, such as excessive drinking or lack of exercise.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4C2EF-8A97-4DAF-B099-E567883644D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6405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4C2EF-8A97-4DAF-B099-E567883644D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0042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Share</a:t>
            </a:r>
            <a:r>
              <a:rPr lang="en-US" baseline="0" dirty="0"/>
              <a:t> experiences.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4C2EF-8A97-4DAF-B099-E567883644D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5211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</a:t>
            </a:r>
            <a:r>
              <a:rPr lang="en-US" baseline="0" dirty="0"/>
              <a:t> thoughts/Ideas. Who can they trust? Who could they tell if something was bothering them?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4C2EF-8A97-4DAF-B099-E567883644D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97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</a:t>
            </a:r>
            <a:r>
              <a:rPr lang="en-US" baseline="0" dirty="0"/>
              <a:t> how you feel when you know something isn’t right. Tummy feelings, trouble sleeping, lack of appetite.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4C2EF-8A97-4DAF-B099-E567883644D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655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34C2EF-8A97-4DAF-B099-E567883644D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018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5/9/2025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54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30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5/9/2025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43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815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31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93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56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047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522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pPr/>
              <a:t>5/9/2025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376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pPr/>
              <a:t>5/9/2025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4069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pPr/>
              <a:t>5/9/2025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93292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pPr/>
              <a:t>5/9/2025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4253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pPr/>
              <a:t>5/9/2025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1266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pPr/>
              <a:t>5/9/2025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285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437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t>5/9/2025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877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580" y="5791200"/>
            <a:ext cx="8115419" cy="7016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reeform 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Picture Placeholder 14" descr="An empty placeholder to add an image. Click on the placeholder and select the image that you wish to add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1028581" y="5181600"/>
            <a:ext cx="3566160" cy="493776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Freeform 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Picture Placeholder 18" descr="An empty placeholder to add an image. Click on the placeholder and select the image that you wish to add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6"/>
          </p:nvPr>
        </p:nvSpPr>
        <p:spPr>
          <a:xfrm>
            <a:off x="5566714" y="5181600"/>
            <a:ext cx="3566160" cy="493776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082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8104083" cy="579921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 descr="An empty placeholder to add an image. Click on the placeholder and select the image that you wish to add"/>
          <p:cNvSpPr>
            <a:spLocks noGrp="1"/>
          </p:cNvSpPr>
          <p:nvPr>
            <p:ph type="pic" sz="quarter" idx="13"/>
          </p:nvPr>
        </p:nvSpPr>
        <p:spPr>
          <a:xfrm>
            <a:off x="991888" y="1113022"/>
            <a:ext cx="4874224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Picture Placeholder 18" descr="An empty placeholder to add an image. Click on the placeholder and select the image that you wish to add"/>
          <p:cNvSpPr>
            <a:spLocks noGrp="1"/>
          </p:cNvSpPr>
          <p:nvPr>
            <p:ph type="pic" sz="quarter" idx="15"/>
          </p:nvPr>
        </p:nvSpPr>
        <p:spPr>
          <a:xfrm>
            <a:off x="6506025" y="1109743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Picture Placeholder 12" descr="An empty placeholder to add an image. Click on the placeholder and select the image that you wish to add"/>
          <p:cNvSpPr>
            <a:spLocks noGrp="1"/>
          </p:cNvSpPr>
          <p:nvPr>
            <p:ph type="pic" sz="quarter" idx="16"/>
          </p:nvPr>
        </p:nvSpPr>
        <p:spPr>
          <a:xfrm>
            <a:off x="6506025" y="3203381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1028581" y="5919255"/>
            <a:ext cx="8104082" cy="49742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023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iv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77400" y="365126"/>
            <a:ext cx="2133600" cy="15398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Freeform 5"/>
          <p:cNvSpPr>
            <a:spLocks/>
          </p:cNvSpPr>
          <p:nvPr/>
        </p:nvSpPr>
        <p:spPr bwMode="gray">
          <a:xfrm>
            <a:off x="4182533" y="265044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Picture Placeholder 8" descr="An empty placeholder to add an image. Click on the placeholder and select the image that you wish to add"/>
          <p:cNvSpPr>
            <a:spLocks noGrp="1"/>
          </p:cNvSpPr>
          <p:nvPr>
            <p:ph type="pic" sz="quarter" idx="13"/>
          </p:nvPr>
        </p:nvSpPr>
        <p:spPr>
          <a:xfrm>
            <a:off x="4424435" y="436315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Freeform 5"/>
          <p:cNvSpPr>
            <a:spLocks/>
          </p:cNvSpPr>
          <p:nvPr/>
        </p:nvSpPr>
        <p:spPr bwMode="gray">
          <a:xfrm>
            <a:off x="816188" y="384723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Picture Placeholder 10" descr="An empty placeholder to add an image. Click on the placeholder and select the image that you wish to add"/>
          <p:cNvSpPr>
            <a:spLocks noGrp="1"/>
          </p:cNvSpPr>
          <p:nvPr>
            <p:ph type="pic" sz="quarter" idx="15"/>
          </p:nvPr>
        </p:nvSpPr>
        <p:spPr>
          <a:xfrm>
            <a:off x="1013022" y="538232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Freeform 5"/>
          <p:cNvSpPr>
            <a:spLocks/>
          </p:cNvSpPr>
          <p:nvPr/>
        </p:nvSpPr>
        <p:spPr bwMode="gray">
          <a:xfrm>
            <a:off x="816188" y="2478361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Picture Placeholder 12" descr="An empty placeholder to add an image. Click on the placeholder and select the image that you wish to add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Freeform 5"/>
          <p:cNvSpPr>
            <a:spLocks/>
          </p:cNvSpPr>
          <p:nvPr/>
        </p:nvSpPr>
        <p:spPr bwMode="gray">
          <a:xfrm>
            <a:off x="816188" y="4571999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Picture Placeholder 14" descr="An empty placeholder to add an image. Click on the placeholder and select the image that you wish to add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Freeform 5"/>
          <p:cNvSpPr>
            <a:spLocks/>
          </p:cNvSpPr>
          <p:nvPr/>
        </p:nvSpPr>
        <p:spPr bwMode="gray">
          <a:xfrm>
            <a:off x="4182533" y="3448511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Picture Placeholder 20" descr="An empty placeholder to add an image. Click on the placeholder and select the image that you wish to add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7FC8593D-7C47-471E-A8DF-97AC4FFD13F5}" type="datetimeFigureOut">
              <a:rPr lang="en-US" smtClean="0"/>
              <a:pPr/>
              <a:t>5/9/2025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289D71E3-7D81-4C24-B9D8-6B108755C64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521DD5-74AE-E7BC-82A2-7F5CA53570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790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  <p:sldLayoutId id="2147483681" r:id="rId18"/>
    <p:sldLayoutId id="2147483682" r:id="rId19"/>
    <p:sldLayoutId id="2147483683" r:id="rId2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https://www.youtube.com/embed/bNzFPPMnF1Y?feature=oembed" TargetMode="External"/><Relationship Id="rId1" Type="http://schemas.openxmlformats.org/officeDocument/2006/relationships/tags" Target="../tags/tag4.xml"/><Relationship Id="rId5" Type="http://schemas.openxmlformats.org/officeDocument/2006/relationships/image" Target="../media/image11.jpe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6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10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10.png"/><Relationship Id="rId5" Type="http://schemas.openxmlformats.org/officeDocument/2006/relationships/hyperlink" Target="https://www.nspcc.org.uk/preventing-abuse/keeping-children-safe/" TargetMode="External"/><Relationship Id="rId4" Type="http://schemas.openxmlformats.org/officeDocument/2006/relationships/hyperlink" Target="https://www.childline.org.uk/info-advice/friends-relationships-sex/friends/helping-friend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5400" y="1124744"/>
            <a:ext cx="10657184" cy="1828800"/>
          </a:xfrm>
        </p:spPr>
        <p:txBody>
          <a:bodyPr>
            <a:normAutofit/>
          </a:bodyPr>
          <a:lstStyle/>
          <a:p>
            <a:pPr algn="l"/>
            <a:r>
              <a:rPr lang="en-US" sz="6000" b="1" dirty="0">
                <a:latin typeface="Calibri" panose="020F0502020204030204" pitchFamily="34" charset="0"/>
                <a:cs typeface="Calibri" panose="020F0502020204030204" pitchFamily="34" charset="0"/>
              </a:rPr>
              <a:t>Keeping Our Friends Safe                              </a:t>
            </a:r>
            <a:br>
              <a:rPr lang="en-US" sz="6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Part 1</a:t>
            </a:r>
          </a:p>
        </p:txBody>
      </p: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A6887368-66ED-CC46-BA53-A1DFBAB3C4E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103936"/>
            <a:ext cx="2135889" cy="811712"/>
          </a:xfrm>
          <a:prstGeom prst="rect">
            <a:avLst/>
          </a:prstGeom>
        </p:spPr>
      </p:pic>
      <p:pic>
        <p:nvPicPr>
          <p:cNvPr id="16" name="Picture 15" descr="A picture containing text&#10;&#10;Description automatically generated">
            <a:extLst>
              <a:ext uri="{FF2B5EF4-FFF2-40B4-BE49-F238E27FC236}">
                <a16:creationId xmlns:a16="http://schemas.microsoft.com/office/drawing/2014/main" id="{28E1481C-B69C-F90E-4B62-10ECA641EA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32" y="3900014"/>
            <a:ext cx="10225136" cy="295798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9804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1196752"/>
            <a:ext cx="12192000" cy="3600400"/>
          </a:xfrm>
        </p:spPr>
        <p:txBody>
          <a:bodyPr>
            <a:normAutofit/>
          </a:bodyPr>
          <a:lstStyle/>
          <a:p>
            <a:pPr algn="ctr"/>
            <a:r>
              <a:rPr lang="en-US" sz="9600" b="1" dirty="0">
                <a:latin typeface="Calibri" panose="020F0502020204030204" pitchFamily="34" charset="0"/>
                <a:cs typeface="Calibri" panose="020F0502020204030204" pitchFamily="34" charset="0"/>
              </a:rPr>
              <a:t>Who might our </a:t>
            </a:r>
            <a:br>
              <a:rPr lang="en-US" sz="96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9600" b="1" dirty="0">
                <a:latin typeface="Calibri" panose="020F0502020204030204" pitchFamily="34" charset="0"/>
                <a:cs typeface="Calibri" panose="020F0502020204030204" pitchFamily="34" charset="0"/>
              </a:rPr>
              <a:t>friends be?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67733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200" y="764704"/>
            <a:ext cx="5977880" cy="683096"/>
          </a:xfrm>
        </p:spPr>
        <p:txBody>
          <a:bodyPr>
            <a:normAutofit fontScale="90000"/>
          </a:bodyPr>
          <a:lstStyle/>
          <a:p>
            <a:r>
              <a:rPr lang="en-US" sz="4000" b="1" u="sng" dirty="0">
                <a:latin typeface="Calibri" panose="020F0502020204030204" pitchFamily="34" charset="0"/>
                <a:cs typeface="Calibri" panose="020F0502020204030204" pitchFamily="34" charset="0"/>
              </a:rPr>
              <a:t>Who might our friends be?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127448" y="2276872"/>
            <a:ext cx="3816424" cy="6830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People in school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47414" y="1917812"/>
            <a:ext cx="4937218" cy="6830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People where we live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968208" y="3622115"/>
            <a:ext cx="4505169" cy="6830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People online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495600" y="5301208"/>
            <a:ext cx="6152014" cy="6958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People we go to clubs with 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135560" y="3789040"/>
            <a:ext cx="4505169" cy="6830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People in our family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357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12192000" cy="970450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What are friendships?</a:t>
            </a:r>
          </a:p>
        </p:txBody>
      </p:sp>
      <p:pic>
        <p:nvPicPr>
          <p:cNvPr id="7" name="Online Media 6" title="Friends - Friendships -  What is a quality friendship and why are friendships important?">
            <a:hlinkClick r:id="" action="ppaction://media"/>
            <a:extLst>
              <a:ext uri="{FF2B5EF4-FFF2-40B4-BE49-F238E27FC236}">
                <a16:creationId xmlns:a16="http://schemas.microsoft.com/office/drawing/2014/main" id="{7369D311-F8C2-4A88-9503-9A15E06D4631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2567608" y="1772816"/>
            <a:ext cx="7614870" cy="43024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prstDash val="solid"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3389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12192000" cy="970450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What </a:t>
            </a:r>
            <a:r>
              <a:rPr lang="en-GB" sz="4000" b="1" dirty="0">
                <a:latin typeface="Calibri" panose="020F0502020204030204" pitchFamily="34" charset="0"/>
                <a:cs typeface="Calibri" panose="020F0502020204030204" pitchFamily="34" charset="0"/>
              </a:rPr>
              <a:t>do our friends do for us</a:t>
            </a:r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9376" y="1700808"/>
            <a:ext cx="5371581" cy="45365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460ED1-186A-49CB-9AC6-77A36341B7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1045" y="1700808"/>
            <a:ext cx="5659612" cy="4627711"/>
          </a:xfrm>
        </p:spPr>
        <p:txBody>
          <a:bodyPr>
            <a:noAutofit/>
          </a:bodyPr>
          <a:lstStyle/>
          <a:p>
            <a:pPr marL="3690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en-GB" sz="32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Friends can help you celebrate good times and provide support during bad times. Friends prevent isolation and loneliness and provide companionship.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83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0" y="5661248"/>
            <a:ext cx="12192000" cy="701674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Friends sometimes share secrets.</a:t>
            </a:r>
            <a:b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When can secrets be good? Can they be bad?</a:t>
            </a:r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31505" y="980728"/>
            <a:ext cx="3672408" cy="4007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Placeholder 4"/>
          <p:cNvPicPr>
            <a:picLocks noGrp="1" noChangeAspect="1"/>
          </p:cNvPicPr>
          <p:nvPr>
            <p:ph type="pic" sz="quarter" idx="15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79505" y="980728"/>
            <a:ext cx="3888433" cy="4007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64440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370693" y="4406537"/>
            <a:ext cx="9440034" cy="108833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Secrets can be great!</a:t>
            </a:r>
          </a:p>
        </p:txBody>
      </p:sp>
      <p:pic>
        <p:nvPicPr>
          <p:cNvPr id="20" name="Picture 17">
            <a:extLst>
              <a:ext uri="{FF2B5EF4-FFF2-40B4-BE49-F238E27FC236}">
                <a16:creationId xmlns:a16="http://schemas.microsoft.com/office/drawing/2014/main" id="{A26253E7-65E8-4CFA-9503-31AA96B77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192001" cy="4322278"/>
          </a:xfrm>
          <a:prstGeom prst="rect">
            <a:avLst/>
          </a:prstGeom>
        </p:spPr>
      </p:pic>
      <p:pic>
        <p:nvPicPr>
          <p:cNvPr id="8" name="Picture Placeholder 7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8132063" y="2"/>
            <a:ext cx="4059916" cy="42206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Placeholder 2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936" y="10"/>
            <a:ext cx="4072127" cy="42206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 descr="A person and a child standing in front of a wall with graffiti&#10;&#10;Description automatically generated with low confidence">
            <a:extLst>
              <a:ext uri="{FF2B5EF4-FFF2-40B4-BE49-F238E27FC236}">
                <a16:creationId xmlns:a16="http://schemas.microsoft.com/office/drawing/2014/main" id="{30A3C7D5-7830-D54D-5853-A2FD2C8FCFA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-27413"/>
            <a:ext cx="4059493" cy="42480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6055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person lying on a bed&#10;&#10;Description automatically generated with medium confidence">
            <a:extLst>
              <a:ext uri="{FF2B5EF4-FFF2-40B4-BE49-F238E27FC236}">
                <a16:creationId xmlns:a16="http://schemas.microsoft.com/office/drawing/2014/main" id="{5F003096-E56D-566A-E5E8-5BBE4C8DEB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963" y="-702"/>
            <a:ext cx="6012487" cy="46763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4E6FD17-68BA-BD94-FB83-9E6AC1CBB0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5" y="3383673"/>
            <a:ext cx="8231287" cy="34297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 descr="A picture containing person&#10;&#10;Description automatically generated">
            <a:extLst>
              <a:ext uri="{FF2B5EF4-FFF2-40B4-BE49-F238E27FC236}">
                <a16:creationId xmlns:a16="http://schemas.microsoft.com/office/drawing/2014/main" id="{C524F8A9-5E60-679C-90DB-9152F180D7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490" y="3517012"/>
            <a:ext cx="4736075" cy="32963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450" y="10"/>
            <a:ext cx="6108192" cy="34289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 useBgFill="1">
        <p:nvSpPr>
          <p:cNvPr id="18" name="Freeform 5">
            <a:extLst>
              <a:ext uri="{FF2B5EF4-FFF2-40B4-BE49-F238E27FC236}">
                <a16:creationId xmlns:a16="http://schemas.microsoft.com/office/drawing/2014/main" id="{1F540B41-70DC-46BF-BB25-38693A0E0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271651" y="1762886"/>
            <a:ext cx="7656919" cy="3332229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480733" y="2074339"/>
            <a:ext cx="7219954" cy="18288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Some secrets need to be shared. But who with?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732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200" y="989154"/>
            <a:ext cx="10442376" cy="683096"/>
          </a:xfrm>
        </p:spPr>
        <p:txBody>
          <a:bodyPr>
            <a:normAutofit fontScale="90000"/>
          </a:bodyPr>
          <a:lstStyle/>
          <a:p>
            <a:r>
              <a:rPr lang="en-US" sz="4000" b="1" u="sng" dirty="0">
                <a:latin typeface="Calibri" panose="020F0502020204030204" pitchFamily="34" charset="0"/>
                <a:cs typeface="Calibri" panose="020F0502020204030204" pitchFamily="34" charset="0"/>
              </a:rPr>
              <a:t>Who should we share things with if we are worried?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747020" y="4149080"/>
            <a:ext cx="6624736" cy="71419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A responsible adult at school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719736" y="1951847"/>
            <a:ext cx="4937218" cy="6830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Someone we trust 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747020" y="3021182"/>
            <a:ext cx="6624736" cy="6958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A responsible adult at home 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135560" y="3789040"/>
            <a:ext cx="4505169" cy="6830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071664" y="5253430"/>
            <a:ext cx="6624736" cy="6958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Another responsible adult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8529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624392" y="3515426"/>
            <a:ext cx="2133600" cy="1407690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do you know that it’s a bad secret?</a:t>
            </a:r>
          </a:p>
        </p:txBody>
      </p:sp>
      <p:pic>
        <p:nvPicPr>
          <p:cNvPr id="14" name="Picture Placeholder 13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24435" y="549438"/>
            <a:ext cx="4748593" cy="26774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Placeholder 14"/>
          <p:cNvPicPr>
            <a:picLocks noGrp="1" noChangeAspect="1"/>
          </p:cNvPicPr>
          <p:nvPr>
            <p:ph type="pic" sz="quarter" idx="15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3022" y="538232"/>
            <a:ext cx="2752545" cy="15876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Placeholder 15"/>
          <p:cNvPicPr>
            <a:picLocks noGrp="1" noChangeAspect="1"/>
          </p:cNvPicPr>
          <p:nvPr>
            <p:ph type="pic" sz="quarter" idx="16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3022" y="2631870"/>
            <a:ext cx="2752545" cy="15876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Picture Placeholder 19"/>
          <p:cNvPicPr>
            <a:picLocks noGrp="1" noChangeAspect="1"/>
          </p:cNvPicPr>
          <p:nvPr>
            <p:ph type="pic" sz="quarter" idx="17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3022" y="4725508"/>
            <a:ext cx="2752545" cy="15876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Placeholder 8"/>
          <p:cNvPicPr>
            <a:picLocks noGrp="1" noChangeAspect="1"/>
          </p:cNvPicPr>
          <p:nvPr>
            <p:ph type="pic" sz="quarter" idx="18"/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24435" y="3631081"/>
            <a:ext cx="4748594" cy="26774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0796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3370" y="980728"/>
            <a:ext cx="12192000" cy="4221088"/>
          </a:xfrm>
        </p:spPr>
        <p:txBody>
          <a:bodyPr>
            <a:normAutofit/>
          </a:bodyPr>
          <a:lstStyle/>
          <a:p>
            <a:r>
              <a:rPr lang="en-US" b="1" u="sng" dirty="0">
                <a:latin typeface="Calibri" panose="020F0502020204030204" pitchFamily="34" charset="0"/>
                <a:cs typeface="Calibri" panose="020F0502020204030204" pitchFamily="34" charset="0"/>
              </a:rPr>
              <a:t>Remember: 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Being a good friend means helping to keep your friends safe. Sometimes you need to ask an adult to help you.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62524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2" y="332656"/>
            <a:ext cx="12157328" cy="1082674"/>
          </a:xfrm>
        </p:spPr>
        <p:txBody>
          <a:bodyPr/>
          <a:lstStyle/>
          <a:p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Who else can help?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9416" y="1412776"/>
            <a:ext cx="10801200" cy="41856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400" b="1" dirty="0" err="1">
                <a:latin typeface="Calibri" panose="020F0502020204030204" pitchFamily="34" charset="0"/>
                <a:cs typeface="Calibri" panose="020F0502020204030204" pitchFamily="34" charset="0"/>
              </a:rPr>
              <a:t>Childline</a:t>
            </a:r>
            <a:r>
              <a:rPr lang="en-GB" sz="3400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GB" sz="3400" dirty="0">
              <a:latin typeface="Calibri" panose="020F0502020204030204" pitchFamily="34" charset="0"/>
              <a:cs typeface="Calibri" panose="020F0502020204030204" pitchFamily="34" charset="0"/>
              <a:hlinkClick r:id="rId4"/>
            </a:endParaRPr>
          </a:p>
          <a:p>
            <a:pPr marL="0" indent="0">
              <a:buNone/>
            </a:pP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https://www.childline.org.uk/info-advice/friends-relationships-sex/friends/helping-friend/</a:t>
            </a:r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3400" b="1" dirty="0">
                <a:latin typeface="Calibri" panose="020F0502020204030204" pitchFamily="34" charset="0"/>
                <a:cs typeface="Calibri" panose="020F0502020204030204" pitchFamily="34" charset="0"/>
              </a:rPr>
              <a:t>NSPCC: </a:t>
            </a:r>
          </a:p>
          <a:p>
            <a:pPr marL="0" indent="0">
              <a:buNone/>
            </a:pP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https://www.nspcc.org.uk/preventing-abuse/keeping-children-safe/</a:t>
            </a:r>
            <a:endParaRPr lang="en-GB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328BC63D-014E-97DC-5518-822F602142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650" y="4509120"/>
            <a:ext cx="9348700" cy="2704446"/>
          </a:xfrm>
          <a:prstGeom prst="rect">
            <a:avLst/>
          </a:prstGeom>
        </p:spPr>
      </p:pic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A5FC66F6-11F6-EFE8-3764-A61075AE6F4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103936"/>
            <a:ext cx="2135889" cy="8117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6099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D81E8248CF2DE419151886F49E7451F" ma:contentTypeVersion="17" ma:contentTypeDescription="Create a new document." ma:contentTypeScope="" ma:versionID="490197c52e2ec1d2dc7a7ed7be18c5f8">
  <xsd:schema xmlns:xsd="http://www.w3.org/2001/XMLSchema" xmlns:xs="http://www.w3.org/2001/XMLSchema" xmlns:p="http://schemas.microsoft.com/office/2006/metadata/properties" xmlns:ns2="4e9dd03f-2e57-4b28-b945-173e434e9251" xmlns:ns3="9c173929-7565-47c8-bb64-b3c2f548f430" xmlns:ns4="c5dbf80e-f509-45f6-9fe5-406e3eefabbb" targetNamespace="http://schemas.microsoft.com/office/2006/metadata/properties" ma:root="true" ma:fieldsID="4b1e9e7667d3f56f50dd75a58e700c9f" ns2:_="" ns3:_="" ns4:_="">
    <xsd:import namespace="4e9dd03f-2e57-4b28-b945-173e434e9251"/>
    <xsd:import namespace="9c173929-7565-47c8-bb64-b3c2f548f430"/>
    <xsd:import namespace="c5dbf80e-f509-45f6-9fe5-406e3eefabbb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2:SharedWithUsers" minOccurs="0"/>
                <xsd:element ref="ns2:SharedWithDetails" minOccurs="0"/>
                <xsd:element ref="ns3:lcf76f155ced4ddcb4097134ff3c332f" minOccurs="0"/>
                <xsd:element ref="ns4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9dd03f-2e57-4b28-b945-173e434e9251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173929-7565-47c8-bb64-b3c2f548f4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3c5dbf34-c73a-430c-9290-9174ad78773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dbf80e-f509-45f6-9fe5-406e3eefabbb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d752b2c1-7caf-45d1-9c4b-4fe9df9290af}" ma:internalName="TaxCatchAll" ma:showField="CatchAllData" ma:web="4e9dd03f-2e57-4b28-b945-173e434e925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4e9dd03f-2e57-4b28-b945-173e434e9251">7HE66H4RTQF2-233921732-1864</_dlc_DocId>
    <_dlc_DocIdUrl xmlns="4e9dd03f-2e57-4b28-b945-173e434e9251">
      <Url>https://hants.sharepoint.com/sites/Hamps7083/_layouts/15/DocIdRedir.aspx?ID=7HE66H4RTQF2-233921732-1864</Url>
      <Description>7HE66H4RTQF2-233921732-1864</Description>
    </_dlc_DocIdUrl>
    <TaxCatchAll xmlns="c5dbf80e-f509-45f6-9fe5-406e3eefabbb" xsi:nil="true"/>
    <lcf76f155ced4ddcb4097134ff3c332f xmlns="9c173929-7565-47c8-bb64-b3c2f548f43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EDF6667-B669-49A4-BBE6-2132BA71C0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908095B-4DDB-408F-8C44-D486D7DEDB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e9dd03f-2e57-4b28-b945-173e434e9251"/>
    <ds:schemaRef ds:uri="9c173929-7565-47c8-bb64-b3c2f548f430"/>
    <ds:schemaRef ds:uri="c5dbf80e-f509-45f6-9fe5-406e3eefabb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242BE22-6118-436A-9A7B-0E87F165F8E6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1DA15C6C-6BB6-4DB6-B7D6-7F14EAB2CC5C}">
  <ds:schemaRefs>
    <ds:schemaRef ds:uri="http://purl.org/dc/elements/1.1/"/>
    <ds:schemaRef ds:uri="http://purl.org/dc/dcmitype/"/>
    <ds:schemaRef ds:uri="http://www.w3.org/XML/1998/namespace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ede8e313-8b1f-4f14-a019-4d91ba735525"/>
    <ds:schemaRef ds:uri="4e9dd03f-2e57-4b28-b945-173e434e9251"/>
    <ds:schemaRef ds:uri="c5dbf80e-f509-45f6-9fe5-406e3eefabbb"/>
    <ds:schemaRef ds:uri="9c173929-7565-47c8-bb64-b3c2f548f43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TM04033929[[fn=Slate]]</Template>
  <TotalTime>8</TotalTime>
  <Words>390</Words>
  <Application>Microsoft Office PowerPoint</Application>
  <PresentationFormat>Widescreen</PresentationFormat>
  <Paragraphs>49</Paragraphs>
  <Slides>12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Calisto MT</vt:lpstr>
      <vt:lpstr>Wingdings 2</vt:lpstr>
      <vt:lpstr>Slate</vt:lpstr>
      <vt:lpstr>Keeping Our Friends Safe                               Part 1</vt:lpstr>
      <vt:lpstr>Who might our  friends be?</vt:lpstr>
      <vt:lpstr>Who might our friends be?</vt:lpstr>
      <vt:lpstr>What are friendships?</vt:lpstr>
      <vt:lpstr>What do our friends do for us?</vt:lpstr>
      <vt:lpstr>Friends sometimes share secrets. When can secrets be good? Can they be bad?</vt:lpstr>
      <vt:lpstr>Secrets can be great!</vt:lpstr>
      <vt:lpstr>Some secrets need to be shared. But who with?</vt:lpstr>
      <vt:lpstr>Who should we share things with if we are worried?</vt:lpstr>
      <vt:lpstr>How do you know that it’s a bad secret?</vt:lpstr>
      <vt:lpstr>Remember:   Being a good friend means helping to keep your friends safe. Sometimes you need to ask an adult to help you. </vt:lpstr>
      <vt:lpstr>Who else can help?</vt:lpstr>
    </vt:vector>
  </TitlesOfParts>
  <Company>Rowledge Primary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Sarah Oliver</dc:creator>
  <cp:keywords/>
  <cp:lastModifiedBy>McCue, Susan</cp:lastModifiedBy>
  <cp:revision>43</cp:revision>
  <cp:lastPrinted>2022-11-11T10:36:10Z</cp:lastPrinted>
  <dcterms:created xsi:type="dcterms:W3CDTF">2019-03-22T15:20:52Z</dcterms:created>
  <dcterms:modified xsi:type="dcterms:W3CDTF">2025-05-09T15:54:44Z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TC038961019991</vt:lpwstr>
  </property>
  <property fmtid="{D5CDD505-2E9C-101B-9397-08002B2CF9AE}" pid="3" name="ContentTypeId">
    <vt:lpwstr>0x0101008D81E8248CF2DE419151886F49E7451F</vt:lpwstr>
  </property>
  <property fmtid="{D5CDD505-2E9C-101B-9397-08002B2CF9AE}" pid="4" name="_dlc_DocIdItemGuid">
    <vt:lpwstr>445c7cc0-0607-4a58-a6f7-56a4eea38bf4</vt:lpwstr>
  </property>
  <property fmtid="{D5CDD505-2E9C-101B-9397-08002B2CF9AE}" pid="5" name="MediaServiceImageTags">
    <vt:lpwstr/>
  </property>
</Properties>
</file>