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tags/tag6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4"/>
    <p:sldMasterId id="2147483722" r:id="rId5"/>
  </p:sldMasterIdLst>
  <p:notesMasterIdLst>
    <p:notesMasterId r:id="rId19"/>
  </p:notesMasterIdLst>
  <p:handoutMasterIdLst>
    <p:handoutMasterId r:id="rId20"/>
  </p:handoutMasterIdLst>
  <p:sldIdLst>
    <p:sldId id="551" r:id="rId6"/>
    <p:sldId id="3555" r:id="rId7"/>
    <p:sldId id="3573" r:id="rId8"/>
    <p:sldId id="3562" r:id="rId9"/>
    <p:sldId id="3574" r:id="rId10"/>
    <p:sldId id="3575" r:id="rId11"/>
    <p:sldId id="3576" r:id="rId12"/>
    <p:sldId id="3577" r:id="rId13"/>
    <p:sldId id="3578" r:id="rId14"/>
    <p:sldId id="3560" r:id="rId15"/>
    <p:sldId id="3554" r:id="rId16"/>
    <p:sldId id="3561" r:id="rId17"/>
    <p:sldId id="1702" r:id="rId18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ter, Naomi" initials="CN" lastIdx="3" clrIdx="0">
    <p:extLst>
      <p:ext uri="{19B8F6BF-5375-455C-9EA6-DF929625EA0E}">
        <p15:presenceInfo xmlns:p15="http://schemas.microsoft.com/office/powerpoint/2012/main" userId="S::cseiahnc@hants.gov.uk::582ef8a0-a68d-4e62-932e-276154f04da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02" autoAdjust="0"/>
    <p:restoredTop sz="68757" autoAdjust="0"/>
  </p:normalViewPr>
  <p:slideViewPr>
    <p:cSldViewPr>
      <p:cViewPr varScale="1">
        <p:scale>
          <a:sx n="53" d="100"/>
          <a:sy n="53" d="100"/>
        </p:scale>
        <p:origin x="2458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244" y="-114"/>
      </p:cViewPr>
      <p:guideLst>
        <p:guide orient="horz" pos="3132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, Jenny" userId="bd2d0a41-b035-4190-9854-383fa554aff6" providerId="ADAL" clId="{8E98DF08-962E-4CF0-A0DC-E21C9B070C2C}"/>
    <pc:docChg chg="undo custSel addSld delSld modSld">
      <pc:chgData name="Wei, Jenny" userId="bd2d0a41-b035-4190-9854-383fa554aff6" providerId="ADAL" clId="{8E98DF08-962E-4CF0-A0DC-E21C9B070C2C}" dt="2023-07-24T15:13:22.930" v="16" actId="20577"/>
      <pc:docMkLst>
        <pc:docMk/>
      </pc:docMkLst>
      <pc:sldChg chg="delSp mod delAnim">
        <pc:chgData name="Wei, Jenny" userId="bd2d0a41-b035-4190-9854-383fa554aff6" providerId="ADAL" clId="{8E98DF08-962E-4CF0-A0DC-E21C9B070C2C}" dt="2023-07-24T15:12:51.448" v="0" actId="478"/>
        <pc:sldMkLst>
          <pc:docMk/>
          <pc:sldMk cId="69859234" sldId="551"/>
        </pc:sldMkLst>
        <pc:picChg chg="del">
          <ac:chgData name="Wei, Jenny" userId="bd2d0a41-b035-4190-9854-383fa554aff6" providerId="ADAL" clId="{8E98DF08-962E-4CF0-A0DC-E21C9B070C2C}" dt="2023-07-24T15:12:51.448" v="0" actId="478"/>
          <ac:picMkLst>
            <pc:docMk/>
            <pc:sldMk cId="69859234" sldId="551"/>
            <ac:picMk id="40" creationId="{B5E27E7D-08BE-3CA5-69B0-616319ECA550}"/>
          </ac:picMkLst>
        </pc:picChg>
      </pc:sldChg>
      <pc:sldChg chg="delSp modSp add del mod delAnim">
        <pc:chgData name="Wei, Jenny" userId="bd2d0a41-b035-4190-9854-383fa554aff6" providerId="ADAL" clId="{8E98DF08-962E-4CF0-A0DC-E21C9B070C2C}" dt="2023-07-24T15:13:22.930" v="16" actId="20577"/>
        <pc:sldMkLst>
          <pc:docMk/>
          <pc:sldMk cId="3386481412" sldId="1702"/>
        </pc:sldMkLst>
        <pc:spChg chg="mod">
          <ac:chgData name="Wei, Jenny" userId="bd2d0a41-b035-4190-9854-383fa554aff6" providerId="ADAL" clId="{8E98DF08-962E-4CF0-A0DC-E21C9B070C2C}" dt="2023-07-24T15:13:22.930" v="16" actId="20577"/>
          <ac:spMkLst>
            <pc:docMk/>
            <pc:sldMk cId="3386481412" sldId="1702"/>
            <ac:spMk id="3" creationId="{E967C5E6-EA56-CC97-E336-414B49616600}"/>
          </ac:spMkLst>
        </pc:spChg>
        <pc:picChg chg="del">
          <ac:chgData name="Wei, Jenny" userId="bd2d0a41-b035-4190-9854-383fa554aff6" providerId="ADAL" clId="{8E98DF08-962E-4CF0-A0DC-E21C9B070C2C}" dt="2023-07-24T15:13:21.412" v="15" actId="478"/>
          <ac:picMkLst>
            <pc:docMk/>
            <pc:sldMk cId="3386481412" sldId="1702"/>
            <ac:picMk id="5" creationId="{CC9B50A0-8D72-3578-FD82-2E74FCDD1D1D}"/>
          </ac:picMkLst>
        </pc:picChg>
      </pc:sldChg>
      <pc:sldChg chg="delSp mod delAnim">
        <pc:chgData name="Wei, Jenny" userId="bd2d0a41-b035-4190-9854-383fa554aff6" providerId="ADAL" clId="{8E98DF08-962E-4CF0-A0DC-E21C9B070C2C}" dt="2023-07-24T15:13:13.229" v="11" actId="478"/>
        <pc:sldMkLst>
          <pc:docMk/>
          <pc:sldMk cId="1532059282" sldId="3554"/>
        </pc:sldMkLst>
        <pc:picChg chg="del">
          <ac:chgData name="Wei, Jenny" userId="bd2d0a41-b035-4190-9854-383fa554aff6" providerId="ADAL" clId="{8E98DF08-962E-4CF0-A0DC-E21C9B070C2C}" dt="2023-07-24T15:13:13.229" v="11" actId="478"/>
          <ac:picMkLst>
            <pc:docMk/>
            <pc:sldMk cId="1532059282" sldId="3554"/>
            <ac:picMk id="9" creationId="{69504598-F157-A81D-B829-66F61412E46B}"/>
          </ac:picMkLst>
        </pc:picChg>
      </pc:sldChg>
      <pc:sldChg chg="delSp mod delAnim">
        <pc:chgData name="Wei, Jenny" userId="bd2d0a41-b035-4190-9854-383fa554aff6" providerId="ADAL" clId="{8E98DF08-962E-4CF0-A0DC-E21C9B070C2C}" dt="2023-07-24T15:12:56.762" v="2" actId="478"/>
        <pc:sldMkLst>
          <pc:docMk/>
          <pc:sldMk cId="2078213796" sldId="3555"/>
        </pc:sldMkLst>
        <pc:picChg chg="del">
          <ac:chgData name="Wei, Jenny" userId="bd2d0a41-b035-4190-9854-383fa554aff6" providerId="ADAL" clId="{8E98DF08-962E-4CF0-A0DC-E21C9B070C2C}" dt="2023-07-24T15:12:56.762" v="2" actId="478"/>
          <ac:picMkLst>
            <pc:docMk/>
            <pc:sldMk cId="2078213796" sldId="3555"/>
            <ac:picMk id="23" creationId="{5395FF1B-809A-DF1A-66F0-D23CAE640B76}"/>
          </ac:picMkLst>
        </pc:picChg>
      </pc:sldChg>
      <pc:sldChg chg="delSp mod delAnim">
        <pc:chgData name="Wei, Jenny" userId="bd2d0a41-b035-4190-9854-383fa554aff6" providerId="ADAL" clId="{8E98DF08-962E-4CF0-A0DC-E21C9B070C2C}" dt="2023-07-24T15:13:11.496" v="10" actId="478"/>
        <pc:sldMkLst>
          <pc:docMk/>
          <pc:sldMk cId="131829205" sldId="3560"/>
        </pc:sldMkLst>
        <pc:picChg chg="del">
          <ac:chgData name="Wei, Jenny" userId="bd2d0a41-b035-4190-9854-383fa554aff6" providerId="ADAL" clId="{8E98DF08-962E-4CF0-A0DC-E21C9B070C2C}" dt="2023-07-24T15:13:11.496" v="10" actId="478"/>
          <ac:picMkLst>
            <pc:docMk/>
            <pc:sldMk cId="131829205" sldId="3560"/>
            <ac:picMk id="11" creationId="{6B421862-3E61-BF4A-F7BD-C0D817DB297B}"/>
          </ac:picMkLst>
        </pc:picChg>
      </pc:sldChg>
      <pc:sldChg chg="delSp mod delAnim">
        <pc:chgData name="Wei, Jenny" userId="bd2d0a41-b035-4190-9854-383fa554aff6" providerId="ADAL" clId="{8E98DF08-962E-4CF0-A0DC-E21C9B070C2C}" dt="2023-07-24T15:13:15.603" v="12" actId="478"/>
        <pc:sldMkLst>
          <pc:docMk/>
          <pc:sldMk cId="862706240" sldId="3561"/>
        </pc:sldMkLst>
        <pc:picChg chg="del">
          <ac:chgData name="Wei, Jenny" userId="bd2d0a41-b035-4190-9854-383fa554aff6" providerId="ADAL" clId="{8E98DF08-962E-4CF0-A0DC-E21C9B070C2C}" dt="2023-07-24T15:13:15.603" v="12" actId="478"/>
          <ac:picMkLst>
            <pc:docMk/>
            <pc:sldMk cId="862706240" sldId="3561"/>
            <ac:picMk id="9" creationId="{EBE8B22A-8798-8473-9056-C6967FA16CD3}"/>
          </ac:picMkLst>
        </pc:picChg>
      </pc:sldChg>
      <pc:sldChg chg="delSp mod delAnim">
        <pc:chgData name="Wei, Jenny" userId="bd2d0a41-b035-4190-9854-383fa554aff6" providerId="ADAL" clId="{8E98DF08-962E-4CF0-A0DC-E21C9B070C2C}" dt="2023-07-24T15:12:58.837" v="3" actId="478"/>
        <pc:sldMkLst>
          <pc:docMk/>
          <pc:sldMk cId="3987478840" sldId="3562"/>
        </pc:sldMkLst>
        <pc:picChg chg="del">
          <ac:chgData name="Wei, Jenny" userId="bd2d0a41-b035-4190-9854-383fa554aff6" providerId="ADAL" clId="{8E98DF08-962E-4CF0-A0DC-E21C9B070C2C}" dt="2023-07-24T15:12:58.837" v="3" actId="478"/>
          <ac:picMkLst>
            <pc:docMk/>
            <pc:sldMk cId="3987478840" sldId="3562"/>
            <ac:picMk id="8" creationId="{8DE8C644-6542-F287-ED3A-1E5D3F112BE9}"/>
          </ac:picMkLst>
        </pc:picChg>
      </pc:sldChg>
      <pc:sldChg chg="delSp mod delAnim">
        <pc:chgData name="Wei, Jenny" userId="bd2d0a41-b035-4190-9854-383fa554aff6" providerId="ADAL" clId="{8E98DF08-962E-4CF0-A0DC-E21C9B070C2C}" dt="2023-07-24T15:12:55.046" v="1" actId="478"/>
        <pc:sldMkLst>
          <pc:docMk/>
          <pc:sldMk cId="5790670" sldId="3573"/>
        </pc:sldMkLst>
        <pc:picChg chg="del">
          <ac:chgData name="Wei, Jenny" userId="bd2d0a41-b035-4190-9854-383fa554aff6" providerId="ADAL" clId="{8E98DF08-962E-4CF0-A0DC-E21C9B070C2C}" dt="2023-07-24T15:12:55.046" v="1" actId="478"/>
          <ac:picMkLst>
            <pc:docMk/>
            <pc:sldMk cId="5790670" sldId="3573"/>
            <ac:picMk id="17" creationId="{5DD51A5E-A7FC-AE01-1427-6CA38EC74692}"/>
          </ac:picMkLst>
        </pc:picChg>
      </pc:sldChg>
      <pc:sldChg chg="delSp mod delAnim">
        <pc:chgData name="Wei, Jenny" userId="bd2d0a41-b035-4190-9854-383fa554aff6" providerId="ADAL" clId="{8E98DF08-962E-4CF0-A0DC-E21C9B070C2C}" dt="2023-07-24T15:13:01.035" v="4" actId="478"/>
        <pc:sldMkLst>
          <pc:docMk/>
          <pc:sldMk cId="1106004050" sldId="3574"/>
        </pc:sldMkLst>
        <pc:picChg chg="del">
          <ac:chgData name="Wei, Jenny" userId="bd2d0a41-b035-4190-9854-383fa554aff6" providerId="ADAL" clId="{8E98DF08-962E-4CF0-A0DC-E21C9B070C2C}" dt="2023-07-24T15:13:01.035" v="4" actId="478"/>
          <ac:picMkLst>
            <pc:docMk/>
            <pc:sldMk cId="1106004050" sldId="3574"/>
            <ac:picMk id="10" creationId="{2C7D71BA-C089-8EEF-A635-CECE5B2427B2}"/>
          </ac:picMkLst>
        </pc:picChg>
      </pc:sldChg>
      <pc:sldChg chg="delSp mod delAnim">
        <pc:chgData name="Wei, Jenny" userId="bd2d0a41-b035-4190-9854-383fa554aff6" providerId="ADAL" clId="{8E98DF08-962E-4CF0-A0DC-E21C9B070C2C}" dt="2023-07-24T15:13:02.544" v="5" actId="478"/>
        <pc:sldMkLst>
          <pc:docMk/>
          <pc:sldMk cId="2229608194" sldId="3575"/>
        </pc:sldMkLst>
        <pc:picChg chg="del">
          <ac:chgData name="Wei, Jenny" userId="bd2d0a41-b035-4190-9854-383fa554aff6" providerId="ADAL" clId="{8E98DF08-962E-4CF0-A0DC-E21C9B070C2C}" dt="2023-07-24T15:13:02.544" v="5" actId="478"/>
          <ac:picMkLst>
            <pc:docMk/>
            <pc:sldMk cId="2229608194" sldId="3575"/>
            <ac:picMk id="12" creationId="{C08F40C0-848F-E172-4CA9-B44D079B4B0A}"/>
          </ac:picMkLst>
        </pc:picChg>
      </pc:sldChg>
      <pc:sldChg chg="delSp modSp mod delAnim">
        <pc:chgData name="Wei, Jenny" userId="bd2d0a41-b035-4190-9854-383fa554aff6" providerId="ADAL" clId="{8E98DF08-962E-4CF0-A0DC-E21C9B070C2C}" dt="2023-07-24T15:13:05.246" v="7" actId="478"/>
        <pc:sldMkLst>
          <pc:docMk/>
          <pc:sldMk cId="1434816992" sldId="3576"/>
        </pc:sldMkLst>
        <pc:picChg chg="del mod">
          <ac:chgData name="Wei, Jenny" userId="bd2d0a41-b035-4190-9854-383fa554aff6" providerId="ADAL" clId="{8E98DF08-962E-4CF0-A0DC-E21C9B070C2C}" dt="2023-07-24T15:13:05.246" v="7" actId="478"/>
          <ac:picMkLst>
            <pc:docMk/>
            <pc:sldMk cId="1434816992" sldId="3576"/>
            <ac:picMk id="9" creationId="{78D78A71-58FE-EBB1-BFE0-5B5847A18F54}"/>
          </ac:picMkLst>
        </pc:picChg>
      </pc:sldChg>
      <pc:sldChg chg="delSp mod delAnim">
        <pc:chgData name="Wei, Jenny" userId="bd2d0a41-b035-4190-9854-383fa554aff6" providerId="ADAL" clId="{8E98DF08-962E-4CF0-A0DC-E21C9B070C2C}" dt="2023-07-24T15:13:07.730" v="8" actId="478"/>
        <pc:sldMkLst>
          <pc:docMk/>
          <pc:sldMk cId="1442202832" sldId="3577"/>
        </pc:sldMkLst>
        <pc:picChg chg="del">
          <ac:chgData name="Wei, Jenny" userId="bd2d0a41-b035-4190-9854-383fa554aff6" providerId="ADAL" clId="{8E98DF08-962E-4CF0-A0DC-E21C9B070C2C}" dt="2023-07-24T15:13:07.730" v="8" actId="478"/>
          <ac:picMkLst>
            <pc:docMk/>
            <pc:sldMk cId="1442202832" sldId="3577"/>
            <ac:picMk id="8" creationId="{267A003A-D9C8-6BD0-528A-E3C5978D1FDE}"/>
          </ac:picMkLst>
        </pc:picChg>
      </pc:sldChg>
      <pc:sldChg chg="delSp mod delAnim">
        <pc:chgData name="Wei, Jenny" userId="bd2d0a41-b035-4190-9854-383fa554aff6" providerId="ADAL" clId="{8E98DF08-962E-4CF0-A0DC-E21C9B070C2C}" dt="2023-07-24T15:13:10.048" v="9" actId="478"/>
        <pc:sldMkLst>
          <pc:docMk/>
          <pc:sldMk cId="725697928" sldId="3578"/>
        </pc:sldMkLst>
        <pc:picChg chg="del">
          <ac:chgData name="Wei, Jenny" userId="bd2d0a41-b035-4190-9854-383fa554aff6" providerId="ADAL" clId="{8E98DF08-962E-4CF0-A0DC-E21C9B070C2C}" dt="2023-07-24T15:13:10.048" v="9" actId="478"/>
          <ac:picMkLst>
            <pc:docMk/>
            <pc:sldMk cId="725697928" sldId="3578"/>
            <ac:picMk id="7" creationId="{A3CB6487-4286-C8AF-C45C-0A3F2D0F70C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209" cy="496744"/>
          </a:xfrm>
          <a:prstGeom prst="rect">
            <a:avLst/>
          </a:prstGeom>
        </p:spPr>
        <p:txBody>
          <a:bodyPr vert="horz" lIns="88624" tIns="44312" rIns="88624" bIns="4431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259" y="1"/>
            <a:ext cx="2972209" cy="496744"/>
          </a:xfrm>
          <a:prstGeom prst="rect">
            <a:avLst/>
          </a:prstGeom>
        </p:spPr>
        <p:txBody>
          <a:bodyPr vert="horz" lIns="88624" tIns="44312" rIns="88624" bIns="44312" rtlCol="0"/>
          <a:lstStyle>
            <a:lvl1pPr algn="r">
              <a:defRPr sz="1200"/>
            </a:lvl1pPr>
          </a:lstStyle>
          <a:p>
            <a:fld id="{33952516-F3B0-448C-A53D-4235710A7A92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7401"/>
            <a:ext cx="2972209" cy="496744"/>
          </a:xfrm>
          <a:prstGeom prst="rect">
            <a:avLst/>
          </a:prstGeom>
        </p:spPr>
        <p:txBody>
          <a:bodyPr vert="horz" lIns="88624" tIns="44312" rIns="88624" bIns="4431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259" y="9447401"/>
            <a:ext cx="2972209" cy="496744"/>
          </a:xfrm>
          <a:prstGeom prst="rect">
            <a:avLst/>
          </a:prstGeom>
        </p:spPr>
        <p:txBody>
          <a:bodyPr vert="horz" lIns="88624" tIns="44312" rIns="88624" bIns="44312" rtlCol="0" anchor="b"/>
          <a:lstStyle>
            <a:lvl1pPr algn="r">
              <a:defRPr sz="1200"/>
            </a:lvl1pPr>
          </a:lstStyle>
          <a:p>
            <a:fld id="{552AFB23-EBB9-4A25-A620-26D9B7B944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83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209" cy="496744"/>
          </a:xfrm>
          <a:prstGeom prst="rect">
            <a:avLst/>
          </a:prstGeom>
        </p:spPr>
        <p:txBody>
          <a:bodyPr vert="horz" lIns="88624" tIns="44312" rIns="88624" bIns="4431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259" y="1"/>
            <a:ext cx="2972209" cy="496744"/>
          </a:xfrm>
          <a:prstGeom prst="rect">
            <a:avLst/>
          </a:prstGeom>
        </p:spPr>
        <p:txBody>
          <a:bodyPr vert="horz" lIns="88624" tIns="44312" rIns="88624" bIns="44312" rtlCol="0"/>
          <a:lstStyle>
            <a:lvl1pPr algn="r">
              <a:defRPr sz="1200"/>
            </a:lvl1pPr>
          </a:lstStyle>
          <a:p>
            <a:fld id="{E25118A7-E0DA-4F61-994A-99213ABBEA3F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624" tIns="44312" rIns="88624" bIns="4431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187" y="4723700"/>
            <a:ext cx="5487626" cy="4475328"/>
          </a:xfrm>
          <a:prstGeom prst="rect">
            <a:avLst/>
          </a:prstGeom>
        </p:spPr>
        <p:txBody>
          <a:bodyPr vert="horz" lIns="88624" tIns="44312" rIns="88624" bIns="443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7401"/>
            <a:ext cx="2972209" cy="496744"/>
          </a:xfrm>
          <a:prstGeom prst="rect">
            <a:avLst/>
          </a:prstGeom>
        </p:spPr>
        <p:txBody>
          <a:bodyPr vert="horz" lIns="88624" tIns="44312" rIns="88624" bIns="4431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259" y="9447401"/>
            <a:ext cx="2972209" cy="496744"/>
          </a:xfrm>
          <a:prstGeom prst="rect">
            <a:avLst/>
          </a:prstGeom>
        </p:spPr>
        <p:txBody>
          <a:bodyPr vert="horz" lIns="88624" tIns="44312" rIns="88624" bIns="44312" rtlCol="0" anchor="b"/>
          <a:lstStyle>
            <a:lvl1pPr algn="r">
              <a:defRPr sz="1200"/>
            </a:lvl1pPr>
          </a:lstStyle>
          <a:p>
            <a:fld id="{26772EB6-3975-4D52-80ED-BFAA1A6942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585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If you know all about the statutory requirements for Pupil Premium funding 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772EB6-3975-4D52-80ED-BFAA1A69427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0865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772EB6-3975-4D52-80ED-BFAA1A69427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7115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772EB6-3975-4D52-80ED-BFAA1A69427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3105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772EB6-3975-4D52-80ED-BFAA1A69427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715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772EB6-3975-4D52-80ED-BFAA1A69427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450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772EB6-3975-4D52-80ED-BFAA1A69427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859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772EB6-3975-4D52-80ED-BFAA1A69427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848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772EB6-3975-4D52-80ED-BFAA1A69427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3967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772EB6-3975-4D52-80ED-BFAA1A69427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5876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772EB6-3975-4D52-80ED-BFAA1A69427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2690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772EB6-3975-4D52-80ED-BFAA1A69427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3413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772EB6-3975-4D52-80ED-BFAA1A69427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97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578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721DB-CB93-3540-8A9F-48DBAEC487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4BE9B1-2C26-F04A-A243-17AEFB2464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989A6-D477-5C4A-A468-E34B7370C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CB4D-77D7-0841-8CF9-A782A0D22646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600E2-E179-0749-9760-ED773387C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6783F-5534-6E43-B795-DCC8054A5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4781-180E-A241-9979-CB4C9EC1C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816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25E57-081B-7648-A16D-544811225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63309-79F0-AB4A-9E8C-409068EC5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24E7C-545B-E041-AA5B-10EAAD7BB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CB4D-77D7-0841-8CF9-A782A0D22646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29B3E-A90C-2143-B0AD-A78C9071A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D78EE6-4BBA-5A48-8D3F-3F1DCE73B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4781-180E-A241-9979-CB4C9EC1C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93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FDBBA-C577-9147-BFDD-B42E7E0D4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0DBC0-2A88-DB47-90C5-8DC4C218A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A2702-0D29-F742-95D1-01C22A37D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CB4D-77D7-0841-8CF9-A782A0D22646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688C-25D6-524A-8D36-A71D66285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B8D97-6270-E841-99CE-98C160BCA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4781-180E-A241-9979-CB4C9EC1C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443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B2FE9-08B1-334E-88A9-5FF45BBC3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F6914-7533-5D43-B3BE-AD98D5D64D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2D8D1-C7E1-C644-99AA-A242517BF8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894460-F09A-5341-AF9E-53178830A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CB4D-77D7-0841-8CF9-A782A0D22646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A2D8E6-AEE7-0C40-88C8-D9F1306A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88A3E1-11F5-4C48-A823-4C63C972D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4781-180E-A241-9979-CB4C9EC1C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75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9C5D0-752A-4F49-9FD0-25C784CD5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AA5982-1122-C14C-ABC4-C3C0A2946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72E589-023A-9E40-9B47-9364638315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C9251B-EA64-A546-9407-543208E9B5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C99C01-33A1-8E4D-B998-37AF9ED8B9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40091C-A4A9-1B41-B467-787117B34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CB4D-77D7-0841-8CF9-A782A0D22646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AA21EB-DF13-2B4E-AC28-1E73476F5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490489-763C-E544-A0AB-9FADE2C77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4781-180E-A241-9979-CB4C9EC1C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40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CD7A8-E61A-2644-A219-91361D630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41D93F-386B-614A-B8F0-E0051B1EB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CB4D-77D7-0841-8CF9-A782A0D22646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A19BD3-2FC4-7447-B3E8-8C21A460C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BFED51-C63D-774B-9C32-886AE655F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4781-180E-A241-9979-CB4C9EC1C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361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8E9B8-C415-0949-9A1E-14D8AC3CD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CB4D-77D7-0841-8CF9-A782A0D22646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751A13-97F3-D144-A7C6-E70B83C22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091C74-5C28-DB4F-ABF8-7998E9BAB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4781-180E-A241-9979-CB4C9EC1C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0988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534BC-35A2-E64B-BBF1-EFC527E10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BDAC9-AFBD-FE45-9676-E57F6EA2E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907281-499A-A74E-88CD-BBF708E5FA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7E5C04-5184-C941-A07F-8BFD9C0D3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CB4D-77D7-0841-8CF9-A782A0D22646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6C2B42-94EF-BA44-B917-0AB1AFAB0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ABAC44-A42D-6647-90B5-F0FD09F57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4781-180E-A241-9979-CB4C9EC1C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631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CD2E1-7972-AA49-99CB-C8D5196CF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7E2F70-3FD2-D74E-A29F-5DB8467A2A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7FDB94-7826-5E4D-8E6C-5B62F839D9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AE6A11-A0F0-554D-8F22-AF27E3D23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CB4D-77D7-0841-8CF9-A782A0D22646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7267A8-1FF5-7140-8C5B-9A67C15C2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C0EEB9-B857-E74C-8235-28FC5D7DD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4781-180E-A241-9979-CB4C9EC1C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270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93364-7769-0D45-96EA-B51F700D3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F2941A-4671-454B-BAC4-98C4150C80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CBA3D-51A7-3B42-B477-7001A2926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CB4D-77D7-0841-8CF9-A782A0D22646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B7ADDF-8DE1-8148-8D04-63587BCDC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AA3EF-3D8D-2541-BEBC-32A7AEACE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4781-180E-A241-9979-CB4C9EC1C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46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1"/>
            <a:ext cx="8229600" cy="403244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2423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BE5A0C-D105-A34C-8471-48D5DA5113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117515-7274-EC42-97CB-662C23E168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71400-C222-A747-AADE-DEEE66029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CB4D-77D7-0841-8CF9-A782A0D22646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AAAAA-F549-7444-8706-44A4AC04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60E883-8C74-D345-AA86-237D0D16B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4781-180E-A241-9979-CB4C9EC1C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06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00995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0080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3948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4038600" cy="4032448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832"/>
            <a:ext cx="4038600" cy="4032448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8357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48880"/>
            <a:ext cx="4040188" cy="3600400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09118"/>
            <a:ext cx="4041775" cy="639762"/>
          </a:xfrm>
        </p:spPr>
        <p:txBody>
          <a:bodyPr anchor="b"/>
          <a:lstStyle>
            <a:lvl1pPr marL="0" indent="0">
              <a:buNone/>
              <a:defRPr sz="2400" b="1" baseline="0"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48880"/>
            <a:ext cx="4041775" cy="3600400"/>
          </a:xfrm>
        </p:spPr>
        <p:txBody>
          <a:bodyPr/>
          <a:lstStyle>
            <a:lvl1pPr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1048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950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5250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916831"/>
            <a:ext cx="5111750" cy="4032449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16832"/>
            <a:ext cx="3008313" cy="4030555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278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752" y="4800600"/>
            <a:ext cx="5486400" cy="566738"/>
          </a:xfrm>
        </p:spPr>
        <p:txBody>
          <a:bodyPr anchor="b"/>
          <a:lstStyle>
            <a:lvl1pPr algn="l">
              <a:defRPr sz="2000" b="1" baseline="0"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3752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3752" y="5367338"/>
            <a:ext cx="5486400" cy="509934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2126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61310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16831"/>
            <a:ext cx="8229600" cy="40324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208" b="43192"/>
          <a:stretch/>
        </p:blipFill>
        <p:spPr bwMode="auto">
          <a:xfrm>
            <a:off x="7436139" y="4653135"/>
            <a:ext cx="1888389" cy="221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12480" y="260648"/>
            <a:ext cx="1980000" cy="769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6062400"/>
            <a:ext cx="1911600" cy="507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6021288"/>
            <a:ext cx="1911600" cy="601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885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BD35A2D-4B49-DE4E-A316-06A17C5D851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F0933C-FE26-BE4E-83E7-2DC52B08E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11777"/>
            <a:ext cx="7886700" cy="778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19576F-8448-334C-9723-9DFFCC475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3611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9C80E5-5575-D34B-B5DC-8940742F47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558109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8CB4D-77D7-0841-8CF9-A782A0D22646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EC86F-71DE-F447-85F1-E90105CBA1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581098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0B591-6391-904F-964C-BEFCBE918C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558109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C4781-180E-A241-9979-CB4C9EC1C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53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ictoria.flynn@hants.gov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victoria.flynn@hants.gov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hyperlink" Target="https://www.simplypsychology.org/carl-rogers.html" TargetMode="Externa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306" y="1197622"/>
            <a:ext cx="8064896" cy="2290046"/>
          </a:xfrm>
          <a:solidFill>
            <a:srgbClr val="0088CE">
              <a:alpha val="54902"/>
            </a:srgbClr>
          </a:solidFill>
        </p:spPr>
        <p:txBody>
          <a:bodyPr/>
          <a:lstStyle/>
          <a:p>
            <a:pPr algn="ctr"/>
            <a:r>
              <a:rPr lang="en-GB" b="1" dirty="0">
                <a:latin typeface="Arial"/>
                <a:cs typeface="Arial"/>
              </a:rPr>
              <a:t>Tackling Educational Disadvantage</a:t>
            </a:r>
            <a:br>
              <a:rPr lang="en-GB" b="1" dirty="0"/>
            </a:br>
            <a:br>
              <a:rPr lang="en-GB" sz="1400" b="1" dirty="0">
                <a:latin typeface="Arial"/>
                <a:cs typeface="Arial"/>
              </a:rPr>
            </a:br>
            <a:r>
              <a:rPr lang="en-GB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Access, equity and strong foundations</a:t>
            </a:r>
            <a:endParaRPr lang="en-GB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9572" y="3832818"/>
            <a:ext cx="7304856" cy="1752600"/>
          </a:xfrm>
        </p:spPr>
        <p:txBody>
          <a:bodyPr>
            <a:normAutofit/>
          </a:bodyPr>
          <a:lstStyle/>
          <a:p>
            <a:r>
              <a:rPr lang="en-GB" sz="2400" dirty="0"/>
              <a:t>Victoria Flynn</a:t>
            </a:r>
          </a:p>
          <a:p>
            <a:r>
              <a:rPr lang="en-GB" sz="2400" dirty="0"/>
              <a:t>HIAS Inspector/Adviser</a:t>
            </a:r>
          </a:p>
          <a:p>
            <a:r>
              <a:rPr lang="en-GB" sz="2400" dirty="0">
                <a:hlinkClick r:id="rId3"/>
              </a:rPr>
              <a:t>victoria.flynn@hants.gov.uk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859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14"/>
    </mc:Choice>
    <mc:Fallback xmlns="">
      <p:transition spd="slow" advTm="7814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4E38E-E6DF-C5E4-9EBB-969C5D26F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912542"/>
            <a:ext cx="4518886" cy="460851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dirty="0"/>
              <a:t>Different contexts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dirty="0"/>
              <a:t>Building relationships and a sense of shared agency with families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dirty="0"/>
              <a:t>Access to the best teaching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dirty="0"/>
              <a:t>Developing foundations skills and knowledge to enable access to the curriculum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dirty="0"/>
              <a:t>High aspirations for all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3BAB4CA-53DE-DC95-D775-8DAAB30A2CC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147"/>
          <a:stretch/>
        </p:blipFill>
        <p:spPr>
          <a:xfrm>
            <a:off x="4986430" y="1052735"/>
            <a:ext cx="3690026" cy="4395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2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437"/>
    </mc:Choice>
    <mc:Fallback xmlns="">
      <p:transition spd="slow" advTm="80437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2ED7F-6477-799C-DFED-3002FF00B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187200"/>
            <a:ext cx="6131024" cy="1143000"/>
          </a:xfrm>
        </p:spPr>
        <p:txBody>
          <a:bodyPr/>
          <a:lstStyle/>
          <a:p>
            <a:r>
              <a:rPr lang="en-GB" sz="3600" b="1" dirty="0">
                <a:solidFill>
                  <a:srgbClr val="0070C0"/>
                </a:solidFill>
              </a:rPr>
              <a:t>Links to EEF Resources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9C26C3E-A438-3B7E-53CC-7E1D632E81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035" y="1035492"/>
            <a:ext cx="4104456" cy="478701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12C4FE8-8F5E-B78F-2F3A-028F3494B1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5923" y="969141"/>
            <a:ext cx="3976761" cy="4787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05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745"/>
    </mc:Choice>
    <mc:Fallback xmlns="">
      <p:transition spd="slow" advTm="20745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E13D15A-0CE0-DFF4-C689-7F067ABC895E}"/>
              </a:ext>
            </a:extLst>
          </p:cNvPr>
          <p:cNvSpPr txBox="1"/>
          <p:nvPr/>
        </p:nvSpPr>
        <p:spPr>
          <a:xfrm>
            <a:off x="5004048" y="1268760"/>
            <a:ext cx="374441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i="1" dirty="0"/>
              <a:t>‘Each section sets out a description of best practice and identifies potential pitfalls for schools to avoid.’</a:t>
            </a:r>
            <a:endParaRPr lang="en-GB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1D8888-E7BA-81E9-B658-059A65744E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796"/>
            <a:ext cx="4582643" cy="6856203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86270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31"/>
    </mc:Choice>
    <mc:Fallback xmlns="">
      <p:transition spd="slow" advTm="1083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07FB7-1145-EF4A-E95D-A9BA557A8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187200"/>
            <a:ext cx="6131024" cy="1143000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Please Get in Touch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7C5E6-EA56-CC97-E336-414B49616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052736"/>
            <a:ext cx="8208912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I would love to hear your questions, feedback or ideas for content, so please do get in </a:t>
            </a:r>
            <a:r>
              <a:rPr lang="en-GB"/>
              <a:t>touch: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b="1" dirty="0">
                <a:solidFill>
                  <a:srgbClr val="0070C0"/>
                </a:solidFill>
                <a:hlinkClick r:id="rId2"/>
              </a:rPr>
              <a:t>victoria.flynn@hants.gov.uk</a:t>
            </a:r>
            <a:r>
              <a:rPr lang="en-GB" b="1" dirty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648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30"/>
    </mc:Choice>
    <mc:Fallback xmlns="">
      <p:transition spd="slow" advTm="463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FB56113D-9750-0556-A1EA-A56298DA8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187200"/>
            <a:ext cx="6131024" cy="1143000"/>
          </a:xfrm>
        </p:spPr>
        <p:txBody>
          <a:bodyPr/>
          <a:lstStyle/>
          <a:p>
            <a:r>
              <a:rPr lang="en-GB" sz="3600" b="1" dirty="0">
                <a:solidFill>
                  <a:srgbClr val="0070C0"/>
                </a:solidFill>
              </a:rPr>
              <a:t>The Four Areas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3EB15C4-4839-7F80-176C-0720C6430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17" y="1151797"/>
            <a:ext cx="4644007" cy="474106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Aft>
                <a:spcPts val="1200"/>
              </a:spcAft>
            </a:pPr>
            <a:r>
              <a:rPr lang="en-GB" sz="2400" b="1" i="1" dirty="0">
                <a:solidFill>
                  <a:srgbClr val="00B050"/>
                </a:solidFill>
                <a:latin typeface="Arial"/>
                <a:cs typeface="Arial"/>
              </a:rPr>
              <a:t>Whole school culture and engagement</a:t>
            </a:r>
          </a:p>
          <a:p>
            <a:pPr>
              <a:spcAft>
                <a:spcPts val="1200"/>
              </a:spcAft>
            </a:pPr>
            <a:r>
              <a:rPr lang="en-GB" sz="2400" b="1" i="1" dirty="0">
                <a:solidFill>
                  <a:srgbClr val="FFC000"/>
                </a:solidFill>
                <a:latin typeface="Arial"/>
                <a:cs typeface="Arial"/>
              </a:rPr>
              <a:t>Access, equity and strong foundations</a:t>
            </a:r>
          </a:p>
          <a:p>
            <a:pPr>
              <a:spcAft>
                <a:spcPts val="1200"/>
              </a:spcAft>
            </a:pPr>
            <a:r>
              <a:rPr lang="en-GB" sz="2400" b="1" i="1" dirty="0">
                <a:solidFill>
                  <a:srgbClr val="FF0000"/>
                </a:solidFill>
                <a:latin typeface="Arial"/>
                <a:cs typeface="Arial"/>
              </a:rPr>
              <a:t>Expectations, pitch and response</a:t>
            </a:r>
          </a:p>
          <a:p>
            <a:pPr>
              <a:spcAft>
                <a:spcPts val="1200"/>
              </a:spcAft>
            </a:pPr>
            <a:r>
              <a:rPr lang="en-GB" sz="2400" b="1" i="1" dirty="0">
                <a:solidFill>
                  <a:srgbClr val="0070C0"/>
                </a:solidFill>
                <a:latin typeface="Arial"/>
                <a:cs typeface="Arial"/>
              </a:rPr>
              <a:t>Collaboration, dialogue and behaviours</a:t>
            </a:r>
          </a:p>
          <a:p>
            <a:pPr marL="0" indent="0">
              <a:buNone/>
            </a:pPr>
            <a:endParaRPr lang="en-GB" sz="3200" i="1" dirty="0"/>
          </a:p>
        </p:txBody>
      </p:sp>
      <p:pic>
        <p:nvPicPr>
          <p:cNvPr id="11" name="Picture 5">
            <a:extLst>
              <a:ext uri="{FF2B5EF4-FFF2-40B4-BE49-F238E27FC236}">
                <a16:creationId xmlns:a16="http://schemas.microsoft.com/office/drawing/2014/main" id="{76800354-A156-0775-8EC6-C2DB76A6E3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80387" y="1151796"/>
            <a:ext cx="3718668" cy="434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213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50"/>
    </mc:Choice>
    <mc:Fallback xmlns="">
      <p:transition spd="slow" advTm="1155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60EB04D-3C68-10FA-8A97-03E1CB71E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667BFAD-37FC-54EC-1347-1BE692B289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120892"/>
            <a:ext cx="8166885" cy="3145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0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872"/>
    </mc:Choice>
    <mc:Fallback xmlns="">
      <p:transition spd="slow" advTm="28872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2ED7F-6477-799C-DFED-3002FF00B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187200"/>
            <a:ext cx="6531024" cy="1143000"/>
          </a:xfrm>
        </p:spPr>
        <p:txBody>
          <a:bodyPr/>
          <a:lstStyle/>
          <a:p>
            <a:r>
              <a:rPr lang="en-GB" sz="3600" b="1" dirty="0">
                <a:solidFill>
                  <a:srgbClr val="FFC000"/>
                </a:solidFill>
              </a:rPr>
              <a:t>A Deep Understanding of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73D47-9DE8-9529-5118-D17E3EAC7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412775"/>
            <a:ext cx="8424936" cy="1584177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GB" sz="2400" dirty="0"/>
              <a:t>Meeting the needs of school/cohort/pupil specific contexts</a:t>
            </a:r>
          </a:p>
          <a:p>
            <a:pPr>
              <a:spcBef>
                <a:spcPts val="600"/>
              </a:spcBef>
            </a:pPr>
            <a:r>
              <a:rPr lang="en-GB" sz="2400" dirty="0"/>
              <a:t>Assessment not assumption</a:t>
            </a:r>
          </a:p>
          <a:p>
            <a:pPr>
              <a:spcBef>
                <a:spcPts val="600"/>
              </a:spcBef>
            </a:pPr>
            <a:r>
              <a:rPr lang="en-GB" sz="2400" dirty="0"/>
              <a:t>Prioritising need</a:t>
            </a:r>
          </a:p>
          <a:p>
            <a:endParaRPr lang="en-GB" sz="2400" dirty="0"/>
          </a:p>
          <a:p>
            <a:endParaRPr lang="en-GB" sz="2400" i="1" dirty="0"/>
          </a:p>
          <a:p>
            <a:endParaRPr lang="en-GB" sz="2400" i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25F428-1B4A-2870-2828-005E47ADA1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000" y="2708920"/>
            <a:ext cx="6696280" cy="327940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8747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481"/>
    </mc:Choice>
    <mc:Fallback xmlns="">
      <p:transition spd="slow" advTm="8648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2ED7F-6477-799C-DFED-3002FF00B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187200"/>
            <a:ext cx="6531024" cy="1143000"/>
          </a:xfrm>
        </p:spPr>
        <p:txBody>
          <a:bodyPr/>
          <a:lstStyle/>
          <a:p>
            <a:pPr marR="107950" hangingPunct="0">
              <a:spcBef>
                <a:spcPts val="1500"/>
              </a:spcBef>
              <a:spcAft>
                <a:spcPts val="900"/>
              </a:spcAft>
            </a:pPr>
            <a:r>
              <a:rPr lang="en-GB" sz="3600" b="1" kern="1400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Effective communication and shared agency</a:t>
            </a:r>
            <a:endParaRPr lang="en-GB" sz="3600" b="1" kern="1400" dirty="0"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73D47-9DE8-9529-5118-D17E3EAC7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2780928"/>
            <a:ext cx="8315907" cy="280831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GB" sz="2400" dirty="0"/>
              <a:t>Engagement with families</a:t>
            </a:r>
          </a:p>
          <a:p>
            <a:pPr>
              <a:spcBef>
                <a:spcPts val="600"/>
              </a:spcBef>
            </a:pPr>
            <a:r>
              <a:rPr lang="en-GB" sz="2400" dirty="0"/>
              <a:t>Building relationships</a:t>
            </a:r>
          </a:p>
          <a:p>
            <a:pPr>
              <a:spcBef>
                <a:spcPts val="600"/>
              </a:spcBef>
            </a:pPr>
            <a:r>
              <a:rPr lang="en-GB" sz="2400" dirty="0"/>
              <a:t>Shared Agency</a:t>
            </a:r>
          </a:p>
          <a:p>
            <a:pPr>
              <a:spcBef>
                <a:spcPts val="600"/>
              </a:spcBef>
            </a:pPr>
            <a:r>
              <a:rPr lang="en-GB" sz="2400" dirty="0"/>
              <a:t>Meaningful participation for all</a:t>
            </a:r>
          </a:p>
          <a:p>
            <a:endParaRPr lang="en-GB" sz="2400" dirty="0"/>
          </a:p>
          <a:p>
            <a:endParaRPr lang="en-GB" sz="2400" i="1" dirty="0"/>
          </a:p>
          <a:p>
            <a:endParaRPr lang="en-GB" sz="2400" i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D075945-F99C-5B21-6C82-BA060178A9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542" y="1444352"/>
            <a:ext cx="7279984" cy="1159233"/>
          </a:xfrm>
          <a:prstGeom prst="rect">
            <a:avLst/>
          </a:prstGeom>
        </p:spPr>
      </p:pic>
      <p:sp>
        <p:nvSpPr>
          <p:cNvPr id="8" name="Text Box 32">
            <a:extLst>
              <a:ext uri="{FF2B5EF4-FFF2-40B4-BE49-F238E27FC236}">
                <a16:creationId xmlns:a16="http://schemas.microsoft.com/office/drawing/2014/main" id="{1ECF2D1A-FE0B-9FF2-A9C2-2CA58CF2A2F8}"/>
              </a:ext>
            </a:extLst>
          </p:cNvPr>
          <p:cNvSpPr txBox="1"/>
          <p:nvPr/>
        </p:nvSpPr>
        <p:spPr>
          <a:xfrm>
            <a:off x="5416262" y="2630816"/>
            <a:ext cx="2376264" cy="2686474"/>
          </a:xfrm>
          <a:prstGeom prst="roundRect">
            <a:avLst/>
          </a:prstGeom>
          <a:solidFill>
            <a:srgbClr val="FDB81E"/>
          </a:solidFill>
          <a:ln w="6350">
            <a:noFill/>
          </a:ln>
        </p:spPr>
        <p:txBody>
          <a:bodyPr rot="0" spcFirstLastPara="0" vert="horz" wrap="square" lIns="0" tIns="0" rIns="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hangingPunct="0"/>
            <a:r>
              <a:rPr lang="en-GB" sz="1200" i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Rogers (1959) believed that for a person to “grow”, they need an environment that provides them with genuineness (openness and self-disclosure), acceptance (being seen with unconditional positive regard), and empathy (being listened to and understood).</a:t>
            </a: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 hangingPunct="0"/>
            <a:r>
              <a:rPr lang="en-GB" sz="12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Saul McLeod, Simply Psychology [blog], </a:t>
            </a:r>
            <a:r>
              <a:rPr lang="en-GB" sz="1200" i="1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Carl Rogers: Founder Of The Humanistic Approach To Psychology, 2023</a:t>
            </a: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6004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173"/>
    </mc:Choice>
    <mc:Fallback xmlns="">
      <p:transition spd="slow" advTm="7517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2ED7F-6477-799C-DFED-3002FF00B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187200"/>
            <a:ext cx="6531024" cy="1143000"/>
          </a:xfrm>
        </p:spPr>
        <p:txBody>
          <a:bodyPr/>
          <a:lstStyle/>
          <a:p>
            <a:r>
              <a:rPr lang="en-GB" sz="3600" b="1" dirty="0">
                <a:solidFill>
                  <a:srgbClr val="FFC000"/>
                </a:solidFill>
              </a:rPr>
              <a:t>Attendance and wellbeing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73D47-9DE8-9529-5118-D17E3EAC7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412775"/>
            <a:ext cx="5760640" cy="266429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400" dirty="0"/>
              <a:t>Prevention as well as response/causes not just symptoms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400" dirty="0"/>
              <a:t>Practical steps to address issues that can arise from poverty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400" dirty="0"/>
              <a:t>Movement and talk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400" dirty="0"/>
              <a:t>Relationships</a:t>
            </a:r>
          </a:p>
          <a:p>
            <a:endParaRPr lang="en-GB" sz="2400" dirty="0"/>
          </a:p>
          <a:p>
            <a:endParaRPr lang="en-GB" sz="2400" i="1" dirty="0"/>
          </a:p>
          <a:p>
            <a:endParaRPr lang="en-GB" sz="2400" i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44B9AE5-0436-F385-2720-3C1D291E5C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8184" y="1196752"/>
            <a:ext cx="2345432" cy="413242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29608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369"/>
    </mc:Choice>
    <mc:Fallback xmlns="">
      <p:transition spd="slow" advTm="12836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2ED7F-6477-799C-DFED-3002FF00B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187200"/>
            <a:ext cx="6531024" cy="1143000"/>
          </a:xfrm>
        </p:spPr>
        <p:txBody>
          <a:bodyPr/>
          <a:lstStyle/>
          <a:p>
            <a:r>
              <a:rPr lang="en-GB" sz="3600" b="1" dirty="0">
                <a:solidFill>
                  <a:srgbClr val="FFC000"/>
                </a:solidFill>
              </a:rPr>
              <a:t>Access to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73D47-9DE8-9529-5118-D17E3EAC7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412775"/>
            <a:ext cx="5436095" cy="4032449"/>
          </a:xfrm>
        </p:spPr>
        <p:txBody>
          <a:bodyPr>
            <a:normAutofit/>
          </a:bodyPr>
          <a:lstStyle/>
          <a:p>
            <a:endParaRPr lang="en-GB" sz="2400" dirty="0"/>
          </a:p>
          <a:p>
            <a:endParaRPr lang="en-GB" sz="2400" i="1" dirty="0"/>
          </a:p>
          <a:p>
            <a:endParaRPr lang="en-GB" sz="2400" i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B642CB-5A0D-2162-6A7D-D848B7B902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298" y="1133171"/>
            <a:ext cx="7918623" cy="116005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7B13CC1-9BD6-8AE0-02ED-BD606DE4AB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5511" y="2345687"/>
            <a:ext cx="2700549" cy="3243553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575B5EA-DE6C-4697-84A4-709F8258DEE6}"/>
              </a:ext>
            </a:extLst>
          </p:cNvPr>
          <p:cNvSpPr txBox="1">
            <a:spLocks/>
          </p:cNvSpPr>
          <p:nvPr/>
        </p:nvSpPr>
        <p:spPr>
          <a:xfrm>
            <a:off x="625505" y="2579720"/>
            <a:ext cx="5048944" cy="1698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dirty="0"/>
              <a:t>Access to high quality teaching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dirty="0"/>
              <a:t>Inclusive pedagogy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dirty="0"/>
              <a:t>Effective use of interventions</a:t>
            </a:r>
          </a:p>
          <a:p>
            <a:endParaRPr lang="en-GB" sz="2400" i="1" dirty="0"/>
          </a:p>
          <a:p>
            <a:endParaRPr lang="en-GB" sz="24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4816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602"/>
    </mc:Choice>
    <mc:Fallback xmlns="">
      <p:transition spd="slow" advTm="8360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2ED7F-6477-799C-DFED-3002FF00B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187200"/>
            <a:ext cx="6531024" cy="1143000"/>
          </a:xfrm>
        </p:spPr>
        <p:txBody>
          <a:bodyPr/>
          <a:lstStyle/>
          <a:p>
            <a:r>
              <a:rPr lang="en-GB" sz="3600" b="1" dirty="0">
                <a:solidFill>
                  <a:srgbClr val="FFC000"/>
                </a:solidFill>
              </a:rPr>
              <a:t>Foundation Skills and Knowledge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73D47-9DE8-9529-5118-D17E3EAC7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412775"/>
            <a:ext cx="8352928" cy="187220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dirty="0"/>
              <a:t>Literacy and numeracy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dirty="0"/>
              <a:t>Oral language/speaking and listening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dirty="0"/>
              <a:t>Cultural capital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i="1" dirty="0"/>
          </a:p>
          <a:p>
            <a:endParaRPr lang="en-GB" sz="2400" i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4FED74-1810-3CD6-5FC7-4310C62F35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150" y="3367559"/>
            <a:ext cx="7719250" cy="11554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4220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858"/>
    </mc:Choice>
    <mc:Fallback xmlns="">
      <p:transition spd="slow" advTm="5285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2ED7F-6477-799C-DFED-3002FF00B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187200"/>
            <a:ext cx="6531024" cy="1143000"/>
          </a:xfrm>
        </p:spPr>
        <p:txBody>
          <a:bodyPr/>
          <a:lstStyle/>
          <a:p>
            <a:r>
              <a:rPr lang="en-GB" sz="3600" b="1" dirty="0">
                <a:solidFill>
                  <a:srgbClr val="FFC000"/>
                </a:solidFill>
              </a:rPr>
              <a:t>Equitable Aspirations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73D47-9DE8-9529-5118-D17E3EAC7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236712"/>
            <a:ext cx="4104456" cy="430222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200" dirty="0"/>
              <a:t>Developing the knowledge, skills and characteristics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200" dirty="0"/>
              <a:t>Empowering pupils to have choice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200" dirty="0"/>
              <a:t>Access to a full range of pathways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200" dirty="0"/>
              <a:t>Living a culture of high aspirations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i="1" dirty="0"/>
          </a:p>
          <a:p>
            <a:endParaRPr lang="en-GB" sz="2400" i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5DFC10-5811-CF82-98EF-8C0652AFDF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7216" y="1330200"/>
            <a:ext cx="3898951" cy="289088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25697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285"/>
    </mc:Choice>
    <mc:Fallback xmlns="">
      <p:transition spd="slow" advTm="6228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2|48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4|28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3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7.7|2.8|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2|48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.7"/>
</p:tagLst>
</file>

<file path=ppt/theme/theme1.xml><?xml version="1.0" encoding="utf-8"?>
<a:theme xmlns:a="http://schemas.openxmlformats.org/drawingml/2006/main" name="1_HIAS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5739FA87A1FB4D8F62BA35F66A3692" ma:contentTypeVersion="12" ma:contentTypeDescription="Create a new document." ma:contentTypeScope="" ma:versionID="7c6224cfb34f44a37be024e0d5c95914">
  <xsd:schema xmlns:xsd="http://www.w3.org/2001/XMLSchema" xmlns:xs="http://www.w3.org/2001/XMLSchema" xmlns:p="http://schemas.microsoft.com/office/2006/metadata/properties" xmlns:ns3="1478617a-72f7-4d03-aa9f-ac7d78596179" xmlns:ns4="44594a9a-6e1e-4b66-8e4b-1b817b0cc1d5" targetNamespace="http://schemas.microsoft.com/office/2006/metadata/properties" ma:root="true" ma:fieldsID="c136fd20a47fe7fb762b07b73819097a" ns3:_="" ns4:_="">
    <xsd:import namespace="1478617a-72f7-4d03-aa9f-ac7d78596179"/>
    <xsd:import namespace="44594a9a-6e1e-4b66-8e4b-1b817b0cc1d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78617a-72f7-4d03-aa9f-ac7d785961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594a9a-6e1e-4b66-8e4b-1b817b0cc1d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B787852-A2D5-4D49-945A-57D0FB87791A}">
  <ds:schemaRefs>
    <ds:schemaRef ds:uri="http://schemas.openxmlformats.org/package/2006/metadata/core-properties"/>
    <ds:schemaRef ds:uri="http://schemas.microsoft.com/office/2006/documentManagement/types"/>
    <ds:schemaRef ds:uri="1478617a-72f7-4d03-aa9f-ac7d78596179"/>
    <ds:schemaRef ds:uri="http://purl.org/dc/elements/1.1/"/>
    <ds:schemaRef ds:uri="http://schemas.microsoft.com/office/2006/metadata/properties"/>
    <ds:schemaRef ds:uri="44594a9a-6e1e-4b66-8e4b-1b817b0cc1d5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C5A68EE-71F2-4A2B-9E8A-40EC54339A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FFAEC8-1292-4CCD-A1AC-CA6444E8FD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78617a-72f7-4d03-aa9f-ac7d78596179"/>
    <ds:schemaRef ds:uri="44594a9a-6e1e-4b66-8e4b-1b817b0cc1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HIAS PowerPoint template</Template>
  <TotalTime>58219</TotalTime>
  <Words>350</Words>
  <Application>Microsoft Office PowerPoint</Application>
  <PresentationFormat>On-screen Show (4:3)</PresentationFormat>
  <Paragraphs>73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1_HIAS PowerPoint template</vt:lpstr>
      <vt:lpstr>Custom Design</vt:lpstr>
      <vt:lpstr>Tackling Educational Disadvantage  Access, equity and strong foundations</vt:lpstr>
      <vt:lpstr>The Four Areas</vt:lpstr>
      <vt:lpstr>PowerPoint Presentation</vt:lpstr>
      <vt:lpstr>A Deep Understanding of Context</vt:lpstr>
      <vt:lpstr>Effective communication and shared agency</vt:lpstr>
      <vt:lpstr>Attendance and wellbeing</vt:lpstr>
      <vt:lpstr>Access to Learning</vt:lpstr>
      <vt:lpstr>Foundation Skills and Knowledge</vt:lpstr>
      <vt:lpstr>Equitable Aspirations</vt:lpstr>
      <vt:lpstr>PowerPoint Presentation</vt:lpstr>
      <vt:lpstr>Links to EEF Resources</vt:lpstr>
      <vt:lpstr>PowerPoint Presentation</vt:lpstr>
      <vt:lpstr>Please Get in Touch</vt:lpstr>
    </vt:vector>
  </TitlesOfParts>
  <Company>Hampshire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HIAS</dc:creator>
  <cp:lastModifiedBy>Wei, Jenny</cp:lastModifiedBy>
  <cp:revision>39</cp:revision>
  <cp:lastPrinted>2022-01-13T08:32:58Z</cp:lastPrinted>
  <dcterms:created xsi:type="dcterms:W3CDTF">2013-12-20T14:21:04Z</dcterms:created>
  <dcterms:modified xsi:type="dcterms:W3CDTF">2023-07-24T15:13:24Z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0x010100A35739FA87A1FB4D8F62BA35F66A3692</vt:lpwstr>
  </property>
</Properties>
</file>