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5.xml" ContentType="application/vnd.ms-office.drawingml.diagramDrawing+xml"/>
  <Override PartName="/ppt/diagrams/quickStyle3.xml" ContentType="application/vnd.openxmlformats-officedocument.drawingml.diagramStyle+xml"/>
  <Override PartName="/ppt/diagrams/drawing2.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70" r:id="rId7"/>
    <p:sldId id="267" r:id="rId8"/>
    <p:sldId id="261" r:id="rId9"/>
    <p:sldId id="266" r:id="rId10"/>
    <p:sldId id="271" r:id="rId11"/>
    <p:sldId id="257" r:id="rId12"/>
    <p:sldId id="268" r:id="rId13"/>
    <p:sldId id="258" r:id="rId14"/>
    <p:sldId id="259" r:id="rId15"/>
    <p:sldId id="260" r:id="rId16"/>
    <p:sldId id="265" r:id="rId17"/>
    <p:sldId id="263" r:id="rId18"/>
    <p:sldId id="272" r:id="rId19"/>
    <p:sldId id="264" r:id="rId20"/>
    <p:sldId id="273" r:id="rId21"/>
    <p:sldId id="269" r:id="rId22"/>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66"/>
    <a:srgbClr val="003399"/>
    <a:srgbClr val="FF9933"/>
    <a:srgbClr val="FF9966"/>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ustomXml" Target="../customXml/item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23DBA-7DCF-4474-B4B2-05341DD7BB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9DDDBB5-EB76-4C4B-A448-6977601BD084}">
      <dgm:prSet custT="1"/>
      <dgm:spPr/>
      <dgm:t>
        <a:bodyPr/>
        <a:lstStyle/>
        <a:p>
          <a:r>
            <a:rPr lang="en-GB" sz="3600">
              <a:solidFill>
                <a:schemeClr val="bg1"/>
              </a:solidFill>
              <a:latin typeface="Arial" panose="020B0604020202020204" pitchFamily="34" charset="0"/>
              <a:cs typeface="Arial" panose="020B0604020202020204" pitchFamily="34" charset="0"/>
            </a:rPr>
            <a:t>Summarise the roles and responsibilities of parents and carers, schools, trusts, governing bodies and local authorities.</a:t>
          </a:r>
        </a:p>
      </dgm:t>
    </dgm:pt>
    <dgm:pt modelId="{15A1AA05-C1D4-4953-93F5-5A38193AD4E4}" type="parTrans" cxnId="{361B92E1-8156-440A-AA5B-CF1612F02E4A}">
      <dgm:prSet/>
      <dgm:spPr/>
      <dgm:t>
        <a:bodyPr/>
        <a:lstStyle/>
        <a:p>
          <a:endParaRPr lang="en-GB"/>
        </a:p>
      </dgm:t>
    </dgm:pt>
    <dgm:pt modelId="{9B40ECD0-3FCB-4D94-B841-01BD3D77F989}" type="sibTrans" cxnId="{361B92E1-8156-440A-AA5B-CF1612F02E4A}">
      <dgm:prSet/>
      <dgm:spPr/>
      <dgm:t>
        <a:bodyPr/>
        <a:lstStyle/>
        <a:p>
          <a:endParaRPr lang="en-GB"/>
        </a:p>
      </dgm:t>
    </dgm:pt>
    <dgm:pt modelId="{7ADF59C3-A1BB-4B7A-95C4-9E54AD83C29D}">
      <dgm:prSet custT="1"/>
      <dgm:spPr/>
      <dgm:t>
        <a:bodyPr/>
        <a:lstStyle/>
        <a:p>
          <a:r>
            <a:rPr lang="en-GB" sz="3600" kern="1200">
              <a:solidFill>
                <a:prstClr val="white"/>
              </a:solidFill>
              <a:latin typeface="Arial" panose="020B0604020202020204" pitchFamily="34" charset="0"/>
              <a:ea typeface="+mn-ea"/>
              <a:cs typeface="Arial" panose="020B0604020202020204" pitchFamily="34" charset="0"/>
            </a:rPr>
            <a:t>Summarise the support that should be provided to families, and to pupils who are persistently or severely absent, or at risk of becoming so.</a:t>
          </a:r>
        </a:p>
      </dgm:t>
    </dgm:pt>
    <dgm:pt modelId="{49E6B51D-4722-465C-87B7-70FEACE59701}" type="parTrans" cxnId="{57C5C77A-2BE6-4BEC-A0DE-51A716B5B2EB}">
      <dgm:prSet/>
      <dgm:spPr/>
      <dgm:t>
        <a:bodyPr/>
        <a:lstStyle/>
        <a:p>
          <a:endParaRPr lang="en-GB"/>
        </a:p>
      </dgm:t>
    </dgm:pt>
    <dgm:pt modelId="{F1AD9AAA-0475-47B0-8134-318E602C11A4}" type="sibTrans" cxnId="{57C5C77A-2BE6-4BEC-A0DE-51A716B5B2EB}">
      <dgm:prSet/>
      <dgm:spPr/>
      <dgm:t>
        <a:bodyPr/>
        <a:lstStyle/>
        <a:p>
          <a:endParaRPr lang="en-GB"/>
        </a:p>
      </dgm:t>
    </dgm:pt>
    <dgm:pt modelId="{4014B11B-6F7D-4DDD-A45A-9CE9070C7817}">
      <dgm:prSet custT="1"/>
      <dgm:spPr/>
      <dgm:t>
        <a:bodyPr/>
        <a:lstStyle/>
        <a:p>
          <a:r>
            <a:rPr lang="en-GB" sz="3600" kern="1200">
              <a:solidFill>
                <a:prstClr val="white"/>
              </a:solidFill>
              <a:latin typeface="Arial" panose="020B0604020202020204" pitchFamily="34" charset="0"/>
              <a:ea typeface="+mn-ea"/>
              <a:cs typeface="Arial" panose="020B0604020202020204" pitchFamily="34" charset="0"/>
            </a:rPr>
            <a:t>Provide details of the legal interventions available to schools and local authorities when attendance support does not work, is not engaged with or is not appropriate.</a:t>
          </a:r>
        </a:p>
      </dgm:t>
    </dgm:pt>
    <dgm:pt modelId="{7EE93EB4-F885-4BCF-82EC-53CAEE316A9B}" type="parTrans" cxnId="{967E0E03-AC43-4A28-B9A0-2FC3C64A1688}">
      <dgm:prSet/>
      <dgm:spPr/>
      <dgm:t>
        <a:bodyPr/>
        <a:lstStyle/>
        <a:p>
          <a:endParaRPr lang="en-GB"/>
        </a:p>
      </dgm:t>
    </dgm:pt>
    <dgm:pt modelId="{CC93C06A-E61A-49F4-9698-9800210AB17E}" type="sibTrans" cxnId="{967E0E03-AC43-4A28-B9A0-2FC3C64A1688}">
      <dgm:prSet/>
      <dgm:spPr/>
      <dgm:t>
        <a:bodyPr/>
        <a:lstStyle/>
        <a:p>
          <a:endParaRPr lang="en-GB"/>
        </a:p>
      </dgm:t>
    </dgm:pt>
    <dgm:pt modelId="{002CFF7A-011D-4639-8DF1-661ED463E940}">
      <dgm:prSet custT="1"/>
      <dgm:spPr/>
      <dgm:t>
        <a:bodyPr/>
        <a:lstStyle/>
        <a:p>
          <a:r>
            <a:rPr lang="en-GB" sz="3600" kern="1200">
              <a:solidFill>
                <a:prstClr val="white"/>
              </a:solidFill>
              <a:latin typeface="Arial" panose="020B0604020202020204" pitchFamily="34" charset="0"/>
              <a:ea typeface="+mn-ea"/>
              <a:cs typeface="Arial" panose="020B0604020202020204" pitchFamily="34" charset="0"/>
            </a:rPr>
            <a:t>Provide details of what schools are required to record in their attendance and admission register.</a:t>
          </a:r>
        </a:p>
      </dgm:t>
    </dgm:pt>
    <dgm:pt modelId="{07F288B0-5D05-4930-80FB-6D8F6C2AFBCE}" type="parTrans" cxnId="{E5185F0F-C3F1-46FE-B6F3-03F3C455375D}">
      <dgm:prSet/>
      <dgm:spPr/>
      <dgm:t>
        <a:bodyPr/>
        <a:lstStyle/>
        <a:p>
          <a:endParaRPr lang="en-GB"/>
        </a:p>
      </dgm:t>
    </dgm:pt>
    <dgm:pt modelId="{31C6A845-7530-48BF-BA1E-E0A463524D96}" type="sibTrans" cxnId="{E5185F0F-C3F1-46FE-B6F3-03F3C455375D}">
      <dgm:prSet/>
      <dgm:spPr/>
      <dgm:t>
        <a:bodyPr/>
        <a:lstStyle/>
        <a:p>
          <a:endParaRPr lang="en-GB"/>
        </a:p>
      </dgm:t>
    </dgm:pt>
    <dgm:pt modelId="{F84C6630-B247-4E00-B169-30A967B7FDCD}">
      <dgm:prSet custT="1"/>
      <dgm:spPr/>
      <dgm:t>
        <a:bodyPr/>
        <a:lstStyle/>
        <a:p>
          <a:r>
            <a:rPr lang="en-GB" sz="3600" kern="1200">
              <a:solidFill>
                <a:prstClr val="white"/>
              </a:solidFill>
              <a:latin typeface="Arial" panose="020B0604020202020204" pitchFamily="34" charset="0"/>
              <a:ea typeface="+mn-ea"/>
              <a:cs typeface="Arial" panose="020B0604020202020204" pitchFamily="34" charset="0"/>
            </a:rPr>
            <a:t>Aim to remove barriers in school and help pupils and parents to access the support they need to overcome the barriers outside of school. </a:t>
          </a:r>
          <a:endParaRPr lang="en-US" sz="3600" kern="1200">
            <a:solidFill>
              <a:prstClr val="white"/>
            </a:solidFill>
            <a:latin typeface="Arial" panose="020B0604020202020204" pitchFamily="34" charset="0"/>
            <a:ea typeface="+mn-ea"/>
            <a:cs typeface="Arial" panose="020B0604020202020204" pitchFamily="34" charset="0"/>
          </a:endParaRPr>
        </a:p>
      </dgm:t>
    </dgm:pt>
    <dgm:pt modelId="{3BABD6B3-97A4-495D-B8B7-49DC2899A0AF}" type="parTrans" cxnId="{B2A0C8ED-5690-4F24-99AE-F6DC441D9B4A}">
      <dgm:prSet/>
      <dgm:spPr/>
      <dgm:t>
        <a:bodyPr/>
        <a:lstStyle/>
        <a:p>
          <a:endParaRPr lang="en-GB"/>
        </a:p>
      </dgm:t>
    </dgm:pt>
    <dgm:pt modelId="{60F047ED-E61B-4C2B-A662-FEA1C97B3DD9}" type="sibTrans" cxnId="{B2A0C8ED-5690-4F24-99AE-F6DC441D9B4A}">
      <dgm:prSet/>
      <dgm:spPr/>
      <dgm:t>
        <a:bodyPr/>
        <a:lstStyle/>
        <a:p>
          <a:endParaRPr lang="en-GB"/>
        </a:p>
      </dgm:t>
    </dgm:pt>
    <dgm:pt modelId="{A183EBF3-8588-47C7-85E3-473410376924}" type="pres">
      <dgm:prSet presAssocID="{86323DBA-7DCF-4474-B4B2-05341DD7BBDB}" presName="linear" presStyleCnt="0">
        <dgm:presLayoutVars>
          <dgm:animLvl val="lvl"/>
          <dgm:resizeHandles val="exact"/>
        </dgm:presLayoutVars>
      </dgm:prSet>
      <dgm:spPr/>
    </dgm:pt>
    <dgm:pt modelId="{C820FF70-003D-4C74-9AE2-2CD9BFD9CB00}" type="pres">
      <dgm:prSet presAssocID="{F84C6630-B247-4E00-B169-30A967B7FDCD}" presName="parentText" presStyleLbl="node1" presStyleIdx="0" presStyleCnt="5" custLinFactY="101572" custLinFactNeighborX="-174" custLinFactNeighborY="200000">
        <dgm:presLayoutVars>
          <dgm:chMax val="0"/>
          <dgm:bulletEnabled val="1"/>
        </dgm:presLayoutVars>
      </dgm:prSet>
      <dgm:spPr/>
    </dgm:pt>
    <dgm:pt modelId="{EC41DD77-B548-438B-877E-A82AB57EFE24}" type="pres">
      <dgm:prSet presAssocID="{60F047ED-E61B-4C2B-A662-FEA1C97B3DD9}" presName="spacer" presStyleCnt="0"/>
      <dgm:spPr/>
    </dgm:pt>
    <dgm:pt modelId="{BDE99284-F089-46A1-8A05-BC960C749589}" type="pres">
      <dgm:prSet presAssocID="{F9DDDBB5-EB76-4C4B-A448-6977601BD084}" presName="parentText" presStyleLbl="node1" presStyleIdx="1" presStyleCnt="5" custLinFactY="-200000" custLinFactNeighborY="-225348">
        <dgm:presLayoutVars>
          <dgm:chMax val="0"/>
          <dgm:bulletEnabled val="1"/>
        </dgm:presLayoutVars>
      </dgm:prSet>
      <dgm:spPr/>
    </dgm:pt>
    <dgm:pt modelId="{16403129-0137-421A-807E-A47ECB882CB3}" type="pres">
      <dgm:prSet presAssocID="{9B40ECD0-3FCB-4D94-B841-01BD3D77F989}" presName="spacer" presStyleCnt="0"/>
      <dgm:spPr/>
    </dgm:pt>
    <dgm:pt modelId="{D02B2026-6DAF-4963-A6DE-48949F30944F}" type="pres">
      <dgm:prSet presAssocID="{002CFF7A-011D-4639-8DF1-661ED463E940}" presName="parentText" presStyleLbl="node1" presStyleIdx="2" presStyleCnt="5" custScaleY="95520" custLinFactY="116415" custLinFactNeighborY="200000">
        <dgm:presLayoutVars>
          <dgm:chMax val="0"/>
          <dgm:bulletEnabled val="1"/>
        </dgm:presLayoutVars>
      </dgm:prSet>
      <dgm:spPr/>
    </dgm:pt>
    <dgm:pt modelId="{82A9E289-DE26-4E97-89F9-46951D66D2CF}" type="pres">
      <dgm:prSet presAssocID="{31C6A845-7530-48BF-BA1E-E0A463524D96}" presName="spacer" presStyleCnt="0"/>
      <dgm:spPr/>
    </dgm:pt>
    <dgm:pt modelId="{0772AB5B-F864-46EC-B414-2F7D67D6A53B}" type="pres">
      <dgm:prSet presAssocID="{4014B11B-6F7D-4DDD-A45A-9CE9070C7817}" presName="parentText" presStyleLbl="node1" presStyleIdx="3" presStyleCnt="5" custScaleY="94890" custLinFactY="-70257" custLinFactNeighborY="-100000">
        <dgm:presLayoutVars>
          <dgm:chMax val="0"/>
          <dgm:bulletEnabled val="1"/>
        </dgm:presLayoutVars>
      </dgm:prSet>
      <dgm:spPr/>
    </dgm:pt>
    <dgm:pt modelId="{8F646215-C59F-4912-91BD-FB579B57CF1F}" type="pres">
      <dgm:prSet presAssocID="{CC93C06A-E61A-49F4-9698-9800210AB17E}" presName="spacer" presStyleCnt="0"/>
      <dgm:spPr/>
    </dgm:pt>
    <dgm:pt modelId="{AE9718B5-81FD-416A-9A3B-0D47F280B002}" type="pres">
      <dgm:prSet presAssocID="{7ADF59C3-A1BB-4B7A-95C4-9E54AD83C29D}" presName="parentText" presStyleLbl="node1" presStyleIdx="4" presStyleCnt="5" custLinFactY="-387673" custLinFactNeighborY="-400000">
        <dgm:presLayoutVars>
          <dgm:chMax val="0"/>
          <dgm:bulletEnabled val="1"/>
        </dgm:presLayoutVars>
      </dgm:prSet>
      <dgm:spPr/>
    </dgm:pt>
  </dgm:ptLst>
  <dgm:cxnLst>
    <dgm:cxn modelId="{967E0E03-AC43-4A28-B9A0-2FC3C64A1688}" srcId="{86323DBA-7DCF-4474-B4B2-05341DD7BBDB}" destId="{4014B11B-6F7D-4DDD-A45A-9CE9070C7817}" srcOrd="3" destOrd="0" parTransId="{7EE93EB4-F885-4BCF-82EC-53CAEE316A9B}" sibTransId="{CC93C06A-E61A-49F4-9698-9800210AB17E}"/>
    <dgm:cxn modelId="{E5185F0F-C3F1-46FE-B6F3-03F3C455375D}" srcId="{86323DBA-7DCF-4474-B4B2-05341DD7BBDB}" destId="{002CFF7A-011D-4639-8DF1-661ED463E940}" srcOrd="2" destOrd="0" parTransId="{07F288B0-5D05-4930-80FB-6D8F6C2AFBCE}" sibTransId="{31C6A845-7530-48BF-BA1E-E0A463524D96}"/>
    <dgm:cxn modelId="{51252F75-486D-42E8-A842-B95FDBB00D6C}" type="presOf" srcId="{7ADF59C3-A1BB-4B7A-95C4-9E54AD83C29D}" destId="{AE9718B5-81FD-416A-9A3B-0D47F280B002}" srcOrd="0" destOrd="0" presId="urn:microsoft.com/office/officeart/2005/8/layout/vList2"/>
    <dgm:cxn modelId="{57C5C77A-2BE6-4BEC-A0DE-51A716B5B2EB}" srcId="{86323DBA-7DCF-4474-B4B2-05341DD7BBDB}" destId="{7ADF59C3-A1BB-4B7A-95C4-9E54AD83C29D}" srcOrd="4" destOrd="0" parTransId="{49E6B51D-4722-465C-87B7-70FEACE59701}" sibTransId="{F1AD9AAA-0475-47B0-8134-318E602C11A4}"/>
    <dgm:cxn modelId="{9F66E68E-8EC3-42E0-99F5-8002F5F678DF}" type="presOf" srcId="{4014B11B-6F7D-4DDD-A45A-9CE9070C7817}" destId="{0772AB5B-F864-46EC-B414-2F7D67D6A53B}" srcOrd="0" destOrd="0" presId="urn:microsoft.com/office/officeart/2005/8/layout/vList2"/>
    <dgm:cxn modelId="{F94EF6A5-DC0D-4BD7-A58D-DD5A32A371BC}" type="presOf" srcId="{002CFF7A-011D-4639-8DF1-661ED463E940}" destId="{D02B2026-6DAF-4963-A6DE-48949F30944F}" srcOrd="0" destOrd="0" presId="urn:microsoft.com/office/officeart/2005/8/layout/vList2"/>
    <dgm:cxn modelId="{547425B0-03AB-4A84-B212-E18E87AFF47B}" type="presOf" srcId="{F9DDDBB5-EB76-4C4B-A448-6977601BD084}" destId="{BDE99284-F089-46A1-8A05-BC960C749589}" srcOrd="0" destOrd="0" presId="urn:microsoft.com/office/officeart/2005/8/layout/vList2"/>
    <dgm:cxn modelId="{A5B321E0-1A5F-43B8-9955-B456C8AB4F05}" type="presOf" srcId="{F84C6630-B247-4E00-B169-30A967B7FDCD}" destId="{C820FF70-003D-4C74-9AE2-2CD9BFD9CB00}" srcOrd="0" destOrd="0" presId="urn:microsoft.com/office/officeart/2005/8/layout/vList2"/>
    <dgm:cxn modelId="{361B92E1-8156-440A-AA5B-CF1612F02E4A}" srcId="{86323DBA-7DCF-4474-B4B2-05341DD7BBDB}" destId="{F9DDDBB5-EB76-4C4B-A448-6977601BD084}" srcOrd="1" destOrd="0" parTransId="{15A1AA05-C1D4-4953-93F5-5A38193AD4E4}" sibTransId="{9B40ECD0-3FCB-4D94-B841-01BD3D77F989}"/>
    <dgm:cxn modelId="{8596FEE3-048B-4EA3-B6F4-16706957B193}" type="presOf" srcId="{86323DBA-7DCF-4474-B4B2-05341DD7BBDB}" destId="{A183EBF3-8588-47C7-85E3-473410376924}" srcOrd="0" destOrd="0" presId="urn:microsoft.com/office/officeart/2005/8/layout/vList2"/>
    <dgm:cxn modelId="{B2A0C8ED-5690-4F24-99AE-F6DC441D9B4A}" srcId="{86323DBA-7DCF-4474-B4B2-05341DD7BBDB}" destId="{F84C6630-B247-4E00-B169-30A967B7FDCD}" srcOrd="0" destOrd="0" parTransId="{3BABD6B3-97A4-495D-B8B7-49DC2899A0AF}" sibTransId="{60F047ED-E61B-4C2B-A662-FEA1C97B3DD9}"/>
    <dgm:cxn modelId="{BB40DC5A-81C5-4482-8346-72D1F55E0388}" type="presParOf" srcId="{A183EBF3-8588-47C7-85E3-473410376924}" destId="{C820FF70-003D-4C74-9AE2-2CD9BFD9CB00}" srcOrd="0" destOrd="0" presId="urn:microsoft.com/office/officeart/2005/8/layout/vList2"/>
    <dgm:cxn modelId="{46920E42-7B93-4F43-9448-90B954C350A2}" type="presParOf" srcId="{A183EBF3-8588-47C7-85E3-473410376924}" destId="{EC41DD77-B548-438B-877E-A82AB57EFE24}" srcOrd="1" destOrd="0" presId="urn:microsoft.com/office/officeart/2005/8/layout/vList2"/>
    <dgm:cxn modelId="{982B58BA-A2E3-4927-96E6-43950DD70A38}" type="presParOf" srcId="{A183EBF3-8588-47C7-85E3-473410376924}" destId="{BDE99284-F089-46A1-8A05-BC960C749589}" srcOrd="2" destOrd="0" presId="urn:microsoft.com/office/officeart/2005/8/layout/vList2"/>
    <dgm:cxn modelId="{92B8F526-07BE-4EA6-9F77-44682550C754}" type="presParOf" srcId="{A183EBF3-8588-47C7-85E3-473410376924}" destId="{16403129-0137-421A-807E-A47ECB882CB3}" srcOrd="3" destOrd="0" presId="urn:microsoft.com/office/officeart/2005/8/layout/vList2"/>
    <dgm:cxn modelId="{1E587CF6-0520-4B95-B747-54188F864418}" type="presParOf" srcId="{A183EBF3-8588-47C7-85E3-473410376924}" destId="{D02B2026-6DAF-4963-A6DE-48949F30944F}" srcOrd="4" destOrd="0" presId="urn:microsoft.com/office/officeart/2005/8/layout/vList2"/>
    <dgm:cxn modelId="{C2F1C11D-49EA-4BE3-90B9-0D3F074997BA}" type="presParOf" srcId="{A183EBF3-8588-47C7-85E3-473410376924}" destId="{82A9E289-DE26-4E97-89F9-46951D66D2CF}" srcOrd="5" destOrd="0" presId="urn:microsoft.com/office/officeart/2005/8/layout/vList2"/>
    <dgm:cxn modelId="{EB564C4C-7C2B-49DA-B8B0-5C819F9DDDE2}" type="presParOf" srcId="{A183EBF3-8588-47C7-85E3-473410376924}" destId="{0772AB5B-F864-46EC-B414-2F7D67D6A53B}" srcOrd="6" destOrd="0" presId="urn:microsoft.com/office/officeart/2005/8/layout/vList2"/>
    <dgm:cxn modelId="{35BD995A-286C-4034-9467-62A2686C1E75}" type="presParOf" srcId="{A183EBF3-8588-47C7-85E3-473410376924}" destId="{8F646215-C59F-4912-91BD-FB579B57CF1F}" srcOrd="7" destOrd="0" presId="urn:microsoft.com/office/officeart/2005/8/layout/vList2"/>
    <dgm:cxn modelId="{B494ACD2-DE39-4CF7-A1A1-9DC2D7AB146A}" type="presParOf" srcId="{A183EBF3-8588-47C7-85E3-473410376924}" destId="{AE9718B5-81FD-416A-9A3B-0D47F280B0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EBF07-B1A0-473E-86D1-DE67ABE622F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FD570D87-00CC-4883-929D-99158C30C7DA}">
      <dgm:prSet/>
      <dgm:spPr/>
      <dgm:t>
        <a:bodyPr/>
        <a:lstStyle/>
        <a:p>
          <a:r>
            <a:rPr lang="en-GB"/>
            <a:t>Make penalty notices more effective</a:t>
          </a:r>
          <a:endParaRPr lang="en-US"/>
        </a:p>
      </dgm:t>
    </dgm:pt>
    <dgm:pt modelId="{A44D80BF-D36C-4A2A-87C0-FE83F026460E}" type="parTrans" cxnId="{701F0ED1-89A2-47F8-BF21-26F23035BD67}">
      <dgm:prSet/>
      <dgm:spPr/>
      <dgm:t>
        <a:bodyPr/>
        <a:lstStyle/>
        <a:p>
          <a:endParaRPr lang="en-US"/>
        </a:p>
      </dgm:t>
    </dgm:pt>
    <dgm:pt modelId="{9EE90D55-EE51-44B0-AF7D-FD2AAFF830C0}" type="sibTrans" cxnId="{701F0ED1-89A2-47F8-BF21-26F23035BD67}">
      <dgm:prSet/>
      <dgm:spPr/>
      <dgm:t>
        <a:bodyPr/>
        <a:lstStyle/>
        <a:p>
          <a:endParaRPr lang="en-US"/>
        </a:p>
      </dgm:t>
    </dgm:pt>
    <dgm:pt modelId="{73EC9B96-DEB2-436D-9642-A1FEE96B2873}">
      <dgm:prSet/>
      <dgm:spPr/>
      <dgm:t>
        <a:bodyPr/>
        <a:lstStyle/>
        <a:p>
          <a:r>
            <a:rPr lang="en-GB"/>
            <a:t>Prioritise the support first approach</a:t>
          </a:r>
          <a:endParaRPr lang="en-US"/>
        </a:p>
      </dgm:t>
    </dgm:pt>
    <dgm:pt modelId="{4E61AC24-73F3-4BE7-833F-801BD55339F1}" type="parTrans" cxnId="{06A412AF-B5DC-4CB2-9E09-FDE1AF8F24EC}">
      <dgm:prSet/>
      <dgm:spPr/>
      <dgm:t>
        <a:bodyPr/>
        <a:lstStyle/>
        <a:p>
          <a:endParaRPr lang="en-US"/>
        </a:p>
      </dgm:t>
    </dgm:pt>
    <dgm:pt modelId="{6B0D71AB-792E-4DB5-BA3A-3DE9D6BE6B0F}" type="sibTrans" cxnId="{06A412AF-B5DC-4CB2-9E09-FDE1AF8F24EC}">
      <dgm:prSet/>
      <dgm:spPr/>
      <dgm:t>
        <a:bodyPr/>
        <a:lstStyle/>
        <a:p>
          <a:endParaRPr lang="en-US"/>
        </a:p>
      </dgm:t>
    </dgm:pt>
    <dgm:pt modelId="{DA1B8E39-ED6A-4501-8D12-8172F7C6ED17}">
      <dgm:prSet/>
      <dgm:spPr/>
      <dgm:t>
        <a:bodyPr/>
        <a:lstStyle/>
        <a:p>
          <a:r>
            <a:rPr lang="en-GB"/>
            <a:t>Improve consistency in the use of penalty notices across England </a:t>
          </a:r>
          <a:endParaRPr lang="en-US"/>
        </a:p>
      </dgm:t>
    </dgm:pt>
    <dgm:pt modelId="{899B1033-2AC0-4D5D-835A-06A84769798B}" type="parTrans" cxnId="{F858CE07-C29D-4CD0-92B1-1255B41D579B}">
      <dgm:prSet/>
      <dgm:spPr/>
      <dgm:t>
        <a:bodyPr/>
        <a:lstStyle/>
        <a:p>
          <a:endParaRPr lang="en-US"/>
        </a:p>
      </dgm:t>
    </dgm:pt>
    <dgm:pt modelId="{DEBEF661-60A0-4F8A-A206-90E80BE951F5}" type="sibTrans" cxnId="{F858CE07-C29D-4CD0-92B1-1255B41D579B}">
      <dgm:prSet/>
      <dgm:spPr/>
      <dgm:t>
        <a:bodyPr/>
        <a:lstStyle/>
        <a:p>
          <a:endParaRPr lang="en-US"/>
        </a:p>
      </dgm:t>
    </dgm:pt>
    <dgm:pt modelId="{D556C7F0-118D-4E4D-ADA0-6031B1200FB6}">
      <dgm:prSet/>
      <dgm:spPr/>
      <dgm:t>
        <a:bodyPr/>
        <a:lstStyle/>
        <a:p>
          <a:r>
            <a:rPr lang="en-GB"/>
            <a:t>New national threshold</a:t>
          </a:r>
          <a:endParaRPr lang="en-US"/>
        </a:p>
      </dgm:t>
    </dgm:pt>
    <dgm:pt modelId="{4EB487AA-5322-47E5-BD68-AADE86B1A006}" type="parTrans" cxnId="{BC26F292-97F7-4742-AA17-CE672CFD989D}">
      <dgm:prSet/>
      <dgm:spPr/>
      <dgm:t>
        <a:bodyPr/>
        <a:lstStyle/>
        <a:p>
          <a:endParaRPr lang="en-US"/>
        </a:p>
      </dgm:t>
    </dgm:pt>
    <dgm:pt modelId="{B6636C07-BAEB-4A4C-A397-652B50584536}" type="sibTrans" cxnId="{BC26F292-97F7-4742-AA17-CE672CFD989D}">
      <dgm:prSet/>
      <dgm:spPr/>
      <dgm:t>
        <a:bodyPr/>
        <a:lstStyle/>
        <a:p>
          <a:endParaRPr lang="en-US"/>
        </a:p>
      </dgm:t>
    </dgm:pt>
    <dgm:pt modelId="{1103C314-338F-456A-9D0F-0F60FCFD8428}">
      <dgm:prSet/>
      <dgm:spPr/>
      <dgm:t>
        <a:bodyPr/>
        <a:lstStyle/>
        <a:p>
          <a:r>
            <a:rPr lang="en-GB"/>
            <a:t>Increasing the amount of a Penalty Notice</a:t>
          </a:r>
          <a:endParaRPr lang="en-US"/>
        </a:p>
      </dgm:t>
    </dgm:pt>
    <dgm:pt modelId="{0C320419-5851-4FFD-BE22-183F44848BB3}" type="parTrans" cxnId="{5CA70D54-8DB8-49F7-B438-568C7541DE5F}">
      <dgm:prSet/>
      <dgm:spPr/>
      <dgm:t>
        <a:bodyPr/>
        <a:lstStyle/>
        <a:p>
          <a:endParaRPr lang="en-US"/>
        </a:p>
      </dgm:t>
    </dgm:pt>
    <dgm:pt modelId="{ADD47174-0695-44A3-8248-0F38C9B3EFED}" type="sibTrans" cxnId="{5CA70D54-8DB8-49F7-B438-568C7541DE5F}">
      <dgm:prSet/>
      <dgm:spPr/>
      <dgm:t>
        <a:bodyPr/>
        <a:lstStyle/>
        <a:p>
          <a:endParaRPr lang="en-US"/>
        </a:p>
      </dgm:t>
    </dgm:pt>
    <dgm:pt modelId="{8AF788AE-A6D6-47EB-98FA-CE9F27EE2226}">
      <dgm:prSet/>
      <dgm:spPr/>
      <dgm:t>
        <a:bodyPr/>
        <a:lstStyle/>
        <a:p>
          <a:r>
            <a:rPr lang="en-GB"/>
            <a:t>New national limit of two penalty notices within a </a:t>
          </a:r>
        </a:p>
        <a:p>
          <a:r>
            <a:rPr lang="en-GB"/>
            <a:t>3 year period to break cycles of repeat offending</a:t>
          </a:r>
          <a:endParaRPr lang="en-US"/>
        </a:p>
      </dgm:t>
    </dgm:pt>
    <dgm:pt modelId="{0081DE29-D975-4CF8-A8F8-90E68ED64CEC}" type="parTrans" cxnId="{C826B053-14AF-4FF1-961F-5084DDE837D2}">
      <dgm:prSet/>
      <dgm:spPr/>
      <dgm:t>
        <a:bodyPr/>
        <a:lstStyle/>
        <a:p>
          <a:endParaRPr lang="en-US"/>
        </a:p>
      </dgm:t>
    </dgm:pt>
    <dgm:pt modelId="{C97625C5-ADD4-4B41-922F-AC8458C6CF28}" type="sibTrans" cxnId="{C826B053-14AF-4FF1-961F-5084DDE837D2}">
      <dgm:prSet/>
      <dgm:spPr/>
      <dgm:t>
        <a:bodyPr/>
        <a:lstStyle/>
        <a:p>
          <a:endParaRPr lang="en-US"/>
        </a:p>
      </dgm:t>
    </dgm:pt>
    <dgm:pt modelId="{2F7D6C89-2127-46EF-A22A-7D53C97D9FE4}" type="pres">
      <dgm:prSet presAssocID="{D0EEBF07-B1A0-473E-86D1-DE67ABE622F2}" presName="vert0" presStyleCnt="0">
        <dgm:presLayoutVars>
          <dgm:dir/>
          <dgm:animOne val="branch"/>
          <dgm:animLvl val="lvl"/>
        </dgm:presLayoutVars>
      </dgm:prSet>
      <dgm:spPr/>
    </dgm:pt>
    <dgm:pt modelId="{885C9E39-61ED-412F-8DB4-C48820321256}" type="pres">
      <dgm:prSet presAssocID="{FD570D87-00CC-4883-929D-99158C30C7DA}" presName="thickLine" presStyleLbl="alignNode1" presStyleIdx="0" presStyleCnt="6"/>
      <dgm:spPr/>
    </dgm:pt>
    <dgm:pt modelId="{BA6EA67A-F9BA-48AA-9E97-FFFA14534C7D}" type="pres">
      <dgm:prSet presAssocID="{FD570D87-00CC-4883-929D-99158C30C7DA}" presName="horz1" presStyleCnt="0"/>
      <dgm:spPr/>
    </dgm:pt>
    <dgm:pt modelId="{BFE013C9-EE01-4644-BEC4-2B6831B13CDA}" type="pres">
      <dgm:prSet presAssocID="{FD570D87-00CC-4883-929D-99158C30C7DA}" presName="tx1" presStyleLbl="revTx" presStyleIdx="0" presStyleCnt="6"/>
      <dgm:spPr/>
    </dgm:pt>
    <dgm:pt modelId="{AA31354B-5725-4764-A99C-1F4106482CE8}" type="pres">
      <dgm:prSet presAssocID="{FD570D87-00CC-4883-929D-99158C30C7DA}" presName="vert1" presStyleCnt="0"/>
      <dgm:spPr/>
    </dgm:pt>
    <dgm:pt modelId="{1D79AE61-7375-4769-B704-0E6C06ECA733}" type="pres">
      <dgm:prSet presAssocID="{73EC9B96-DEB2-436D-9642-A1FEE96B2873}" presName="thickLine" presStyleLbl="alignNode1" presStyleIdx="1" presStyleCnt="6"/>
      <dgm:spPr/>
    </dgm:pt>
    <dgm:pt modelId="{DDAD4C29-7269-49AB-AFC0-FCD4D72AACB5}" type="pres">
      <dgm:prSet presAssocID="{73EC9B96-DEB2-436D-9642-A1FEE96B2873}" presName="horz1" presStyleCnt="0"/>
      <dgm:spPr/>
    </dgm:pt>
    <dgm:pt modelId="{81C0CAA6-DAFB-4066-9E29-375BB42B60FE}" type="pres">
      <dgm:prSet presAssocID="{73EC9B96-DEB2-436D-9642-A1FEE96B2873}" presName="tx1" presStyleLbl="revTx" presStyleIdx="1" presStyleCnt="6"/>
      <dgm:spPr/>
    </dgm:pt>
    <dgm:pt modelId="{5F7387BE-271D-4FCC-B4FF-0FF8DE727579}" type="pres">
      <dgm:prSet presAssocID="{73EC9B96-DEB2-436D-9642-A1FEE96B2873}" presName="vert1" presStyleCnt="0"/>
      <dgm:spPr/>
    </dgm:pt>
    <dgm:pt modelId="{1DED9C96-1F48-40A0-A5BE-AF8AF36AAACC}" type="pres">
      <dgm:prSet presAssocID="{DA1B8E39-ED6A-4501-8D12-8172F7C6ED17}" presName="thickLine" presStyleLbl="alignNode1" presStyleIdx="2" presStyleCnt="6"/>
      <dgm:spPr/>
    </dgm:pt>
    <dgm:pt modelId="{FABA543C-E678-4C64-AECA-3258906F77EE}" type="pres">
      <dgm:prSet presAssocID="{DA1B8E39-ED6A-4501-8D12-8172F7C6ED17}" presName="horz1" presStyleCnt="0"/>
      <dgm:spPr/>
    </dgm:pt>
    <dgm:pt modelId="{8D369079-B459-4C3D-BA33-FFF64927580B}" type="pres">
      <dgm:prSet presAssocID="{DA1B8E39-ED6A-4501-8D12-8172F7C6ED17}" presName="tx1" presStyleLbl="revTx" presStyleIdx="2" presStyleCnt="6"/>
      <dgm:spPr/>
    </dgm:pt>
    <dgm:pt modelId="{1FEB8388-2E07-43E5-92C1-20DB0600A9CE}" type="pres">
      <dgm:prSet presAssocID="{DA1B8E39-ED6A-4501-8D12-8172F7C6ED17}" presName="vert1" presStyleCnt="0"/>
      <dgm:spPr/>
    </dgm:pt>
    <dgm:pt modelId="{506BC849-A7EE-47BC-A977-330E994BA3B4}" type="pres">
      <dgm:prSet presAssocID="{D556C7F0-118D-4E4D-ADA0-6031B1200FB6}" presName="thickLine" presStyleLbl="alignNode1" presStyleIdx="3" presStyleCnt="6"/>
      <dgm:spPr/>
    </dgm:pt>
    <dgm:pt modelId="{818ED597-1C53-4CAC-9B0F-E8F81E536384}" type="pres">
      <dgm:prSet presAssocID="{D556C7F0-118D-4E4D-ADA0-6031B1200FB6}" presName="horz1" presStyleCnt="0"/>
      <dgm:spPr/>
    </dgm:pt>
    <dgm:pt modelId="{CDCDAEE2-6F9C-47C0-B68E-E41B317D68E6}" type="pres">
      <dgm:prSet presAssocID="{D556C7F0-118D-4E4D-ADA0-6031B1200FB6}" presName="tx1" presStyleLbl="revTx" presStyleIdx="3" presStyleCnt="6"/>
      <dgm:spPr/>
    </dgm:pt>
    <dgm:pt modelId="{CA7D09A0-155A-407B-B75B-BCFB09BC0AAE}" type="pres">
      <dgm:prSet presAssocID="{D556C7F0-118D-4E4D-ADA0-6031B1200FB6}" presName="vert1" presStyleCnt="0"/>
      <dgm:spPr/>
    </dgm:pt>
    <dgm:pt modelId="{FC300F48-EF35-43AE-8A10-B1BBA4D3BA52}" type="pres">
      <dgm:prSet presAssocID="{1103C314-338F-456A-9D0F-0F60FCFD8428}" presName="thickLine" presStyleLbl="alignNode1" presStyleIdx="4" presStyleCnt="6"/>
      <dgm:spPr/>
    </dgm:pt>
    <dgm:pt modelId="{5C55842F-9703-4402-A0CD-4039B27D41A7}" type="pres">
      <dgm:prSet presAssocID="{1103C314-338F-456A-9D0F-0F60FCFD8428}" presName="horz1" presStyleCnt="0"/>
      <dgm:spPr/>
    </dgm:pt>
    <dgm:pt modelId="{B91436DD-0CF1-42A7-A29D-AD0046A6D8D7}" type="pres">
      <dgm:prSet presAssocID="{1103C314-338F-456A-9D0F-0F60FCFD8428}" presName="tx1" presStyleLbl="revTx" presStyleIdx="4" presStyleCnt="6"/>
      <dgm:spPr/>
    </dgm:pt>
    <dgm:pt modelId="{1ED7550E-0863-4177-AEE4-576B69611D8B}" type="pres">
      <dgm:prSet presAssocID="{1103C314-338F-456A-9D0F-0F60FCFD8428}" presName="vert1" presStyleCnt="0"/>
      <dgm:spPr/>
    </dgm:pt>
    <dgm:pt modelId="{30E07887-2E64-40F0-BDE3-1AF0277CB1E9}" type="pres">
      <dgm:prSet presAssocID="{8AF788AE-A6D6-47EB-98FA-CE9F27EE2226}" presName="thickLine" presStyleLbl="alignNode1" presStyleIdx="5" presStyleCnt="6"/>
      <dgm:spPr/>
    </dgm:pt>
    <dgm:pt modelId="{43C73C04-3BF0-413A-9829-C3ED7A3F1B1C}" type="pres">
      <dgm:prSet presAssocID="{8AF788AE-A6D6-47EB-98FA-CE9F27EE2226}" presName="horz1" presStyleCnt="0"/>
      <dgm:spPr/>
    </dgm:pt>
    <dgm:pt modelId="{E613079D-F223-4773-9144-063E52487F41}" type="pres">
      <dgm:prSet presAssocID="{8AF788AE-A6D6-47EB-98FA-CE9F27EE2226}" presName="tx1" presStyleLbl="revTx" presStyleIdx="5" presStyleCnt="6"/>
      <dgm:spPr/>
    </dgm:pt>
    <dgm:pt modelId="{E1E9F771-C841-4632-8AD7-CF55824684FC}" type="pres">
      <dgm:prSet presAssocID="{8AF788AE-A6D6-47EB-98FA-CE9F27EE2226}" presName="vert1" presStyleCnt="0"/>
      <dgm:spPr/>
    </dgm:pt>
  </dgm:ptLst>
  <dgm:cxnLst>
    <dgm:cxn modelId="{F858CE07-C29D-4CD0-92B1-1255B41D579B}" srcId="{D0EEBF07-B1A0-473E-86D1-DE67ABE622F2}" destId="{DA1B8E39-ED6A-4501-8D12-8172F7C6ED17}" srcOrd="2" destOrd="0" parTransId="{899B1033-2AC0-4D5D-835A-06A84769798B}" sibTransId="{DEBEF661-60A0-4F8A-A206-90E80BE951F5}"/>
    <dgm:cxn modelId="{7AFB4418-FF4C-4AE3-B36C-4F9AA62E6162}" type="presOf" srcId="{1103C314-338F-456A-9D0F-0F60FCFD8428}" destId="{B91436DD-0CF1-42A7-A29D-AD0046A6D8D7}" srcOrd="0" destOrd="0" presId="urn:microsoft.com/office/officeart/2008/layout/LinedList"/>
    <dgm:cxn modelId="{D9C9FF1E-6B95-4039-90CA-51C2D260950B}" type="presOf" srcId="{FD570D87-00CC-4883-929D-99158C30C7DA}" destId="{BFE013C9-EE01-4644-BEC4-2B6831B13CDA}" srcOrd="0" destOrd="0" presId="urn:microsoft.com/office/officeart/2008/layout/LinedList"/>
    <dgm:cxn modelId="{B7CD433D-B6DF-459C-B593-9541E18D0FA8}" type="presOf" srcId="{73EC9B96-DEB2-436D-9642-A1FEE96B2873}" destId="{81C0CAA6-DAFB-4066-9E29-375BB42B60FE}" srcOrd="0" destOrd="0" presId="urn:microsoft.com/office/officeart/2008/layout/LinedList"/>
    <dgm:cxn modelId="{C826B053-14AF-4FF1-961F-5084DDE837D2}" srcId="{D0EEBF07-B1A0-473E-86D1-DE67ABE622F2}" destId="{8AF788AE-A6D6-47EB-98FA-CE9F27EE2226}" srcOrd="5" destOrd="0" parTransId="{0081DE29-D975-4CF8-A8F8-90E68ED64CEC}" sibTransId="{C97625C5-ADD4-4B41-922F-AC8458C6CF28}"/>
    <dgm:cxn modelId="{5CA70D54-8DB8-49F7-B438-568C7541DE5F}" srcId="{D0EEBF07-B1A0-473E-86D1-DE67ABE622F2}" destId="{1103C314-338F-456A-9D0F-0F60FCFD8428}" srcOrd="4" destOrd="0" parTransId="{0C320419-5851-4FFD-BE22-183F44848BB3}" sibTransId="{ADD47174-0695-44A3-8248-0F38C9B3EFED}"/>
    <dgm:cxn modelId="{EA0E5759-0E26-4A44-95A1-EC3F4D053EF0}" type="presOf" srcId="{DA1B8E39-ED6A-4501-8D12-8172F7C6ED17}" destId="{8D369079-B459-4C3D-BA33-FFF64927580B}" srcOrd="0" destOrd="0" presId="urn:microsoft.com/office/officeart/2008/layout/LinedList"/>
    <dgm:cxn modelId="{BC26F292-97F7-4742-AA17-CE672CFD989D}" srcId="{D0EEBF07-B1A0-473E-86D1-DE67ABE622F2}" destId="{D556C7F0-118D-4E4D-ADA0-6031B1200FB6}" srcOrd="3" destOrd="0" parTransId="{4EB487AA-5322-47E5-BD68-AADE86B1A006}" sibTransId="{B6636C07-BAEB-4A4C-A397-652B50584536}"/>
    <dgm:cxn modelId="{06A412AF-B5DC-4CB2-9E09-FDE1AF8F24EC}" srcId="{D0EEBF07-B1A0-473E-86D1-DE67ABE622F2}" destId="{73EC9B96-DEB2-436D-9642-A1FEE96B2873}" srcOrd="1" destOrd="0" parTransId="{4E61AC24-73F3-4BE7-833F-801BD55339F1}" sibTransId="{6B0D71AB-792E-4DB5-BA3A-3DE9D6BE6B0F}"/>
    <dgm:cxn modelId="{12386BBE-0FF5-43D3-9514-AF640A3A4DBA}" type="presOf" srcId="{D556C7F0-118D-4E4D-ADA0-6031B1200FB6}" destId="{CDCDAEE2-6F9C-47C0-B68E-E41B317D68E6}" srcOrd="0" destOrd="0" presId="urn:microsoft.com/office/officeart/2008/layout/LinedList"/>
    <dgm:cxn modelId="{699BD6CD-5157-4B29-8383-8C83C7EF112E}" type="presOf" srcId="{8AF788AE-A6D6-47EB-98FA-CE9F27EE2226}" destId="{E613079D-F223-4773-9144-063E52487F41}" srcOrd="0" destOrd="0" presId="urn:microsoft.com/office/officeart/2008/layout/LinedList"/>
    <dgm:cxn modelId="{701F0ED1-89A2-47F8-BF21-26F23035BD67}" srcId="{D0EEBF07-B1A0-473E-86D1-DE67ABE622F2}" destId="{FD570D87-00CC-4883-929D-99158C30C7DA}" srcOrd="0" destOrd="0" parTransId="{A44D80BF-D36C-4A2A-87C0-FE83F026460E}" sibTransId="{9EE90D55-EE51-44B0-AF7D-FD2AAFF830C0}"/>
    <dgm:cxn modelId="{247549FE-23F2-4A49-94C9-6EE43C031A15}" type="presOf" srcId="{D0EEBF07-B1A0-473E-86D1-DE67ABE622F2}" destId="{2F7D6C89-2127-46EF-A22A-7D53C97D9FE4}" srcOrd="0" destOrd="0" presId="urn:microsoft.com/office/officeart/2008/layout/LinedList"/>
    <dgm:cxn modelId="{91CE68AE-50A4-436D-862C-F21AD210017D}" type="presParOf" srcId="{2F7D6C89-2127-46EF-A22A-7D53C97D9FE4}" destId="{885C9E39-61ED-412F-8DB4-C48820321256}" srcOrd="0" destOrd="0" presId="urn:microsoft.com/office/officeart/2008/layout/LinedList"/>
    <dgm:cxn modelId="{B1F0CC59-4261-4DA8-BDC6-9C30513F79F8}" type="presParOf" srcId="{2F7D6C89-2127-46EF-A22A-7D53C97D9FE4}" destId="{BA6EA67A-F9BA-48AA-9E97-FFFA14534C7D}" srcOrd="1" destOrd="0" presId="urn:microsoft.com/office/officeart/2008/layout/LinedList"/>
    <dgm:cxn modelId="{C3F3455B-895A-4354-B377-5460F78064AB}" type="presParOf" srcId="{BA6EA67A-F9BA-48AA-9E97-FFFA14534C7D}" destId="{BFE013C9-EE01-4644-BEC4-2B6831B13CDA}" srcOrd="0" destOrd="0" presId="urn:microsoft.com/office/officeart/2008/layout/LinedList"/>
    <dgm:cxn modelId="{D4ECF46B-9B74-465B-B9EF-1CA055FEA905}" type="presParOf" srcId="{BA6EA67A-F9BA-48AA-9E97-FFFA14534C7D}" destId="{AA31354B-5725-4764-A99C-1F4106482CE8}" srcOrd="1" destOrd="0" presId="urn:microsoft.com/office/officeart/2008/layout/LinedList"/>
    <dgm:cxn modelId="{61E773A4-F23F-4B7B-AF48-31972133A9A0}" type="presParOf" srcId="{2F7D6C89-2127-46EF-A22A-7D53C97D9FE4}" destId="{1D79AE61-7375-4769-B704-0E6C06ECA733}" srcOrd="2" destOrd="0" presId="urn:microsoft.com/office/officeart/2008/layout/LinedList"/>
    <dgm:cxn modelId="{07574868-AF04-4703-AE5F-4528A22E6CD6}" type="presParOf" srcId="{2F7D6C89-2127-46EF-A22A-7D53C97D9FE4}" destId="{DDAD4C29-7269-49AB-AFC0-FCD4D72AACB5}" srcOrd="3" destOrd="0" presId="urn:microsoft.com/office/officeart/2008/layout/LinedList"/>
    <dgm:cxn modelId="{55BEF47A-1D8E-4DCC-A6FD-1B5E4A0421FB}" type="presParOf" srcId="{DDAD4C29-7269-49AB-AFC0-FCD4D72AACB5}" destId="{81C0CAA6-DAFB-4066-9E29-375BB42B60FE}" srcOrd="0" destOrd="0" presId="urn:microsoft.com/office/officeart/2008/layout/LinedList"/>
    <dgm:cxn modelId="{30B1310C-5E82-44C9-85A0-A57EB7A23106}" type="presParOf" srcId="{DDAD4C29-7269-49AB-AFC0-FCD4D72AACB5}" destId="{5F7387BE-271D-4FCC-B4FF-0FF8DE727579}" srcOrd="1" destOrd="0" presId="urn:microsoft.com/office/officeart/2008/layout/LinedList"/>
    <dgm:cxn modelId="{1059A881-86C7-4264-B2AB-83BAC90A28A2}" type="presParOf" srcId="{2F7D6C89-2127-46EF-A22A-7D53C97D9FE4}" destId="{1DED9C96-1F48-40A0-A5BE-AF8AF36AAACC}" srcOrd="4" destOrd="0" presId="urn:microsoft.com/office/officeart/2008/layout/LinedList"/>
    <dgm:cxn modelId="{EEC99DCD-2F34-4171-9861-FB2B8B9CB9C7}" type="presParOf" srcId="{2F7D6C89-2127-46EF-A22A-7D53C97D9FE4}" destId="{FABA543C-E678-4C64-AECA-3258906F77EE}" srcOrd="5" destOrd="0" presId="urn:microsoft.com/office/officeart/2008/layout/LinedList"/>
    <dgm:cxn modelId="{CAC4DF21-E533-4D66-91AA-54241DE3C6F4}" type="presParOf" srcId="{FABA543C-E678-4C64-AECA-3258906F77EE}" destId="{8D369079-B459-4C3D-BA33-FFF64927580B}" srcOrd="0" destOrd="0" presId="urn:microsoft.com/office/officeart/2008/layout/LinedList"/>
    <dgm:cxn modelId="{8EBF9A5F-02C9-4B1C-AA00-2B353DAC5919}" type="presParOf" srcId="{FABA543C-E678-4C64-AECA-3258906F77EE}" destId="{1FEB8388-2E07-43E5-92C1-20DB0600A9CE}" srcOrd="1" destOrd="0" presId="urn:microsoft.com/office/officeart/2008/layout/LinedList"/>
    <dgm:cxn modelId="{E37C6DDF-DC3D-44F6-8034-E5CF14B7967B}" type="presParOf" srcId="{2F7D6C89-2127-46EF-A22A-7D53C97D9FE4}" destId="{506BC849-A7EE-47BC-A977-330E994BA3B4}" srcOrd="6" destOrd="0" presId="urn:microsoft.com/office/officeart/2008/layout/LinedList"/>
    <dgm:cxn modelId="{BE434E55-89B4-46B2-B39C-BB1BD55CD669}" type="presParOf" srcId="{2F7D6C89-2127-46EF-A22A-7D53C97D9FE4}" destId="{818ED597-1C53-4CAC-9B0F-E8F81E536384}" srcOrd="7" destOrd="0" presId="urn:microsoft.com/office/officeart/2008/layout/LinedList"/>
    <dgm:cxn modelId="{A6745107-3F30-40D6-833E-86B188E250B5}" type="presParOf" srcId="{818ED597-1C53-4CAC-9B0F-E8F81E536384}" destId="{CDCDAEE2-6F9C-47C0-B68E-E41B317D68E6}" srcOrd="0" destOrd="0" presId="urn:microsoft.com/office/officeart/2008/layout/LinedList"/>
    <dgm:cxn modelId="{26A089C8-E58C-461A-810A-0369D0B7E099}" type="presParOf" srcId="{818ED597-1C53-4CAC-9B0F-E8F81E536384}" destId="{CA7D09A0-155A-407B-B75B-BCFB09BC0AAE}" srcOrd="1" destOrd="0" presId="urn:microsoft.com/office/officeart/2008/layout/LinedList"/>
    <dgm:cxn modelId="{7275A9BE-10A8-443A-9629-C18BB9FC3CC2}" type="presParOf" srcId="{2F7D6C89-2127-46EF-A22A-7D53C97D9FE4}" destId="{FC300F48-EF35-43AE-8A10-B1BBA4D3BA52}" srcOrd="8" destOrd="0" presId="urn:microsoft.com/office/officeart/2008/layout/LinedList"/>
    <dgm:cxn modelId="{044FBA05-C154-44D4-A176-F88A68B132AB}" type="presParOf" srcId="{2F7D6C89-2127-46EF-A22A-7D53C97D9FE4}" destId="{5C55842F-9703-4402-A0CD-4039B27D41A7}" srcOrd="9" destOrd="0" presId="urn:microsoft.com/office/officeart/2008/layout/LinedList"/>
    <dgm:cxn modelId="{1AB0B3B1-4DAD-46F4-BDB0-9D93FE9E24AB}" type="presParOf" srcId="{5C55842F-9703-4402-A0CD-4039B27D41A7}" destId="{B91436DD-0CF1-42A7-A29D-AD0046A6D8D7}" srcOrd="0" destOrd="0" presId="urn:microsoft.com/office/officeart/2008/layout/LinedList"/>
    <dgm:cxn modelId="{88977D9B-CE64-4E02-B0CC-55C7C3F8403D}" type="presParOf" srcId="{5C55842F-9703-4402-A0CD-4039B27D41A7}" destId="{1ED7550E-0863-4177-AEE4-576B69611D8B}" srcOrd="1" destOrd="0" presId="urn:microsoft.com/office/officeart/2008/layout/LinedList"/>
    <dgm:cxn modelId="{05BAD88E-0880-4755-B34F-7079F81580DF}" type="presParOf" srcId="{2F7D6C89-2127-46EF-A22A-7D53C97D9FE4}" destId="{30E07887-2E64-40F0-BDE3-1AF0277CB1E9}" srcOrd="10" destOrd="0" presId="urn:microsoft.com/office/officeart/2008/layout/LinedList"/>
    <dgm:cxn modelId="{A7A3B1B3-FBA9-4A5F-8C13-FEF83D6014B3}" type="presParOf" srcId="{2F7D6C89-2127-46EF-A22A-7D53C97D9FE4}" destId="{43C73C04-3BF0-413A-9829-C3ED7A3F1B1C}" srcOrd="11" destOrd="0" presId="urn:microsoft.com/office/officeart/2008/layout/LinedList"/>
    <dgm:cxn modelId="{A6E28425-3B33-4CD8-8A0F-01088C87017B}" type="presParOf" srcId="{43C73C04-3BF0-413A-9829-C3ED7A3F1B1C}" destId="{E613079D-F223-4773-9144-063E52487F41}" srcOrd="0" destOrd="0" presId="urn:microsoft.com/office/officeart/2008/layout/LinedList"/>
    <dgm:cxn modelId="{A481B9A4-54F8-4BA0-801E-3A3B92339620}" type="presParOf" srcId="{43C73C04-3BF0-413A-9829-C3ED7A3F1B1C}" destId="{E1E9F771-C841-4632-8AD7-CF55824684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2FF03-2282-4023-AF0D-2463D00FAE2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F317FA7-049C-4F65-BE77-1817AB11F499}">
      <dgm:prSet custT="1"/>
      <dgm:spPr/>
      <dgm:t>
        <a:bodyPr/>
        <a:lstStyle/>
        <a:p>
          <a:pPr rtl="0"/>
          <a:r>
            <a:rPr lang="en-GB" sz="3200" b="1" dirty="0">
              <a:latin typeface="+mn-lt"/>
              <a:cs typeface="Arial" panose="020B0604020202020204" pitchFamily="34" charset="0"/>
            </a:rPr>
            <a:t>Request a Penalty Notice number by completing the ‘Request </a:t>
          </a:r>
          <a:r>
            <a:rPr lang="en-GB" sz="3200" b="1" dirty="0">
              <a:latin typeface="+mn-lt"/>
              <a:ea typeface="Calibri" panose="020F0502020204030204" pitchFamily="34" charset="0"/>
              <a:cs typeface="Calibri" panose="020F0502020204030204" pitchFamily="34" charset="0"/>
            </a:rPr>
            <a:t>for</a:t>
          </a:r>
          <a:r>
            <a:rPr lang="en-GB" sz="3200" b="1" dirty="0">
              <a:latin typeface="+mn-lt"/>
              <a:cs typeface="Arial" panose="020B0604020202020204" pitchFamily="34" charset="0"/>
            </a:rPr>
            <a:t> Penalty Notice Number’ </a:t>
          </a:r>
          <a:r>
            <a:rPr lang="en-GB" sz="3200" b="1" dirty="0" err="1">
              <a:latin typeface="+mn-lt"/>
              <a:cs typeface="Arial" panose="020B0604020202020204" pitchFamily="34" charset="0"/>
            </a:rPr>
            <a:t>Mendix</a:t>
          </a:r>
          <a:r>
            <a:rPr lang="en-GB" sz="3200" b="1" dirty="0">
              <a:latin typeface="+mn-lt"/>
              <a:cs typeface="Arial" panose="020B0604020202020204" pitchFamily="34" charset="0"/>
            </a:rPr>
            <a:t> form within 7 days of the unauthorised absence</a:t>
          </a:r>
          <a:endParaRPr lang="en-US" sz="3200" b="1" dirty="0">
            <a:latin typeface="+mn-lt"/>
            <a:cs typeface="Arial" panose="020B0604020202020204" pitchFamily="34" charset="0"/>
          </a:endParaRPr>
        </a:p>
      </dgm:t>
    </dgm:pt>
    <dgm:pt modelId="{6E8594FB-8B2F-4653-8E9C-6D7606E70DBE}" type="parTrans" cxnId="{9516F8C2-92BA-40E0-BA0E-A6D95E182F7D}">
      <dgm:prSet/>
      <dgm:spPr/>
      <dgm:t>
        <a:bodyPr/>
        <a:lstStyle/>
        <a:p>
          <a:endParaRPr lang="en-US">
            <a:solidFill>
              <a:schemeClr val="tx1"/>
            </a:solidFill>
          </a:endParaRPr>
        </a:p>
      </dgm:t>
    </dgm:pt>
    <dgm:pt modelId="{DE7D36D9-3CBC-43E2-A243-7972578977C4}" type="sibTrans" cxnId="{9516F8C2-92BA-40E0-BA0E-A6D95E182F7D}">
      <dgm:prSet/>
      <dgm:spPr/>
      <dgm:t>
        <a:bodyPr/>
        <a:lstStyle/>
        <a:p>
          <a:endParaRPr lang="en-US">
            <a:solidFill>
              <a:schemeClr val="tx1"/>
            </a:solidFill>
          </a:endParaRPr>
        </a:p>
      </dgm:t>
    </dgm:pt>
    <dgm:pt modelId="{DABB0099-632B-4905-A758-8B3546E78463}">
      <dgm:prSet custT="1"/>
      <dgm:spPr/>
      <dgm:t>
        <a:bodyPr/>
        <a:lstStyle/>
        <a:p>
          <a:r>
            <a:rPr lang="en-GB" sz="3200" b="1" dirty="0"/>
            <a:t>Ensure</a:t>
          </a:r>
          <a:r>
            <a:rPr lang="en-GB" sz="3200" b="1" u="sng" dirty="0"/>
            <a:t> all </a:t>
          </a:r>
          <a:r>
            <a:rPr lang="en-GB" sz="3200" b="1" dirty="0"/>
            <a:t>information is completed</a:t>
          </a:r>
          <a:endParaRPr lang="en-US" sz="3200" b="1" dirty="0"/>
        </a:p>
      </dgm:t>
    </dgm:pt>
    <dgm:pt modelId="{435D6583-38EB-4581-AAE7-34475B638913}" type="parTrans" cxnId="{37472C60-E1C5-4E7B-A71D-FFA9A08B1154}">
      <dgm:prSet/>
      <dgm:spPr/>
      <dgm:t>
        <a:bodyPr/>
        <a:lstStyle/>
        <a:p>
          <a:endParaRPr lang="en-US">
            <a:solidFill>
              <a:schemeClr val="tx1"/>
            </a:solidFill>
          </a:endParaRPr>
        </a:p>
      </dgm:t>
    </dgm:pt>
    <dgm:pt modelId="{B9FA97E4-622B-47FA-A91D-B600DF00A5E1}" type="sibTrans" cxnId="{37472C60-E1C5-4E7B-A71D-FFA9A08B1154}">
      <dgm:prSet/>
      <dgm:spPr/>
      <dgm:t>
        <a:bodyPr/>
        <a:lstStyle/>
        <a:p>
          <a:endParaRPr lang="en-US">
            <a:solidFill>
              <a:schemeClr val="tx1"/>
            </a:solidFill>
          </a:endParaRPr>
        </a:p>
      </dgm:t>
    </dgm:pt>
    <dgm:pt modelId="{BB91192D-1BCF-4BC1-B0F0-9EEC7DB2E1A3}">
      <dgm:prSet custT="1"/>
      <dgm:spPr/>
      <dgm:t>
        <a:bodyPr/>
        <a:lstStyle/>
        <a:p>
          <a:r>
            <a:rPr lang="en-GB" sz="3200" b="1" dirty="0"/>
            <a:t>Ensure the correct name and address for each parent/carer is provided, failure to do so could result in a data breach</a:t>
          </a:r>
          <a:endParaRPr lang="en-US" sz="3200" b="1" dirty="0"/>
        </a:p>
      </dgm:t>
    </dgm:pt>
    <dgm:pt modelId="{31AB87AE-6700-4FC2-9083-586D2AB113F1}" type="parTrans" cxnId="{56F97443-8F80-41FD-B544-5C44176675DB}">
      <dgm:prSet/>
      <dgm:spPr/>
      <dgm:t>
        <a:bodyPr/>
        <a:lstStyle/>
        <a:p>
          <a:endParaRPr lang="en-US">
            <a:solidFill>
              <a:schemeClr val="tx1"/>
            </a:solidFill>
          </a:endParaRPr>
        </a:p>
      </dgm:t>
    </dgm:pt>
    <dgm:pt modelId="{CEFE1839-812A-4434-8EAE-B914C53A7494}" type="sibTrans" cxnId="{56F97443-8F80-41FD-B544-5C44176675DB}">
      <dgm:prSet/>
      <dgm:spPr/>
      <dgm:t>
        <a:bodyPr/>
        <a:lstStyle/>
        <a:p>
          <a:endParaRPr lang="en-US">
            <a:solidFill>
              <a:schemeClr val="tx1"/>
            </a:solidFill>
          </a:endParaRPr>
        </a:p>
      </dgm:t>
    </dgm:pt>
    <dgm:pt modelId="{717B0DBD-FD6C-4556-BAA7-5DC2925E17C6}">
      <dgm:prSet custT="1"/>
      <dgm:spPr/>
      <dgm:t>
        <a:bodyPr/>
        <a:lstStyle/>
        <a:p>
          <a:r>
            <a:rPr lang="en-GB" sz="3200" b="1" dirty="0"/>
            <a:t>Ensure one </a:t>
          </a:r>
          <a:r>
            <a:rPr lang="en-GB" sz="3200" b="1" dirty="0" err="1"/>
            <a:t>Mendix</a:t>
          </a:r>
          <a:r>
            <a:rPr lang="en-GB" sz="3200" b="1" dirty="0"/>
            <a:t> form is completed per parent per child</a:t>
          </a:r>
          <a:endParaRPr lang="en-US" sz="3200" b="1" dirty="0"/>
        </a:p>
      </dgm:t>
    </dgm:pt>
    <dgm:pt modelId="{A29BADEC-E3C8-4D6C-AF0D-43EECA8BB9B9}" type="parTrans" cxnId="{939163A2-14E9-4BA0-97D7-A8A63FD4DD0D}">
      <dgm:prSet/>
      <dgm:spPr/>
      <dgm:t>
        <a:bodyPr/>
        <a:lstStyle/>
        <a:p>
          <a:endParaRPr lang="en-US">
            <a:solidFill>
              <a:schemeClr val="tx1"/>
            </a:solidFill>
          </a:endParaRPr>
        </a:p>
      </dgm:t>
    </dgm:pt>
    <dgm:pt modelId="{FCEDC113-DA42-4BBD-BE6D-2EC563A5E4D8}" type="sibTrans" cxnId="{939163A2-14E9-4BA0-97D7-A8A63FD4DD0D}">
      <dgm:prSet/>
      <dgm:spPr/>
      <dgm:t>
        <a:bodyPr/>
        <a:lstStyle/>
        <a:p>
          <a:endParaRPr lang="en-US">
            <a:solidFill>
              <a:schemeClr val="tx1"/>
            </a:solidFill>
          </a:endParaRPr>
        </a:p>
      </dgm:t>
    </dgm:pt>
    <dgm:pt modelId="{684B40C0-DA0D-43E5-81A4-255950FCFF4F}">
      <dgm:prSet custT="1"/>
      <dgm:spPr/>
      <dgm:t>
        <a:bodyPr/>
        <a:lstStyle/>
        <a:p>
          <a:r>
            <a:rPr lang="en-GB" sz="3000" b="1" dirty="0">
              <a:latin typeface="Calibri (body)"/>
            </a:rPr>
            <a:t>Ensure the fully completed form includes a school attendance certificate and Leave of Absence form, if completed by the parent via the </a:t>
          </a:r>
          <a:r>
            <a:rPr lang="en-GB" sz="3000" b="1" dirty="0" err="1">
              <a:latin typeface="Calibri (body)"/>
            </a:rPr>
            <a:t>Mendix</a:t>
          </a:r>
          <a:r>
            <a:rPr lang="en-GB" sz="3000" b="1" dirty="0">
              <a:latin typeface="Calibri (body)"/>
            </a:rPr>
            <a:t> Platform. </a:t>
          </a:r>
          <a:endParaRPr lang="en-US" sz="2500" b="1" dirty="0">
            <a:latin typeface="Calibri (body)"/>
          </a:endParaRPr>
        </a:p>
      </dgm:t>
    </dgm:pt>
    <dgm:pt modelId="{459BBB66-C48E-4D3B-9A28-B8548D214FBA}" type="parTrans" cxnId="{81FA1562-ABDE-4DBD-B0F9-8C05BDAC7BE3}">
      <dgm:prSet/>
      <dgm:spPr/>
      <dgm:t>
        <a:bodyPr/>
        <a:lstStyle/>
        <a:p>
          <a:endParaRPr lang="en-US">
            <a:solidFill>
              <a:schemeClr val="tx1"/>
            </a:solidFill>
          </a:endParaRPr>
        </a:p>
      </dgm:t>
    </dgm:pt>
    <dgm:pt modelId="{14C6F83D-549F-4B8C-9BDA-45FCFF6D2667}" type="sibTrans" cxnId="{81FA1562-ABDE-4DBD-B0F9-8C05BDAC7BE3}">
      <dgm:prSet/>
      <dgm:spPr/>
      <dgm:t>
        <a:bodyPr/>
        <a:lstStyle/>
        <a:p>
          <a:endParaRPr lang="en-US">
            <a:solidFill>
              <a:schemeClr val="tx1"/>
            </a:solidFill>
          </a:endParaRPr>
        </a:p>
      </dgm:t>
    </dgm:pt>
    <dgm:pt modelId="{3489B666-737A-48C6-957E-94F5CFEA2C83}">
      <dgm:prSet custT="1"/>
      <dgm:spPr/>
      <dgm:t>
        <a:bodyPr/>
        <a:lstStyle/>
        <a:p>
          <a:r>
            <a:rPr lang="en-GB" sz="3500" b="1" dirty="0"/>
            <a:t>The Legal Intervention Team will email a Penalty Notice number to the school.</a:t>
          </a:r>
          <a:endParaRPr lang="en-US" sz="3500" b="1" dirty="0"/>
        </a:p>
      </dgm:t>
    </dgm:pt>
    <dgm:pt modelId="{AAF005E4-9567-47E3-B733-DF8D18D4478F}" type="parTrans" cxnId="{4F7D49B4-8950-46E4-97FC-A166F8F23698}">
      <dgm:prSet/>
      <dgm:spPr/>
      <dgm:t>
        <a:bodyPr/>
        <a:lstStyle/>
        <a:p>
          <a:endParaRPr lang="en-US">
            <a:solidFill>
              <a:schemeClr val="tx1"/>
            </a:solidFill>
          </a:endParaRPr>
        </a:p>
      </dgm:t>
    </dgm:pt>
    <dgm:pt modelId="{D784616E-067B-45ED-AD62-7688251837C0}" type="sibTrans" cxnId="{4F7D49B4-8950-46E4-97FC-A166F8F23698}">
      <dgm:prSet/>
      <dgm:spPr/>
      <dgm:t>
        <a:bodyPr/>
        <a:lstStyle/>
        <a:p>
          <a:endParaRPr lang="en-US">
            <a:solidFill>
              <a:schemeClr val="tx1"/>
            </a:solidFill>
          </a:endParaRPr>
        </a:p>
      </dgm:t>
    </dgm:pt>
    <dgm:pt modelId="{78CDCB02-3401-4E5B-95F2-4F6FA8B0AC0C}">
      <dgm:prSet custT="1"/>
      <dgm:spPr/>
      <dgm:t>
        <a:bodyPr/>
        <a:lstStyle/>
        <a:p>
          <a:r>
            <a:rPr lang="en-GB" sz="3500" b="1" dirty="0"/>
            <a:t>The Penalty Notice must be issued within 48 hours of receipt of the PN number from the Legal Intervention Team</a:t>
          </a:r>
          <a:endParaRPr lang="en-US" sz="3500" b="1" dirty="0"/>
        </a:p>
      </dgm:t>
    </dgm:pt>
    <dgm:pt modelId="{E65870F7-86B5-45B8-83E3-AC8177AB79F0}" type="parTrans" cxnId="{09A58FD5-582B-4510-BA99-7908E11EA59B}">
      <dgm:prSet/>
      <dgm:spPr/>
      <dgm:t>
        <a:bodyPr/>
        <a:lstStyle/>
        <a:p>
          <a:endParaRPr lang="en-US">
            <a:solidFill>
              <a:schemeClr val="tx1"/>
            </a:solidFill>
          </a:endParaRPr>
        </a:p>
      </dgm:t>
    </dgm:pt>
    <dgm:pt modelId="{CDBB9636-E324-4C9E-A161-09E1F857114B}" type="sibTrans" cxnId="{09A58FD5-582B-4510-BA99-7908E11EA59B}">
      <dgm:prSet/>
      <dgm:spPr/>
      <dgm:t>
        <a:bodyPr/>
        <a:lstStyle/>
        <a:p>
          <a:endParaRPr lang="en-US">
            <a:solidFill>
              <a:schemeClr val="tx1"/>
            </a:solidFill>
          </a:endParaRPr>
        </a:p>
      </dgm:t>
    </dgm:pt>
    <dgm:pt modelId="{B1CFCC97-1EA7-4B63-B641-7951ABD168E9}">
      <dgm:prSet custT="1"/>
      <dgm:spPr/>
      <dgm:t>
        <a:bodyPr/>
        <a:lstStyle/>
        <a:p>
          <a:r>
            <a:rPr lang="en-GB" sz="3200" b="1" dirty="0"/>
            <a:t>The Penalty Notice must be posted by first class post or hand delivered to the parent (The PN must not be passed to the parent through the child). Each Penalty Notice must be posted to each parent separately</a:t>
          </a:r>
          <a:endParaRPr lang="en-US" sz="3200" b="1" dirty="0"/>
        </a:p>
      </dgm:t>
    </dgm:pt>
    <dgm:pt modelId="{BAC2D115-F411-4172-90CB-24E1D98E7525}" type="parTrans" cxnId="{889C97EC-AF8B-4C2D-A3C3-83FDF637EE58}">
      <dgm:prSet/>
      <dgm:spPr/>
      <dgm:t>
        <a:bodyPr/>
        <a:lstStyle/>
        <a:p>
          <a:endParaRPr lang="en-US">
            <a:solidFill>
              <a:schemeClr val="tx1"/>
            </a:solidFill>
          </a:endParaRPr>
        </a:p>
      </dgm:t>
    </dgm:pt>
    <dgm:pt modelId="{0A51A022-BEE9-4ED2-8FC0-C52DD565CE1F}" type="sibTrans" cxnId="{889C97EC-AF8B-4C2D-A3C3-83FDF637EE58}">
      <dgm:prSet/>
      <dgm:spPr/>
      <dgm:t>
        <a:bodyPr/>
        <a:lstStyle/>
        <a:p>
          <a:endParaRPr lang="en-US">
            <a:solidFill>
              <a:schemeClr val="tx1"/>
            </a:solidFill>
          </a:endParaRPr>
        </a:p>
      </dgm:t>
    </dgm:pt>
    <dgm:pt modelId="{8C76BFCB-C733-4543-BA3A-00E4E27583D5}" type="pres">
      <dgm:prSet presAssocID="{4B02FF03-2282-4023-AF0D-2463D00FAE29}" presName="Name0" presStyleCnt="0">
        <dgm:presLayoutVars>
          <dgm:dir/>
          <dgm:resizeHandles val="exact"/>
        </dgm:presLayoutVars>
      </dgm:prSet>
      <dgm:spPr/>
    </dgm:pt>
    <dgm:pt modelId="{2A43B40F-BA4B-4895-92DE-4D120F40F29E}" type="pres">
      <dgm:prSet presAssocID="{AF317FA7-049C-4F65-BE77-1817AB11F499}" presName="node" presStyleLbl="node1" presStyleIdx="0" presStyleCnt="8" custScaleX="124061" custScaleY="111487">
        <dgm:presLayoutVars>
          <dgm:bulletEnabled val="1"/>
        </dgm:presLayoutVars>
      </dgm:prSet>
      <dgm:spPr/>
    </dgm:pt>
    <dgm:pt modelId="{6C636B02-5F64-494A-A58C-3CEAAB934C1E}" type="pres">
      <dgm:prSet presAssocID="{DE7D36D9-3CBC-43E2-A243-7972578977C4}" presName="sibTrans" presStyleLbl="sibTrans1D1" presStyleIdx="0" presStyleCnt="7"/>
      <dgm:spPr/>
    </dgm:pt>
    <dgm:pt modelId="{0A0467BE-9DF5-4DCA-B9F0-D87FB7CA22E5}" type="pres">
      <dgm:prSet presAssocID="{DE7D36D9-3CBC-43E2-A243-7972578977C4}" presName="connectorText" presStyleLbl="sibTrans1D1" presStyleIdx="0" presStyleCnt="7"/>
      <dgm:spPr/>
    </dgm:pt>
    <dgm:pt modelId="{6E2F908A-0F08-4713-AB22-0D3F8FE4E232}" type="pres">
      <dgm:prSet presAssocID="{DABB0099-632B-4905-A758-8B3546E78463}" presName="node" presStyleLbl="node1" presStyleIdx="1" presStyleCnt="8">
        <dgm:presLayoutVars>
          <dgm:bulletEnabled val="1"/>
        </dgm:presLayoutVars>
      </dgm:prSet>
      <dgm:spPr/>
    </dgm:pt>
    <dgm:pt modelId="{0705800B-F15C-4EB9-8F8B-ABA4395DD2D4}" type="pres">
      <dgm:prSet presAssocID="{B9FA97E4-622B-47FA-A91D-B600DF00A5E1}" presName="sibTrans" presStyleLbl="sibTrans1D1" presStyleIdx="1" presStyleCnt="7"/>
      <dgm:spPr/>
    </dgm:pt>
    <dgm:pt modelId="{C9F8AD98-E4DE-4A42-B0F6-A9DB15BCDF24}" type="pres">
      <dgm:prSet presAssocID="{B9FA97E4-622B-47FA-A91D-B600DF00A5E1}" presName="connectorText" presStyleLbl="sibTrans1D1" presStyleIdx="1" presStyleCnt="7"/>
      <dgm:spPr/>
    </dgm:pt>
    <dgm:pt modelId="{0AC7F164-A7B8-4ADF-87B5-28D0CF161DDC}" type="pres">
      <dgm:prSet presAssocID="{BB91192D-1BCF-4BC1-B0F0-9EEC7DB2E1A3}" presName="node" presStyleLbl="node1" presStyleIdx="2" presStyleCnt="8">
        <dgm:presLayoutVars>
          <dgm:bulletEnabled val="1"/>
        </dgm:presLayoutVars>
      </dgm:prSet>
      <dgm:spPr/>
    </dgm:pt>
    <dgm:pt modelId="{0036C419-2BD1-4702-938C-92585D22829E}" type="pres">
      <dgm:prSet presAssocID="{CEFE1839-812A-4434-8EAE-B914C53A7494}" presName="sibTrans" presStyleLbl="sibTrans1D1" presStyleIdx="2" presStyleCnt="7"/>
      <dgm:spPr/>
    </dgm:pt>
    <dgm:pt modelId="{4EEB914D-9A1C-4C0C-86D1-1BB59603560C}" type="pres">
      <dgm:prSet presAssocID="{CEFE1839-812A-4434-8EAE-B914C53A7494}" presName="connectorText" presStyleLbl="sibTrans1D1" presStyleIdx="2" presStyleCnt="7"/>
      <dgm:spPr/>
    </dgm:pt>
    <dgm:pt modelId="{54501746-A257-4C58-B7A2-FE71C1053C6D}" type="pres">
      <dgm:prSet presAssocID="{717B0DBD-FD6C-4556-BAA7-5DC2925E17C6}" presName="node" presStyleLbl="node1" presStyleIdx="3" presStyleCnt="8">
        <dgm:presLayoutVars>
          <dgm:bulletEnabled val="1"/>
        </dgm:presLayoutVars>
      </dgm:prSet>
      <dgm:spPr/>
    </dgm:pt>
    <dgm:pt modelId="{068FAAC8-5C65-4223-8DF0-951992B21A96}" type="pres">
      <dgm:prSet presAssocID="{FCEDC113-DA42-4BBD-BE6D-2EC563A5E4D8}" presName="sibTrans" presStyleLbl="sibTrans1D1" presStyleIdx="3" presStyleCnt="7"/>
      <dgm:spPr/>
    </dgm:pt>
    <dgm:pt modelId="{15586778-3E4D-45A7-8CB4-67B478D29331}" type="pres">
      <dgm:prSet presAssocID="{FCEDC113-DA42-4BBD-BE6D-2EC563A5E4D8}" presName="connectorText" presStyleLbl="sibTrans1D1" presStyleIdx="3" presStyleCnt="7"/>
      <dgm:spPr/>
    </dgm:pt>
    <dgm:pt modelId="{05662592-8CF9-4D86-BDC8-AE1623206574}" type="pres">
      <dgm:prSet presAssocID="{684B40C0-DA0D-43E5-81A4-255950FCFF4F}" presName="node" presStyleLbl="node1" presStyleIdx="4" presStyleCnt="8" custScaleX="109627" custScaleY="128374">
        <dgm:presLayoutVars>
          <dgm:bulletEnabled val="1"/>
        </dgm:presLayoutVars>
      </dgm:prSet>
      <dgm:spPr/>
    </dgm:pt>
    <dgm:pt modelId="{EFF6F821-26A2-4982-86CB-3E71591E7E59}" type="pres">
      <dgm:prSet presAssocID="{14C6F83D-549F-4B8C-9BDA-45FCFF6D2667}" presName="sibTrans" presStyleLbl="sibTrans1D1" presStyleIdx="4" presStyleCnt="7"/>
      <dgm:spPr/>
    </dgm:pt>
    <dgm:pt modelId="{12998175-2A6A-4C88-8E8E-D288B1E244A3}" type="pres">
      <dgm:prSet presAssocID="{14C6F83D-549F-4B8C-9BDA-45FCFF6D2667}" presName="connectorText" presStyleLbl="sibTrans1D1" presStyleIdx="4" presStyleCnt="7"/>
      <dgm:spPr/>
    </dgm:pt>
    <dgm:pt modelId="{4653854E-2FC1-482F-98DF-1D97CA1C8E6B}" type="pres">
      <dgm:prSet presAssocID="{3489B666-737A-48C6-957E-94F5CFEA2C83}" presName="node" presStyleLbl="node1" presStyleIdx="5" presStyleCnt="8" custScaleY="133028">
        <dgm:presLayoutVars>
          <dgm:bulletEnabled val="1"/>
        </dgm:presLayoutVars>
      </dgm:prSet>
      <dgm:spPr/>
    </dgm:pt>
    <dgm:pt modelId="{C63D70B4-DD79-4961-B1CB-64144DE96CC6}" type="pres">
      <dgm:prSet presAssocID="{D784616E-067B-45ED-AD62-7688251837C0}" presName="sibTrans" presStyleLbl="sibTrans1D1" presStyleIdx="5" presStyleCnt="7"/>
      <dgm:spPr/>
    </dgm:pt>
    <dgm:pt modelId="{D956386C-3E03-436B-878D-D277F58455FC}" type="pres">
      <dgm:prSet presAssocID="{D784616E-067B-45ED-AD62-7688251837C0}" presName="connectorText" presStyleLbl="sibTrans1D1" presStyleIdx="5" presStyleCnt="7"/>
      <dgm:spPr/>
    </dgm:pt>
    <dgm:pt modelId="{39111F3C-31EE-466D-8442-6F0F92AC8210}" type="pres">
      <dgm:prSet presAssocID="{78CDCB02-3401-4E5B-95F2-4F6FA8B0AC0C}" presName="node" presStyleLbl="node1" presStyleIdx="6" presStyleCnt="8" custScaleY="134551">
        <dgm:presLayoutVars>
          <dgm:bulletEnabled val="1"/>
        </dgm:presLayoutVars>
      </dgm:prSet>
      <dgm:spPr/>
    </dgm:pt>
    <dgm:pt modelId="{EF441F62-E4D7-4940-995E-17367C9B2CD7}" type="pres">
      <dgm:prSet presAssocID="{CDBB9636-E324-4C9E-A161-09E1F857114B}" presName="sibTrans" presStyleLbl="sibTrans1D1" presStyleIdx="6" presStyleCnt="7"/>
      <dgm:spPr/>
    </dgm:pt>
    <dgm:pt modelId="{2B88CE19-0F99-4248-88D7-1B91166C4247}" type="pres">
      <dgm:prSet presAssocID="{CDBB9636-E324-4C9E-A161-09E1F857114B}" presName="connectorText" presStyleLbl="sibTrans1D1" presStyleIdx="6" presStyleCnt="7"/>
      <dgm:spPr/>
    </dgm:pt>
    <dgm:pt modelId="{F78BD904-32B1-4BF1-AA9B-F34C7D99BEE8}" type="pres">
      <dgm:prSet presAssocID="{B1CFCC97-1EA7-4B63-B641-7951ABD168E9}" presName="node" presStyleLbl="node1" presStyleIdx="7" presStyleCnt="8" custScaleX="114764" custScaleY="173622">
        <dgm:presLayoutVars>
          <dgm:bulletEnabled val="1"/>
        </dgm:presLayoutVars>
      </dgm:prSet>
      <dgm:spPr/>
    </dgm:pt>
  </dgm:ptLst>
  <dgm:cxnLst>
    <dgm:cxn modelId="{60E02905-AF89-4A27-947B-6B15D0BFE626}" type="presOf" srcId="{DE7D36D9-3CBC-43E2-A243-7972578977C4}" destId="{6C636B02-5F64-494A-A58C-3CEAAB934C1E}" srcOrd="0" destOrd="0" presId="urn:microsoft.com/office/officeart/2016/7/layout/RepeatingBendingProcessNew"/>
    <dgm:cxn modelId="{7801210B-CBF8-41A5-A45B-4948B657FA60}" type="presOf" srcId="{D784616E-067B-45ED-AD62-7688251837C0}" destId="{D956386C-3E03-436B-878D-D277F58455FC}" srcOrd="1" destOrd="0" presId="urn:microsoft.com/office/officeart/2016/7/layout/RepeatingBendingProcessNew"/>
    <dgm:cxn modelId="{A67BAF11-D407-4432-BA2C-F0A2BDECFE2D}" type="presOf" srcId="{BB91192D-1BCF-4BC1-B0F0-9EEC7DB2E1A3}" destId="{0AC7F164-A7B8-4ADF-87B5-28D0CF161DDC}" srcOrd="0" destOrd="0" presId="urn:microsoft.com/office/officeart/2016/7/layout/RepeatingBendingProcessNew"/>
    <dgm:cxn modelId="{3DC0CC18-D89F-44D8-B9E3-D801C48DB00E}" type="presOf" srcId="{AF317FA7-049C-4F65-BE77-1817AB11F499}" destId="{2A43B40F-BA4B-4895-92DE-4D120F40F29E}" srcOrd="0" destOrd="0" presId="urn:microsoft.com/office/officeart/2016/7/layout/RepeatingBendingProcessNew"/>
    <dgm:cxn modelId="{4AB79B1A-E91C-4AD9-BE6E-DBFCC58DD17A}" type="presOf" srcId="{FCEDC113-DA42-4BBD-BE6D-2EC563A5E4D8}" destId="{15586778-3E4D-45A7-8CB4-67B478D29331}" srcOrd="1" destOrd="0" presId="urn:microsoft.com/office/officeart/2016/7/layout/RepeatingBendingProcessNew"/>
    <dgm:cxn modelId="{EE90581E-57C6-4E44-9B1A-751D4CA2C39E}" type="presOf" srcId="{DABB0099-632B-4905-A758-8B3546E78463}" destId="{6E2F908A-0F08-4713-AB22-0D3F8FE4E232}" srcOrd="0" destOrd="0" presId="urn:microsoft.com/office/officeart/2016/7/layout/RepeatingBendingProcessNew"/>
    <dgm:cxn modelId="{519F0621-404D-4010-B3BC-E0F5547C2157}" type="presOf" srcId="{717B0DBD-FD6C-4556-BAA7-5DC2925E17C6}" destId="{54501746-A257-4C58-B7A2-FE71C1053C6D}" srcOrd="0" destOrd="0" presId="urn:microsoft.com/office/officeart/2016/7/layout/RepeatingBendingProcessNew"/>
    <dgm:cxn modelId="{76AEF324-5940-45A5-8468-30766009EAE5}" type="presOf" srcId="{B1CFCC97-1EA7-4B63-B641-7951ABD168E9}" destId="{F78BD904-32B1-4BF1-AA9B-F34C7D99BEE8}" srcOrd="0" destOrd="0" presId="urn:microsoft.com/office/officeart/2016/7/layout/RepeatingBendingProcessNew"/>
    <dgm:cxn modelId="{AC78593A-4403-429E-BBE8-0241697EFADB}" type="presOf" srcId="{684B40C0-DA0D-43E5-81A4-255950FCFF4F}" destId="{05662592-8CF9-4D86-BDC8-AE1623206574}" srcOrd="0" destOrd="0" presId="urn:microsoft.com/office/officeart/2016/7/layout/RepeatingBendingProcessNew"/>
    <dgm:cxn modelId="{240C923C-BCD8-4AAB-B1D5-115456FB2B4E}" type="presOf" srcId="{4B02FF03-2282-4023-AF0D-2463D00FAE29}" destId="{8C76BFCB-C733-4543-BA3A-00E4E27583D5}" srcOrd="0" destOrd="0" presId="urn:microsoft.com/office/officeart/2016/7/layout/RepeatingBendingProcessNew"/>
    <dgm:cxn modelId="{37472C60-E1C5-4E7B-A71D-FFA9A08B1154}" srcId="{4B02FF03-2282-4023-AF0D-2463D00FAE29}" destId="{DABB0099-632B-4905-A758-8B3546E78463}" srcOrd="1" destOrd="0" parTransId="{435D6583-38EB-4581-AAE7-34475B638913}" sibTransId="{B9FA97E4-622B-47FA-A91D-B600DF00A5E1}"/>
    <dgm:cxn modelId="{BC517B60-EEE5-4C40-A698-3EB05EE4E360}" type="presOf" srcId="{14C6F83D-549F-4B8C-9BDA-45FCFF6D2667}" destId="{EFF6F821-26A2-4982-86CB-3E71591E7E59}" srcOrd="0" destOrd="0" presId="urn:microsoft.com/office/officeart/2016/7/layout/RepeatingBendingProcessNew"/>
    <dgm:cxn modelId="{41DF8A41-971F-4D47-AE45-02FD7E03088F}" type="presOf" srcId="{CDBB9636-E324-4C9E-A161-09E1F857114B}" destId="{2B88CE19-0F99-4248-88D7-1B91166C4247}" srcOrd="1" destOrd="0" presId="urn:microsoft.com/office/officeart/2016/7/layout/RepeatingBendingProcessNew"/>
    <dgm:cxn modelId="{81FA1562-ABDE-4DBD-B0F9-8C05BDAC7BE3}" srcId="{4B02FF03-2282-4023-AF0D-2463D00FAE29}" destId="{684B40C0-DA0D-43E5-81A4-255950FCFF4F}" srcOrd="4" destOrd="0" parTransId="{459BBB66-C48E-4D3B-9A28-B8548D214FBA}" sibTransId="{14C6F83D-549F-4B8C-9BDA-45FCFF6D2667}"/>
    <dgm:cxn modelId="{56F97443-8F80-41FD-B544-5C44176675DB}" srcId="{4B02FF03-2282-4023-AF0D-2463D00FAE29}" destId="{BB91192D-1BCF-4BC1-B0F0-9EEC7DB2E1A3}" srcOrd="2" destOrd="0" parTransId="{31AB87AE-6700-4FC2-9083-586D2AB113F1}" sibTransId="{CEFE1839-812A-4434-8EAE-B914C53A7494}"/>
    <dgm:cxn modelId="{2EEE8249-A6F4-4D7F-9383-99D401E2D405}" type="presOf" srcId="{14C6F83D-549F-4B8C-9BDA-45FCFF6D2667}" destId="{12998175-2A6A-4C88-8E8E-D288B1E244A3}" srcOrd="1" destOrd="0" presId="urn:microsoft.com/office/officeart/2016/7/layout/RepeatingBendingProcessNew"/>
    <dgm:cxn modelId="{A4CE1955-3C12-47B5-9BA9-B2CD5A6B3913}" type="presOf" srcId="{D784616E-067B-45ED-AD62-7688251837C0}" destId="{C63D70B4-DD79-4961-B1CB-64144DE96CC6}" srcOrd="0" destOrd="0" presId="urn:microsoft.com/office/officeart/2016/7/layout/RepeatingBendingProcessNew"/>
    <dgm:cxn modelId="{88717378-B536-41EA-9402-87142A4F6814}" type="presOf" srcId="{CDBB9636-E324-4C9E-A161-09E1F857114B}" destId="{EF441F62-E4D7-4940-995E-17367C9B2CD7}" srcOrd="0" destOrd="0" presId="urn:microsoft.com/office/officeart/2016/7/layout/RepeatingBendingProcessNew"/>
    <dgm:cxn modelId="{A312DB7C-78FD-48C1-A7DA-5A45E29C917A}" type="presOf" srcId="{B9FA97E4-622B-47FA-A91D-B600DF00A5E1}" destId="{0705800B-F15C-4EB9-8F8B-ABA4395DD2D4}" srcOrd="0" destOrd="0" presId="urn:microsoft.com/office/officeart/2016/7/layout/RepeatingBendingProcessNew"/>
    <dgm:cxn modelId="{F3C4AD85-A069-4C79-9952-D40107809AB9}" type="presOf" srcId="{3489B666-737A-48C6-957E-94F5CFEA2C83}" destId="{4653854E-2FC1-482F-98DF-1D97CA1C8E6B}" srcOrd="0" destOrd="0" presId="urn:microsoft.com/office/officeart/2016/7/layout/RepeatingBendingProcessNew"/>
    <dgm:cxn modelId="{0FAA5B98-BB89-4C02-B99F-148B85FFFC69}" type="presOf" srcId="{B9FA97E4-622B-47FA-A91D-B600DF00A5E1}" destId="{C9F8AD98-E4DE-4A42-B0F6-A9DB15BCDF24}" srcOrd="1" destOrd="0" presId="urn:microsoft.com/office/officeart/2016/7/layout/RepeatingBendingProcessNew"/>
    <dgm:cxn modelId="{3912E299-C98E-4827-853D-1103506444D9}" type="presOf" srcId="{78CDCB02-3401-4E5B-95F2-4F6FA8B0AC0C}" destId="{39111F3C-31EE-466D-8442-6F0F92AC8210}" srcOrd="0" destOrd="0" presId="urn:microsoft.com/office/officeart/2016/7/layout/RepeatingBendingProcessNew"/>
    <dgm:cxn modelId="{939163A2-14E9-4BA0-97D7-A8A63FD4DD0D}" srcId="{4B02FF03-2282-4023-AF0D-2463D00FAE29}" destId="{717B0DBD-FD6C-4556-BAA7-5DC2925E17C6}" srcOrd="3" destOrd="0" parTransId="{A29BADEC-E3C8-4D6C-AF0D-43EECA8BB9B9}" sibTransId="{FCEDC113-DA42-4BBD-BE6D-2EC563A5E4D8}"/>
    <dgm:cxn modelId="{0DE681AB-2B6B-4D28-8034-10C07DE141E8}" type="presOf" srcId="{CEFE1839-812A-4434-8EAE-B914C53A7494}" destId="{4EEB914D-9A1C-4C0C-86D1-1BB59603560C}" srcOrd="1" destOrd="0" presId="urn:microsoft.com/office/officeart/2016/7/layout/RepeatingBendingProcessNew"/>
    <dgm:cxn modelId="{4F7D49B4-8950-46E4-97FC-A166F8F23698}" srcId="{4B02FF03-2282-4023-AF0D-2463D00FAE29}" destId="{3489B666-737A-48C6-957E-94F5CFEA2C83}" srcOrd="5" destOrd="0" parTransId="{AAF005E4-9567-47E3-B733-DF8D18D4478F}" sibTransId="{D784616E-067B-45ED-AD62-7688251837C0}"/>
    <dgm:cxn modelId="{26ADE1C0-5057-4338-BAE6-E5CA33367DB5}" type="presOf" srcId="{FCEDC113-DA42-4BBD-BE6D-2EC563A5E4D8}" destId="{068FAAC8-5C65-4223-8DF0-951992B21A96}" srcOrd="0" destOrd="0" presId="urn:microsoft.com/office/officeart/2016/7/layout/RepeatingBendingProcessNew"/>
    <dgm:cxn modelId="{9516F8C2-92BA-40E0-BA0E-A6D95E182F7D}" srcId="{4B02FF03-2282-4023-AF0D-2463D00FAE29}" destId="{AF317FA7-049C-4F65-BE77-1817AB11F499}" srcOrd="0" destOrd="0" parTransId="{6E8594FB-8B2F-4653-8E9C-6D7606E70DBE}" sibTransId="{DE7D36D9-3CBC-43E2-A243-7972578977C4}"/>
    <dgm:cxn modelId="{BDF992D0-671F-4DCF-974F-BFDBFFE6814A}" type="presOf" srcId="{DE7D36D9-3CBC-43E2-A243-7972578977C4}" destId="{0A0467BE-9DF5-4DCA-B9F0-D87FB7CA22E5}" srcOrd="1" destOrd="0" presId="urn:microsoft.com/office/officeart/2016/7/layout/RepeatingBendingProcessNew"/>
    <dgm:cxn modelId="{09A58FD5-582B-4510-BA99-7908E11EA59B}" srcId="{4B02FF03-2282-4023-AF0D-2463D00FAE29}" destId="{78CDCB02-3401-4E5B-95F2-4F6FA8B0AC0C}" srcOrd="6" destOrd="0" parTransId="{E65870F7-86B5-45B8-83E3-AC8177AB79F0}" sibTransId="{CDBB9636-E324-4C9E-A161-09E1F857114B}"/>
    <dgm:cxn modelId="{CF18D6DF-0BE9-4D05-81C6-73421B19A913}" type="presOf" srcId="{CEFE1839-812A-4434-8EAE-B914C53A7494}" destId="{0036C419-2BD1-4702-938C-92585D22829E}" srcOrd="0" destOrd="0" presId="urn:microsoft.com/office/officeart/2016/7/layout/RepeatingBendingProcessNew"/>
    <dgm:cxn modelId="{889C97EC-AF8B-4C2D-A3C3-83FDF637EE58}" srcId="{4B02FF03-2282-4023-AF0D-2463D00FAE29}" destId="{B1CFCC97-1EA7-4B63-B641-7951ABD168E9}" srcOrd="7" destOrd="0" parTransId="{BAC2D115-F411-4172-90CB-24E1D98E7525}" sibTransId="{0A51A022-BEE9-4ED2-8FC0-C52DD565CE1F}"/>
    <dgm:cxn modelId="{749C63EA-13B8-4F61-A812-0828E47F3200}" type="presParOf" srcId="{8C76BFCB-C733-4543-BA3A-00E4E27583D5}" destId="{2A43B40F-BA4B-4895-92DE-4D120F40F29E}" srcOrd="0" destOrd="0" presId="urn:microsoft.com/office/officeart/2016/7/layout/RepeatingBendingProcessNew"/>
    <dgm:cxn modelId="{0329ED2A-C1A8-4363-A6D3-9372F3A12313}" type="presParOf" srcId="{8C76BFCB-C733-4543-BA3A-00E4E27583D5}" destId="{6C636B02-5F64-494A-A58C-3CEAAB934C1E}" srcOrd="1" destOrd="0" presId="urn:microsoft.com/office/officeart/2016/7/layout/RepeatingBendingProcessNew"/>
    <dgm:cxn modelId="{3C7AD37C-0A50-4C94-97DB-EBD4CC6F40F2}" type="presParOf" srcId="{6C636B02-5F64-494A-A58C-3CEAAB934C1E}" destId="{0A0467BE-9DF5-4DCA-B9F0-D87FB7CA22E5}" srcOrd="0" destOrd="0" presId="urn:microsoft.com/office/officeart/2016/7/layout/RepeatingBendingProcessNew"/>
    <dgm:cxn modelId="{2F6E5B1A-9C98-42F5-864C-F44AB2558D2E}" type="presParOf" srcId="{8C76BFCB-C733-4543-BA3A-00E4E27583D5}" destId="{6E2F908A-0F08-4713-AB22-0D3F8FE4E232}" srcOrd="2" destOrd="0" presId="urn:microsoft.com/office/officeart/2016/7/layout/RepeatingBendingProcessNew"/>
    <dgm:cxn modelId="{7598A228-E6C9-4900-AEE9-8378AB3B312B}" type="presParOf" srcId="{8C76BFCB-C733-4543-BA3A-00E4E27583D5}" destId="{0705800B-F15C-4EB9-8F8B-ABA4395DD2D4}" srcOrd="3" destOrd="0" presId="urn:microsoft.com/office/officeart/2016/7/layout/RepeatingBendingProcessNew"/>
    <dgm:cxn modelId="{D09E8B04-DB30-4E02-9E33-A0D4861A10D6}" type="presParOf" srcId="{0705800B-F15C-4EB9-8F8B-ABA4395DD2D4}" destId="{C9F8AD98-E4DE-4A42-B0F6-A9DB15BCDF24}" srcOrd="0" destOrd="0" presId="urn:microsoft.com/office/officeart/2016/7/layout/RepeatingBendingProcessNew"/>
    <dgm:cxn modelId="{FE1BE948-989D-4EBC-A51F-EAFAC457A5D2}" type="presParOf" srcId="{8C76BFCB-C733-4543-BA3A-00E4E27583D5}" destId="{0AC7F164-A7B8-4ADF-87B5-28D0CF161DDC}" srcOrd="4" destOrd="0" presId="urn:microsoft.com/office/officeart/2016/7/layout/RepeatingBendingProcessNew"/>
    <dgm:cxn modelId="{1528C682-C206-4949-971E-A136699EA319}" type="presParOf" srcId="{8C76BFCB-C733-4543-BA3A-00E4E27583D5}" destId="{0036C419-2BD1-4702-938C-92585D22829E}" srcOrd="5" destOrd="0" presId="urn:microsoft.com/office/officeart/2016/7/layout/RepeatingBendingProcessNew"/>
    <dgm:cxn modelId="{BF5A2CAC-0A35-42BB-9B46-9D9C2D25693C}" type="presParOf" srcId="{0036C419-2BD1-4702-938C-92585D22829E}" destId="{4EEB914D-9A1C-4C0C-86D1-1BB59603560C}" srcOrd="0" destOrd="0" presId="urn:microsoft.com/office/officeart/2016/7/layout/RepeatingBendingProcessNew"/>
    <dgm:cxn modelId="{F3CEB0FF-A167-4238-B54A-442D7854CBF6}" type="presParOf" srcId="{8C76BFCB-C733-4543-BA3A-00E4E27583D5}" destId="{54501746-A257-4C58-B7A2-FE71C1053C6D}" srcOrd="6" destOrd="0" presId="urn:microsoft.com/office/officeart/2016/7/layout/RepeatingBendingProcessNew"/>
    <dgm:cxn modelId="{7593816F-21CA-45FC-BF5A-1E50063CD5C4}" type="presParOf" srcId="{8C76BFCB-C733-4543-BA3A-00E4E27583D5}" destId="{068FAAC8-5C65-4223-8DF0-951992B21A96}" srcOrd="7" destOrd="0" presId="urn:microsoft.com/office/officeart/2016/7/layout/RepeatingBendingProcessNew"/>
    <dgm:cxn modelId="{C1C2AF0F-8C7A-4C2C-A4DF-541C2CBC26C7}" type="presParOf" srcId="{068FAAC8-5C65-4223-8DF0-951992B21A96}" destId="{15586778-3E4D-45A7-8CB4-67B478D29331}" srcOrd="0" destOrd="0" presId="urn:microsoft.com/office/officeart/2016/7/layout/RepeatingBendingProcessNew"/>
    <dgm:cxn modelId="{9674B50D-532D-4287-89E4-46372E6D026B}" type="presParOf" srcId="{8C76BFCB-C733-4543-BA3A-00E4E27583D5}" destId="{05662592-8CF9-4D86-BDC8-AE1623206574}" srcOrd="8" destOrd="0" presId="urn:microsoft.com/office/officeart/2016/7/layout/RepeatingBendingProcessNew"/>
    <dgm:cxn modelId="{5A53D0C2-2519-4BC7-8A67-B7718B16D5A3}" type="presParOf" srcId="{8C76BFCB-C733-4543-BA3A-00E4E27583D5}" destId="{EFF6F821-26A2-4982-86CB-3E71591E7E59}" srcOrd="9" destOrd="0" presId="urn:microsoft.com/office/officeart/2016/7/layout/RepeatingBendingProcessNew"/>
    <dgm:cxn modelId="{CA90A138-C5FB-4E91-9E36-C8CD87E310FD}" type="presParOf" srcId="{EFF6F821-26A2-4982-86CB-3E71591E7E59}" destId="{12998175-2A6A-4C88-8E8E-D288B1E244A3}" srcOrd="0" destOrd="0" presId="urn:microsoft.com/office/officeart/2016/7/layout/RepeatingBendingProcessNew"/>
    <dgm:cxn modelId="{1843BA1E-DEAD-42B4-8B42-C9D675453B9A}" type="presParOf" srcId="{8C76BFCB-C733-4543-BA3A-00E4E27583D5}" destId="{4653854E-2FC1-482F-98DF-1D97CA1C8E6B}" srcOrd="10" destOrd="0" presId="urn:microsoft.com/office/officeart/2016/7/layout/RepeatingBendingProcessNew"/>
    <dgm:cxn modelId="{6A091B95-45E3-4D9B-97E7-96E246AACBC3}" type="presParOf" srcId="{8C76BFCB-C733-4543-BA3A-00E4E27583D5}" destId="{C63D70B4-DD79-4961-B1CB-64144DE96CC6}" srcOrd="11" destOrd="0" presId="urn:microsoft.com/office/officeart/2016/7/layout/RepeatingBendingProcessNew"/>
    <dgm:cxn modelId="{FFC05B6C-C9B3-464C-BC4E-BADCCEA7256C}" type="presParOf" srcId="{C63D70B4-DD79-4961-B1CB-64144DE96CC6}" destId="{D956386C-3E03-436B-878D-D277F58455FC}" srcOrd="0" destOrd="0" presId="urn:microsoft.com/office/officeart/2016/7/layout/RepeatingBendingProcessNew"/>
    <dgm:cxn modelId="{B2BE729D-487F-440B-A4AF-8E89F8B18588}" type="presParOf" srcId="{8C76BFCB-C733-4543-BA3A-00E4E27583D5}" destId="{39111F3C-31EE-466D-8442-6F0F92AC8210}" srcOrd="12" destOrd="0" presId="urn:microsoft.com/office/officeart/2016/7/layout/RepeatingBendingProcessNew"/>
    <dgm:cxn modelId="{63AB6ED0-E98F-46F7-BD25-A1C9628753B6}" type="presParOf" srcId="{8C76BFCB-C733-4543-BA3A-00E4E27583D5}" destId="{EF441F62-E4D7-4940-995E-17367C9B2CD7}" srcOrd="13" destOrd="0" presId="urn:microsoft.com/office/officeart/2016/7/layout/RepeatingBendingProcessNew"/>
    <dgm:cxn modelId="{E7701F63-1A66-434D-B985-33D2AD73D52F}" type="presParOf" srcId="{EF441F62-E4D7-4940-995E-17367C9B2CD7}" destId="{2B88CE19-0F99-4248-88D7-1B91166C4247}" srcOrd="0" destOrd="0" presId="urn:microsoft.com/office/officeart/2016/7/layout/RepeatingBendingProcessNew"/>
    <dgm:cxn modelId="{68DEB7F6-FEC7-4482-888D-3D648899AACC}" type="presParOf" srcId="{8C76BFCB-C733-4543-BA3A-00E4E27583D5}" destId="{F78BD904-32B1-4BF1-AA9B-F34C7D99BEE8}"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02FF03-2282-4023-AF0D-2463D00FAE2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F317FA7-049C-4F65-BE77-1817AB11F499}">
      <dgm:prSet custT="1"/>
      <dgm:spPr/>
      <dgm:t>
        <a:bodyPr/>
        <a:lstStyle/>
        <a:p>
          <a:r>
            <a:rPr lang="en-GB" sz="3500" b="1"/>
            <a:t>Complete and sign a Certificate of Service for each Penalty Notice</a:t>
          </a:r>
          <a:endParaRPr lang="en-US" sz="3500" b="1"/>
        </a:p>
      </dgm:t>
    </dgm:pt>
    <dgm:pt modelId="{6E8594FB-8B2F-4653-8E9C-6D7606E70DBE}" type="parTrans" cxnId="{9516F8C2-92BA-40E0-BA0E-A6D95E182F7D}">
      <dgm:prSet/>
      <dgm:spPr/>
      <dgm:t>
        <a:bodyPr/>
        <a:lstStyle/>
        <a:p>
          <a:endParaRPr lang="en-US">
            <a:solidFill>
              <a:schemeClr val="tx1"/>
            </a:solidFill>
          </a:endParaRPr>
        </a:p>
      </dgm:t>
    </dgm:pt>
    <dgm:pt modelId="{DE7D36D9-3CBC-43E2-A243-7972578977C4}" type="sibTrans" cxnId="{9516F8C2-92BA-40E0-BA0E-A6D95E182F7D}">
      <dgm:prSet/>
      <dgm:spPr/>
      <dgm:t>
        <a:bodyPr/>
        <a:lstStyle/>
        <a:p>
          <a:endParaRPr lang="en-US">
            <a:solidFill>
              <a:schemeClr val="tx1"/>
            </a:solidFill>
          </a:endParaRPr>
        </a:p>
      </dgm:t>
    </dgm:pt>
    <dgm:pt modelId="{DABB0099-632B-4905-A758-8B3546E78463}">
      <dgm:prSet custT="1"/>
      <dgm:spPr/>
      <dgm:t>
        <a:bodyPr/>
        <a:lstStyle/>
        <a:p>
          <a:r>
            <a:rPr lang="en-GB" sz="3500" b="1"/>
            <a:t>Create a folder in the information hub with the title APN……(6 digit PN number), followed by the last name of the child</a:t>
          </a:r>
          <a:endParaRPr lang="en-US" sz="3500" b="1"/>
        </a:p>
      </dgm:t>
    </dgm:pt>
    <dgm:pt modelId="{435D6583-38EB-4581-AAE7-34475B638913}" type="parTrans" cxnId="{37472C60-E1C5-4E7B-A71D-FFA9A08B1154}">
      <dgm:prSet/>
      <dgm:spPr/>
      <dgm:t>
        <a:bodyPr/>
        <a:lstStyle/>
        <a:p>
          <a:endParaRPr lang="en-US">
            <a:solidFill>
              <a:schemeClr val="tx1"/>
            </a:solidFill>
          </a:endParaRPr>
        </a:p>
      </dgm:t>
    </dgm:pt>
    <dgm:pt modelId="{B9FA97E4-622B-47FA-A91D-B600DF00A5E1}" type="sibTrans" cxnId="{37472C60-E1C5-4E7B-A71D-FFA9A08B1154}">
      <dgm:prSet/>
      <dgm:spPr/>
      <dgm:t>
        <a:bodyPr/>
        <a:lstStyle/>
        <a:p>
          <a:endParaRPr lang="en-US">
            <a:solidFill>
              <a:schemeClr val="tx1"/>
            </a:solidFill>
          </a:endParaRPr>
        </a:p>
      </dgm:t>
    </dgm:pt>
    <dgm:pt modelId="{BB91192D-1BCF-4BC1-B0F0-9EEC7DB2E1A3}">
      <dgm:prSet custT="1"/>
      <dgm:spPr/>
      <dgm:t>
        <a:bodyPr/>
        <a:lstStyle/>
        <a:p>
          <a:pPr algn="ctr">
            <a:spcAft>
              <a:spcPct val="35000"/>
            </a:spcAft>
          </a:pPr>
          <a:endParaRPr lang="en-GB" sz="2900" b="1"/>
        </a:p>
        <a:p>
          <a:pPr algn="ctr">
            <a:spcAft>
              <a:spcPct val="35000"/>
            </a:spcAft>
          </a:pPr>
          <a:r>
            <a:rPr lang="en-GB" sz="3500" b="1"/>
            <a:t>Upload to the folder within </a:t>
          </a:r>
          <a:r>
            <a:rPr lang="en-GB" sz="3500" b="1" u="sng"/>
            <a:t>24 </a:t>
          </a:r>
          <a:r>
            <a:rPr lang="en-GB" sz="3500" b="1"/>
            <a:t>hours of issuing the Penalty Notice:</a:t>
          </a:r>
        </a:p>
        <a:p>
          <a:pPr algn="l">
            <a:spcAft>
              <a:spcPts val="0"/>
            </a:spcAft>
          </a:pPr>
          <a:r>
            <a:rPr lang="en-GB" sz="3500" b="1"/>
            <a:t>1. Penalty Notice</a:t>
          </a:r>
        </a:p>
        <a:p>
          <a:pPr algn="l">
            <a:spcAft>
              <a:spcPts val="0"/>
            </a:spcAft>
          </a:pPr>
          <a:r>
            <a:rPr lang="en-GB" sz="3500" b="1"/>
            <a:t>2. Leave of Absence Form or</a:t>
          </a:r>
        </a:p>
        <a:p>
          <a:pPr algn="l">
            <a:spcAft>
              <a:spcPts val="0"/>
            </a:spcAft>
          </a:pPr>
          <a:r>
            <a:rPr lang="en-GB" sz="3500" b="1"/>
            <a:t>    Notice to Improve letter if</a:t>
          </a:r>
        </a:p>
        <a:p>
          <a:pPr algn="l">
            <a:spcAft>
              <a:spcPts val="0"/>
            </a:spcAft>
          </a:pPr>
          <a:r>
            <a:rPr lang="en-GB" sz="3500" b="1"/>
            <a:t>    issuing for other</a:t>
          </a:r>
        </a:p>
        <a:p>
          <a:pPr algn="l">
            <a:spcAft>
              <a:spcPts val="0"/>
            </a:spcAft>
          </a:pPr>
          <a:r>
            <a:rPr lang="en-GB" sz="3500" b="1"/>
            <a:t>    circumstances</a:t>
          </a:r>
        </a:p>
        <a:p>
          <a:pPr algn="l">
            <a:spcAft>
              <a:spcPts val="0"/>
            </a:spcAft>
          </a:pPr>
          <a:r>
            <a:rPr lang="en-GB" sz="3500" b="1"/>
            <a:t>3. School Attendance</a:t>
          </a:r>
        </a:p>
        <a:p>
          <a:pPr algn="l">
            <a:spcAft>
              <a:spcPts val="0"/>
            </a:spcAft>
          </a:pPr>
          <a:r>
            <a:rPr lang="en-GB" sz="3500" b="1"/>
            <a:t>    Certificate </a:t>
          </a:r>
        </a:p>
        <a:p>
          <a:pPr algn="l">
            <a:spcAft>
              <a:spcPct val="35000"/>
            </a:spcAft>
          </a:pPr>
          <a:r>
            <a:rPr lang="en-GB" sz="3500" b="1"/>
            <a:t>4. Certificate of Service, signed</a:t>
          </a:r>
        </a:p>
        <a:p>
          <a:pPr algn="ctr">
            <a:spcAft>
              <a:spcPct val="35000"/>
            </a:spcAft>
          </a:pPr>
          <a:endParaRPr lang="en-US" sz="2100" b="1"/>
        </a:p>
      </dgm:t>
    </dgm:pt>
    <dgm:pt modelId="{31AB87AE-6700-4FC2-9083-586D2AB113F1}" type="parTrans" cxnId="{56F97443-8F80-41FD-B544-5C44176675DB}">
      <dgm:prSet/>
      <dgm:spPr/>
      <dgm:t>
        <a:bodyPr/>
        <a:lstStyle/>
        <a:p>
          <a:endParaRPr lang="en-US">
            <a:solidFill>
              <a:schemeClr val="tx1"/>
            </a:solidFill>
          </a:endParaRPr>
        </a:p>
      </dgm:t>
    </dgm:pt>
    <dgm:pt modelId="{CEFE1839-812A-4434-8EAE-B914C53A7494}" type="sibTrans" cxnId="{56F97443-8F80-41FD-B544-5C44176675DB}">
      <dgm:prSet/>
      <dgm:spPr/>
      <dgm:t>
        <a:bodyPr/>
        <a:lstStyle/>
        <a:p>
          <a:endParaRPr lang="en-US">
            <a:solidFill>
              <a:schemeClr val="tx1"/>
            </a:solidFill>
          </a:endParaRPr>
        </a:p>
      </dgm:t>
    </dgm:pt>
    <dgm:pt modelId="{8C76BFCB-C733-4543-BA3A-00E4E27583D5}" type="pres">
      <dgm:prSet presAssocID="{4B02FF03-2282-4023-AF0D-2463D00FAE29}" presName="Name0" presStyleCnt="0">
        <dgm:presLayoutVars>
          <dgm:dir/>
          <dgm:resizeHandles val="exact"/>
        </dgm:presLayoutVars>
      </dgm:prSet>
      <dgm:spPr/>
    </dgm:pt>
    <dgm:pt modelId="{2A43B40F-BA4B-4895-92DE-4D120F40F29E}" type="pres">
      <dgm:prSet presAssocID="{AF317FA7-049C-4F65-BE77-1817AB11F499}" presName="node" presStyleLbl="node1" presStyleIdx="0" presStyleCnt="3">
        <dgm:presLayoutVars>
          <dgm:bulletEnabled val="1"/>
        </dgm:presLayoutVars>
      </dgm:prSet>
      <dgm:spPr/>
    </dgm:pt>
    <dgm:pt modelId="{6C636B02-5F64-494A-A58C-3CEAAB934C1E}" type="pres">
      <dgm:prSet presAssocID="{DE7D36D9-3CBC-43E2-A243-7972578977C4}" presName="sibTrans" presStyleLbl="sibTrans1D1" presStyleIdx="0" presStyleCnt="2"/>
      <dgm:spPr/>
    </dgm:pt>
    <dgm:pt modelId="{0A0467BE-9DF5-4DCA-B9F0-D87FB7CA22E5}" type="pres">
      <dgm:prSet presAssocID="{DE7D36D9-3CBC-43E2-A243-7972578977C4}" presName="connectorText" presStyleLbl="sibTrans1D1" presStyleIdx="0" presStyleCnt="2"/>
      <dgm:spPr/>
    </dgm:pt>
    <dgm:pt modelId="{6E2F908A-0F08-4713-AB22-0D3F8FE4E232}" type="pres">
      <dgm:prSet presAssocID="{DABB0099-632B-4905-A758-8B3546E78463}" presName="node" presStyleLbl="node1" presStyleIdx="1" presStyleCnt="3" custScaleY="117972">
        <dgm:presLayoutVars>
          <dgm:bulletEnabled val="1"/>
        </dgm:presLayoutVars>
      </dgm:prSet>
      <dgm:spPr/>
    </dgm:pt>
    <dgm:pt modelId="{0705800B-F15C-4EB9-8F8B-ABA4395DD2D4}" type="pres">
      <dgm:prSet presAssocID="{B9FA97E4-622B-47FA-A91D-B600DF00A5E1}" presName="sibTrans" presStyleLbl="sibTrans1D1" presStyleIdx="1" presStyleCnt="2"/>
      <dgm:spPr/>
    </dgm:pt>
    <dgm:pt modelId="{C9F8AD98-E4DE-4A42-B0F6-A9DB15BCDF24}" type="pres">
      <dgm:prSet presAssocID="{B9FA97E4-622B-47FA-A91D-B600DF00A5E1}" presName="connectorText" presStyleLbl="sibTrans1D1" presStyleIdx="1" presStyleCnt="2"/>
      <dgm:spPr/>
    </dgm:pt>
    <dgm:pt modelId="{0AC7F164-A7B8-4ADF-87B5-28D0CF161DDC}" type="pres">
      <dgm:prSet presAssocID="{BB91192D-1BCF-4BC1-B0F0-9EEC7DB2E1A3}" presName="node" presStyleLbl="node1" presStyleIdx="2" presStyleCnt="3" custScaleY="177600">
        <dgm:presLayoutVars>
          <dgm:bulletEnabled val="1"/>
        </dgm:presLayoutVars>
      </dgm:prSet>
      <dgm:spPr/>
    </dgm:pt>
  </dgm:ptLst>
  <dgm:cxnLst>
    <dgm:cxn modelId="{60E02905-AF89-4A27-947B-6B15D0BFE626}" type="presOf" srcId="{DE7D36D9-3CBC-43E2-A243-7972578977C4}" destId="{6C636B02-5F64-494A-A58C-3CEAAB934C1E}" srcOrd="0" destOrd="0" presId="urn:microsoft.com/office/officeart/2016/7/layout/RepeatingBendingProcessNew"/>
    <dgm:cxn modelId="{A67BAF11-D407-4432-BA2C-F0A2BDECFE2D}" type="presOf" srcId="{BB91192D-1BCF-4BC1-B0F0-9EEC7DB2E1A3}" destId="{0AC7F164-A7B8-4ADF-87B5-28D0CF161DDC}" srcOrd="0" destOrd="0" presId="urn:microsoft.com/office/officeart/2016/7/layout/RepeatingBendingProcessNew"/>
    <dgm:cxn modelId="{3DC0CC18-D89F-44D8-B9E3-D801C48DB00E}" type="presOf" srcId="{AF317FA7-049C-4F65-BE77-1817AB11F499}" destId="{2A43B40F-BA4B-4895-92DE-4D120F40F29E}" srcOrd="0" destOrd="0" presId="urn:microsoft.com/office/officeart/2016/7/layout/RepeatingBendingProcessNew"/>
    <dgm:cxn modelId="{EE90581E-57C6-4E44-9B1A-751D4CA2C39E}" type="presOf" srcId="{DABB0099-632B-4905-A758-8B3546E78463}" destId="{6E2F908A-0F08-4713-AB22-0D3F8FE4E232}" srcOrd="0" destOrd="0" presId="urn:microsoft.com/office/officeart/2016/7/layout/RepeatingBendingProcessNew"/>
    <dgm:cxn modelId="{240C923C-BCD8-4AAB-B1D5-115456FB2B4E}" type="presOf" srcId="{4B02FF03-2282-4023-AF0D-2463D00FAE29}" destId="{8C76BFCB-C733-4543-BA3A-00E4E27583D5}" srcOrd="0" destOrd="0" presId="urn:microsoft.com/office/officeart/2016/7/layout/RepeatingBendingProcessNew"/>
    <dgm:cxn modelId="{37472C60-E1C5-4E7B-A71D-FFA9A08B1154}" srcId="{4B02FF03-2282-4023-AF0D-2463D00FAE29}" destId="{DABB0099-632B-4905-A758-8B3546E78463}" srcOrd="1" destOrd="0" parTransId="{435D6583-38EB-4581-AAE7-34475B638913}" sibTransId="{B9FA97E4-622B-47FA-A91D-B600DF00A5E1}"/>
    <dgm:cxn modelId="{56F97443-8F80-41FD-B544-5C44176675DB}" srcId="{4B02FF03-2282-4023-AF0D-2463D00FAE29}" destId="{BB91192D-1BCF-4BC1-B0F0-9EEC7DB2E1A3}" srcOrd="2" destOrd="0" parTransId="{31AB87AE-6700-4FC2-9083-586D2AB113F1}" sibTransId="{CEFE1839-812A-4434-8EAE-B914C53A7494}"/>
    <dgm:cxn modelId="{A312DB7C-78FD-48C1-A7DA-5A45E29C917A}" type="presOf" srcId="{B9FA97E4-622B-47FA-A91D-B600DF00A5E1}" destId="{0705800B-F15C-4EB9-8F8B-ABA4395DD2D4}" srcOrd="0" destOrd="0" presId="urn:microsoft.com/office/officeart/2016/7/layout/RepeatingBendingProcessNew"/>
    <dgm:cxn modelId="{0FAA5B98-BB89-4C02-B99F-148B85FFFC69}" type="presOf" srcId="{B9FA97E4-622B-47FA-A91D-B600DF00A5E1}" destId="{C9F8AD98-E4DE-4A42-B0F6-A9DB15BCDF24}" srcOrd="1" destOrd="0" presId="urn:microsoft.com/office/officeart/2016/7/layout/RepeatingBendingProcessNew"/>
    <dgm:cxn modelId="{9516F8C2-92BA-40E0-BA0E-A6D95E182F7D}" srcId="{4B02FF03-2282-4023-AF0D-2463D00FAE29}" destId="{AF317FA7-049C-4F65-BE77-1817AB11F499}" srcOrd="0" destOrd="0" parTransId="{6E8594FB-8B2F-4653-8E9C-6D7606E70DBE}" sibTransId="{DE7D36D9-3CBC-43E2-A243-7972578977C4}"/>
    <dgm:cxn modelId="{BDF992D0-671F-4DCF-974F-BFDBFFE6814A}" type="presOf" srcId="{DE7D36D9-3CBC-43E2-A243-7972578977C4}" destId="{0A0467BE-9DF5-4DCA-B9F0-D87FB7CA22E5}" srcOrd="1" destOrd="0" presId="urn:microsoft.com/office/officeart/2016/7/layout/RepeatingBendingProcessNew"/>
    <dgm:cxn modelId="{749C63EA-13B8-4F61-A812-0828E47F3200}" type="presParOf" srcId="{8C76BFCB-C733-4543-BA3A-00E4E27583D5}" destId="{2A43B40F-BA4B-4895-92DE-4D120F40F29E}" srcOrd="0" destOrd="0" presId="urn:microsoft.com/office/officeart/2016/7/layout/RepeatingBendingProcessNew"/>
    <dgm:cxn modelId="{0329ED2A-C1A8-4363-A6D3-9372F3A12313}" type="presParOf" srcId="{8C76BFCB-C733-4543-BA3A-00E4E27583D5}" destId="{6C636B02-5F64-494A-A58C-3CEAAB934C1E}" srcOrd="1" destOrd="0" presId="urn:microsoft.com/office/officeart/2016/7/layout/RepeatingBendingProcessNew"/>
    <dgm:cxn modelId="{3C7AD37C-0A50-4C94-97DB-EBD4CC6F40F2}" type="presParOf" srcId="{6C636B02-5F64-494A-A58C-3CEAAB934C1E}" destId="{0A0467BE-9DF5-4DCA-B9F0-D87FB7CA22E5}" srcOrd="0" destOrd="0" presId="urn:microsoft.com/office/officeart/2016/7/layout/RepeatingBendingProcessNew"/>
    <dgm:cxn modelId="{2F6E5B1A-9C98-42F5-864C-F44AB2558D2E}" type="presParOf" srcId="{8C76BFCB-C733-4543-BA3A-00E4E27583D5}" destId="{6E2F908A-0F08-4713-AB22-0D3F8FE4E232}" srcOrd="2" destOrd="0" presId="urn:microsoft.com/office/officeart/2016/7/layout/RepeatingBendingProcessNew"/>
    <dgm:cxn modelId="{7598A228-E6C9-4900-AEE9-8378AB3B312B}" type="presParOf" srcId="{8C76BFCB-C733-4543-BA3A-00E4E27583D5}" destId="{0705800B-F15C-4EB9-8F8B-ABA4395DD2D4}" srcOrd="3" destOrd="0" presId="urn:microsoft.com/office/officeart/2016/7/layout/RepeatingBendingProcessNew"/>
    <dgm:cxn modelId="{D09E8B04-DB30-4E02-9E33-A0D4861A10D6}" type="presParOf" srcId="{0705800B-F15C-4EB9-8F8B-ABA4395DD2D4}" destId="{C9F8AD98-E4DE-4A42-B0F6-A9DB15BCDF24}" srcOrd="0" destOrd="0" presId="urn:microsoft.com/office/officeart/2016/7/layout/RepeatingBendingProcessNew"/>
    <dgm:cxn modelId="{FE1BE948-989D-4EBC-A51F-EAFAC457A5D2}" type="presParOf" srcId="{8C76BFCB-C733-4543-BA3A-00E4E27583D5}" destId="{0AC7F164-A7B8-4ADF-87B5-28D0CF161DDC}"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BF5F1C-2F93-4674-A0C7-BD276CACFA69}"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202636D9-2459-4476-A857-251143A4CA13}">
      <dgm:prSet custT="1"/>
      <dgm:spPr/>
      <dgm:t>
        <a:bodyPr/>
        <a:lstStyle/>
        <a:p>
          <a:r>
            <a:rPr lang="en-GB" sz="3200"/>
            <a:t>Penalty Notice unpaid – School will receive Unpaid Penalty Notice Declaration form and Attendance Certificate</a:t>
          </a:r>
        </a:p>
      </dgm:t>
    </dgm:pt>
    <dgm:pt modelId="{65BCB104-C2DF-46FE-9DEF-B6EEF654B50B}" type="parTrans" cxnId="{34A9FEDF-F024-451E-94DB-F24D27CAA5C1}">
      <dgm:prSet/>
      <dgm:spPr/>
      <dgm:t>
        <a:bodyPr/>
        <a:lstStyle/>
        <a:p>
          <a:endParaRPr lang="en-GB"/>
        </a:p>
      </dgm:t>
    </dgm:pt>
    <dgm:pt modelId="{BBE5B96D-884A-40FB-A824-FE5017A17800}" type="sibTrans" cxnId="{34A9FEDF-F024-451E-94DB-F24D27CAA5C1}">
      <dgm:prSet/>
      <dgm:spPr/>
      <dgm:t>
        <a:bodyPr/>
        <a:lstStyle/>
        <a:p>
          <a:endParaRPr lang="en-GB"/>
        </a:p>
      </dgm:t>
    </dgm:pt>
    <dgm:pt modelId="{7C10562F-20AC-41FB-BF61-C15232E5FC54}">
      <dgm:prSet custT="1"/>
      <dgm:spPr/>
      <dgm:t>
        <a:bodyPr/>
        <a:lstStyle/>
        <a:p>
          <a:r>
            <a:rPr lang="en-GB" sz="3200"/>
            <a:t>Headteacher must sign the Attendance Certificate and Unpaid Penalty Notice declaration form</a:t>
          </a:r>
        </a:p>
      </dgm:t>
    </dgm:pt>
    <dgm:pt modelId="{961D9942-932E-4062-99C0-CE9C57B4F759}" type="parTrans" cxnId="{A0C2AFB1-A34D-4F81-9D39-F715288982D0}">
      <dgm:prSet/>
      <dgm:spPr/>
      <dgm:t>
        <a:bodyPr/>
        <a:lstStyle/>
        <a:p>
          <a:endParaRPr lang="en-GB"/>
        </a:p>
      </dgm:t>
    </dgm:pt>
    <dgm:pt modelId="{D6714C90-4F83-497B-A7DF-EC1E32E6815C}" type="sibTrans" cxnId="{A0C2AFB1-A34D-4F81-9D39-F715288982D0}">
      <dgm:prSet/>
      <dgm:spPr/>
      <dgm:t>
        <a:bodyPr/>
        <a:lstStyle/>
        <a:p>
          <a:endParaRPr lang="en-GB"/>
        </a:p>
      </dgm:t>
    </dgm:pt>
    <dgm:pt modelId="{986CAE89-2F8B-4BA3-9038-99BBF7683FC2}">
      <dgm:prSet custT="1"/>
      <dgm:spPr/>
      <dgm:t>
        <a:bodyPr/>
        <a:lstStyle/>
        <a:p>
          <a:r>
            <a:rPr lang="en-GB" sz="3200"/>
            <a:t>Documents must be returned within deadline stated</a:t>
          </a:r>
        </a:p>
      </dgm:t>
    </dgm:pt>
    <dgm:pt modelId="{3F763B62-3E58-4414-89E5-2C777218F629}" type="parTrans" cxnId="{D7587358-B60B-470F-84BB-F36076CAE577}">
      <dgm:prSet/>
      <dgm:spPr/>
      <dgm:t>
        <a:bodyPr/>
        <a:lstStyle/>
        <a:p>
          <a:endParaRPr lang="en-GB"/>
        </a:p>
      </dgm:t>
    </dgm:pt>
    <dgm:pt modelId="{1C925A7A-1752-457F-A856-37BB27BA5E01}" type="sibTrans" cxnId="{D7587358-B60B-470F-84BB-F36076CAE577}">
      <dgm:prSet/>
      <dgm:spPr/>
      <dgm:t>
        <a:bodyPr/>
        <a:lstStyle/>
        <a:p>
          <a:endParaRPr lang="en-GB"/>
        </a:p>
      </dgm:t>
    </dgm:pt>
    <dgm:pt modelId="{F26F73D5-FA27-4665-BFD1-5FF999C97484}">
      <dgm:prSet custT="1"/>
      <dgm:spPr/>
      <dgm:t>
        <a:bodyPr/>
        <a:lstStyle/>
        <a:p>
          <a:r>
            <a:rPr lang="en-GB" sz="3000"/>
            <a:t>Assistant Attendance Intervention Officer completes a witness statement. ATM completes Certificate of non-payment</a:t>
          </a:r>
        </a:p>
      </dgm:t>
    </dgm:pt>
    <dgm:pt modelId="{F08B1CB7-CC3B-4589-BEBC-A4B1DED53B26}" type="parTrans" cxnId="{297206AA-BB89-4130-BFCE-3236242D122D}">
      <dgm:prSet/>
      <dgm:spPr/>
      <dgm:t>
        <a:bodyPr/>
        <a:lstStyle/>
        <a:p>
          <a:endParaRPr lang="en-GB"/>
        </a:p>
      </dgm:t>
    </dgm:pt>
    <dgm:pt modelId="{77EC0CB1-D0A0-484E-8022-E3973EAFFB46}" type="sibTrans" cxnId="{297206AA-BB89-4130-BFCE-3236242D122D}">
      <dgm:prSet/>
      <dgm:spPr/>
      <dgm:t>
        <a:bodyPr/>
        <a:lstStyle/>
        <a:p>
          <a:endParaRPr lang="en-GB"/>
        </a:p>
      </dgm:t>
    </dgm:pt>
    <dgm:pt modelId="{3B0FBB9F-C452-40ED-ACAD-0F624887A528}">
      <dgm:prSet custT="1"/>
      <dgm:spPr/>
      <dgm:t>
        <a:bodyPr/>
        <a:lstStyle/>
        <a:p>
          <a:r>
            <a:rPr lang="en-GB" sz="3200"/>
            <a:t>HCC prepare court pack and Instructions to proceed with prosecution</a:t>
          </a:r>
        </a:p>
      </dgm:t>
    </dgm:pt>
    <dgm:pt modelId="{FE0FFE71-8168-4268-AE95-BDDE56ED8BB7}" type="parTrans" cxnId="{34B2EF42-B4B6-4252-AB5A-3EA6D300E73E}">
      <dgm:prSet/>
      <dgm:spPr/>
      <dgm:t>
        <a:bodyPr/>
        <a:lstStyle/>
        <a:p>
          <a:endParaRPr lang="en-GB"/>
        </a:p>
      </dgm:t>
    </dgm:pt>
    <dgm:pt modelId="{BD26A140-5B92-498F-AE76-6C5A18F5F0C8}" type="sibTrans" cxnId="{34B2EF42-B4B6-4252-AB5A-3EA6D300E73E}">
      <dgm:prSet/>
      <dgm:spPr/>
      <dgm:t>
        <a:bodyPr/>
        <a:lstStyle/>
        <a:p>
          <a:endParaRPr lang="en-GB"/>
        </a:p>
      </dgm:t>
    </dgm:pt>
    <dgm:pt modelId="{72FAC973-4191-4FAF-BADD-746E81B65FC7}">
      <dgm:prSet custT="1"/>
      <dgm:spPr/>
      <dgm:t>
        <a:bodyPr/>
        <a:lstStyle/>
        <a:p>
          <a:r>
            <a:rPr lang="en-GB" sz="3200"/>
            <a:t>Legal Services secure a date for the case to be listed</a:t>
          </a:r>
        </a:p>
      </dgm:t>
    </dgm:pt>
    <dgm:pt modelId="{E73E125F-0D4E-46A3-9507-151E04693F3C}" type="parTrans" cxnId="{E90D5207-6105-4284-91E8-1673881CA89D}">
      <dgm:prSet/>
      <dgm:spPr/>
      <dgm:t>
        <a:bodyPr/>
        <a:lstStyle/>
        <a:p>
          <a:endParaRPr lang="en-GB"/>
        </a:p>
      </dgm:t>
    </dgm:pt>
    <dgm:pt modelId="{CB217380-C594-4C61-8F84-33A484F00A6D}" type="sibTrans" cxnId="{E90D5207-6105-4284-91E8-1673881CA89D}">
      <dgm:prSet/>
      <dgm:spPr/>
      <dgm:t>
        <a:bodyPr/>
        <a:lstStyle/>
        <a:p>
          <a:endParaRPr lang="en-GB"/>
        </a:p>
      </dgm:t>
    </dgm:pt>
    <dgm:pt modelId="{48326F21-0D2A-45A0-B4BF-E1FF128F2204}">
      <dgm:prSet custT="1"/>
      <dgm:spPr/>
      <dgm:t>
        <a:bodyPr/>
        <a:lstStyle/>
        <a:p>
          <a:r>
            <a:rPr lang="en-GB" sz="3100"/>
            <a:t>Parent receives a Summons either to enter a plea by post or a parent could be asked to appear in court (depending on circumstances of PN)</a:t>
          </a:r>
        </a:p>
      </dgm:t>
    </dgm:pt>
    <dgm:pt modelId="{38029F93-BED3-498F-8AF5-73AA20406AA4}" type="parTrans" cxnId="{EE8B6794-C462-4F84-AD3C-35E5ED45D34E}">
      <dgm:prSet/>
      <dgm:spPr/>
      <dgm:t>
        <a:bodyPr/>
        <a:lstStyle/>
        <a:p>
          <a:endParaRPr lang="en-GB"/>
        </a:p>
      </dgm:t>
    </dgm:pt>
    <dgm:pt modelId="{A5102743-C2FC-4B64-8356-F3FDD255A99F}" type="sibTrans" cxnId="{EE8B6794-C462-4F84-AD3C-35E5ED45D34E}">
      <dgm:prSet/>
      <dgm:spPr/>
      <dgm:t>
        <a:bodyPr/>
        <a:lstStyle/>
        <a:p>
          <a:endParaRPr lang="en-GB"/>
        </a:p>
      </dgm:t>
    </dgm:pt>
    <dgm:pt modelId="{4EED7CCC-3E9C-45E0-965E-B5D41523E1C6}">
      <dgm:prSet custT="1"/>
      <dgm:spPr/>
      <dgm:t>
        <a:bodyPr/>
        <a:lstStyle/>
        <a:p>
          <a:r>
            <a:rPr lang="en-GB" sz="3500"/>
            <a:t>HCC receives outcome of the case</a:t>
          </a:r>
        </a:p>
      </dgm:t>
    </dgm:pt>
    <dgm:pt modelId="{150772DD-D499-47A4-B321-7369DF580219}" type="parTrans" cxnId="{7220DDA4-8B98-4B80-8462-A3A35839356A}">
      <dgm:prSet/>
      <dgm:spPr/>
      <dgm:t>
        <a:bodyPr/>
        <a:lstStyle/>
        <a:p>
          <a:endParaRPr lang="en-GB"/>
        </a:p>
      </dgm:t>
    </dgm:pt>
    <dgm:pt modelId="{F9B4B478-1771-41C1-B2AA-0192CC6E8FB9}" type="sibTrans" cxnId="{7220DDA4-8B98-4B80-8462-A3A35839356A}">
      <dgm:prSet/>
      <dgm:spPr/>
      <dgm:t>
        <a:bodyPr/>
        <a:lstStyle/>
        <a:p>
          <a:endParaRPr lang="en-GB"/>
        </a:p>
      </dgm:t>
    </dgm:pt>
    <dgm:pt modelId="{DE8437CA-3B31-4BCA-A387-1115AF4EBCF9}">
      <dgm:prSet custT="1"/>
      <dgm:spPr/>
      <dgm:t>
        <a:bodyPr/>
        <a:lstStyle/>
        <a:p>
          <a:r>
            <a:rPr lang="en-GB" sz="3500"/>
            <a:t>HCC inform school of the outcome of the case</a:t>
          </a:r>
        </a:p>
      </dgm:t>
    </dgm:pt>
    <dgm:pt modelId="{4E928B40-CCC5-4C55-80E0-1259901B7EA4}" type="parTrans" cxnId="{911D670C-B96B-44BC-8409-97E54E3E6AE3}">
      <dgm:prSet/>
      <dgm:spPr/>
      <dgm:t>
        <a:bodyPr/>
        <a:lstStyle/>
        <a:p>
          <a:endParaRPr lang="en-GB"/>
        </a:p>
      </dgm:t>
    </dgm:pt>
    <dgm:pt modelId="{D5DE60BB-18E8-4977-A9A7-6806A2E484C1}" type="sibTrans" cxnId="{911D670C-B96B-44BC-8409-97E54E3E6AE3}">
      <dgm:prSet/>
      <dgm:spPr/>
      <dgm:t>
        <a:bodyPr/>
        <a:lstStyle/>
        <a:p>
          <a:endParaRPr lang="en-GB"/>
        </a:p>
      </dgm:t>
    </dgm:pt>
    <dgm:pt modelId="{627E6F38-127D-48F5-B8EE-9C662980AAF6}" type="pres">
      <dgm:prSet presAssocID="{8EBF5F1C-2F93-4674-A0C7-BD276CACFA69}" presName="diagram" presStyleCnt="0">
        <dgm:presLayoutVars>
          <dgm:dir/>
          <dgm:resizeHandles val="exact"/>
        </dgm:presLayoutVars>
      </dgm:prSet>
      <dgm:spPr/>
    </dgm:pt>
    <dgm:pt modelId="{994E152E-CE8B-452B-95CD-EB4A4F3761A9}" type="pres">
      <dgm:prSet presAssocID="{202636D9-2459-4476-A857-251143A4CA13}" presName="node" presStyleLbl="node1" presStyleIdx="0" presStyleCnt="9">
        <dgm:presLayoutVars>
          <dgm:bulletEnabled val="1"/>
        </dgm:presLayoutVars>
      </dgm:prSet>
      <dgm:spPr/>
    </dgm:pt>
    <dgm:pt modelId="{C206F8DA-0613-4622-B6CD-8C85984C2D01}" type="pres">
      <dgm:prSet presAssocID="{BBE5B96D-884A-40FB-A824-FE5017A17800}" presName="sibTrans" presStyleCnt="0"/>
      <dgm:spPr/>
    </dgm:pt>
    <dgm:pt modelId="{3724A9DE-6191-408A-A9EE-9D3886C5B241}" type="pres">
      <dgm:prSet presAssocID="{7C10562F-20AC-41FB-BF61-C15232E5FC54}" presName="node" presStyleLbl="node1" presStyleIdx="1" presStyleCnt="9">
        <dgm:presLayoutVars>
          <dgm:bulletEnabled val="1"/>
        </dgm:presLayoutVars>
      </dgm:prSet>
      <dgm:spPr/>
    </dgm:pt>
    <dgm:pt modelId="{860F56F0-FA77-4F8F-BFE6-72F049CE6EC7}" type="pres">
      <dgm:prSet presAssocID="{D6714C90-4F83-497B-A7DF-EC1E32E6815C}" presName="sibTrans" presStyleCnt="0"/>
      <dgm:spPr/>
    </dgm:pt>
    <dgm:pt modelId="{94E69C8B-731E-4CA1-B656-2B6DB502405A}" type="pres">
      <dgm:prSet presAssocID="{986CAE89-2F8B-4BA3-9038-99BBF7683FC2}" presName="node" presStyleLbl="node1" presStyleIdx="2" presStyleCnt="9">
        <dgm:presLayoutVars>
          <dgm:bulletEnabled val="1"/>
        </dgm:presLayoutVars>
      </dgm:prSet>
      <dgm:spPr/>
    </dgm:pt>
    <dgm:pt modelId="{F6BA223A-FF4A-4A02-AFE1-EE9CE2D7A1A9}" type="pres">
      <dgm:prSet presAssocID="{1C925A7A-1752-457F-A856-37BB27BA5E01}" presName="sibTrans" presStyleCnt="0"/>
      <dgm:spPr/>
    </dgm:pt>
    <dgm:pt modelId="{6541FE36-3B38-4861-BF28-DAB53B85A802}" type="pres">
      <dgm:prSet presAssocID="{F26F73D5-FA27-4665-BFD1-5FF999C97484}" presName="node" presStyleLbl="node1" presStyleIdx="3" presStyleCnt="9">
        <dgm:presLayoutVars>
          <dgm:bulletEnabled val="1"/>
        </dgm:presLayoutVars>
      </dgm:prSet>
      <dgm:spPr/>
    </dgm:pt>
    <dgm:pt modelId="{26371FD7-1758-4469-8F8D-296347FF14B8}" type="pres">
      <dgm:prSet presAssocID="{77EC0CB1-D0A0-484E-8022-E3973EAFFB46}" presName="sibTrans" presStyleCnt="0"/>
      <dgm:spPr/>
    </dgm:pt>
    <dgm:pt modelId="{8325C399-A970-4A94-9378-C8C55E15A2FA}" type="pres">
      <dgm:prSet presAssocID="{3B0FBB9F-C452-40ED-ACAD-0F624887A528}" presName="node" presStyleLbl="node1" presStyleIdx="4" presStyleCnt="9" custLinFactNeighborX="48750" custLinFactNeighborY="-2680">
        <dgm:presLayoutVars>
          <dgm:bulletEnabled val="1"/>
        </dgm:presLayoutVars>
      </dgm:prSet>
      <dgm:spPr/>
    </dgm:pt>
    <dgm:pt modelId="{023EED98-D501-4B81-9661-A878B9019935}" type="pres">
      <dgm:prSet presAssocID="{BD26A140-5B92-498F-AE76-6C5A18F5F0C8}" presName="sibTrans" presStyleCnt="0"/>
      <dgm:spPr/>
    </dgm:pt>
    <dgm:pt modelId="{FD8CCBD1-1CDE-41E6-87B6-DDEDF9DD189E}" type="pres">
      <dgm:prSet presAssocID="{72FAC973-4191-4FAF-BADD-746E81B65FC7}" presName="node" presStyleLbl="node1" presStyleIdx="5" presStyleCnt="9" custScaleY="105742" custLinFactNeighborX="55000" custLinFactNeighborY="-2445">
        <dgm:presLayoutVars>
          <dgm:bulletEnabled val="1"/>
        </dgm:presLayoutVars>
      </dgm:prSet>
      <dgm:spPr/>
    </dgm:pt>
    <dgm:pt modelId="{F6F5CC1C-363A-4F2D-9150-97B60403D2B1}" type="pres">
      <dgm:prSet presAssocID="{CB217380-C594-4C61-8F84-33A484F00A6D}" presName="sibTrans" presStyleCnt="0"/>
      <dgm:spPr/>
    </dgm:pt>
    <dgm:pt modelId="{C6845CC5-CE63-4F73-BCA0-0A65D1841BAB}" type="pres">
      <dgm:prSet presAssocID="{48326F21-0D2A-45A0-B4BF-E1FF128F2204}" presName="node" presStyleLbl="node1" presStyleIdx="6" presStyleCnt="9" custScaleX="117448" custScaleY="105742" custLinFactNeighborX="59161" custLinFactNeighborY="-2486">
        <dgm:presLayoutVars>
          <dgm:bulletEnabled val="1"/>
        </dgm:presLayoutVars>
      </dgm:prSet>
      <dgm:spPr/>
    </dgm:pt>
    <dgm:pt modelId="{90D8E6B6-D023-4B86-A86A-048CB06687AD}" type="pres">
      <dgm:prSet presAssocID="{A5102743-C2FC-4B64-8356-F3FDD255A99F}" presName="sibTrans" presStyleCnt="0"/>
      <dgm:spPr/>
    </dgm:pt>
    <dgm:pt modelId="{1C6E9012-A14E-4E68-846B-7B963E6CDCA4}" type="pres">
      <dgm:prSet presAssocID="{4EED7CCC-3E9C-45E0-965E-B5D41523E1C6}" presName="node" presStyleLbl="node1" presStyleIdx="7" presStyleCnt="9" custLinFactX="-100000" custLinFactY="15078" custLinFactNeighborX="-134166" custLinFactNeighborY="100000">
        <dgm:presLayoutVars>
          <dgm:bulletEnabled val="1"/>
        </dgm:presLayoutVars>
      </dgm:prSet>
      <dgm:spPr/>
    </dgm:pt>
    <dgm:pt modelId="{B3A60C5A-E8A9-4962-A703-A798FF42DA90}" type="pres">
      <dgm:prSet presAssocID="{F9B4B478-1771-41C1-B2AA-0192CC6E8FB9}" presName="sibTrans" presStyleCnt="0"/>
      <dgm:spPr/>
    </dgm:pt>
    <dgm:pt modelId="{FC712EA1-28E8-4FA6-9B66-27262286732B}" type="pres">
      <dgm:prSet presAssocID="{DE8437CA-3B31-4BCA-A387-1115AF4EBCF9}" presName="node" presStyleLbl="node1" presStyleIdx="8" presStyleCnt="9" custLinFactNeighborX="61200" custLinFactNeighborY="-4460">
        <dgm:presLayoutVars>
          <dgm:bulletEnabled val="1"/>
        </dgm:presLayoutVars>
      </dgm:prSet>
      <dgm:spPr/>
    </dgm:pt>
  </dgm:ptLst>
  <dgm:cxnLst>
    <dgm:cxn modelId="{5CAE2804-4007-4B91-AED9-72B85F2DBF4A}" type="presOf" srcId="{F26F73D5-FA27-4665-BFD1-5FF999C97484}" destId="{6541FE36-3B38-4861-BF28-DAB53B85A802}" srcOrd="0" destOrd="0" presId="urn:microsoft.com/office/officeart/2005/8/layout/default"/>
    <dgm:cxn modelId="{E90D5207-6105-4284-91E8-1673881CA89D}" srcId="{8EBF5F1C-2F93-4674-A0C7-BD276CACFA69}" destId="{72FAC973-4191-4FAF-BADD-746E81B65FC7}" srcOrd="5" destOrd="0" parTransId="{E73E125F-0D4E-46A3-9507-151E04693F3C}" sibTransId="{CB217380-C594-4C61-8F84-33A484F00A6D}"/>
    <dgm:cxn modelId="{911D670C-B96B-44BC-8409-97E54E3E6AE3}" srcId="{8EBF5F1C-2F93-4674-A0C7-BD276CACFA69}" destId="{DE8437CA-3B31-4BCA-A387-1115AF4EBCF9}" srcOrd="8" destOrd="0" parTransId="{4E928B40-CCC5-4C55-80E0-1259901B7EA4}" sibTransId="{D5DE60BB-18E8-4977-A9A7-6806A2E484C1}"/>
    <dgm:cxn modelId="{8260CC0F-4BD4-4651-8475-BCB73E2EA5C1}" type="presOf" srcId="{8EBF5F1C-2F93-4674-A0C7-BD276CACFA69}" destId="{627E6F38-127D-48F5-B8EE-9C662980AAF6}" srcOrd="0" destOrd="0" presId="urn:microsoft.com/office/officeart/2005/8/layout/default"/>
    <dgm:cxn modelId="{34B2EF42-B4B6-4252-AB5A-3EA6D300E73E}" srcId="{8EBF5F1C-2F93-4674-A0C7-BD276CACFA69}" destId="{3B0FBB9F-C452-40ED-ACAD-0F624887A528}" srcOrd="4" destOrd="0" parTransId="{FE0FFE71-8168-4268-AE95-BDDE56ED8BB7}" sibTransId="{BD26A140-5B92-498F-AE76-6C5A18F5F0C8}"/>
    <dgm:cxn modelId="{21384A4C-D1A8-4790-9B4C-0F3E14F195D5}" type="presOf" srcId="{7C10562F-20AC-41FB-BF61-C15232E5FC54}" destId="{3724A9DE-6191-408A-A9EE-9D3886C5B241}" srcOrd="0" destOrd="0" presId="urn:microsoft.com/office/officeart/2005/8/layout/default"/>
    <dgm:cxn modelId="{79B44272-E52B-4343-8B2F-ADD77542B85D}" type="presOf" srcId="{DE8437CA-3B31-4BCA-A387-1115AF4EBCF9}" destId="{FC712EA1-28E8-4FA6-9B66-27262286732B}" srcOrd="0" destOrd="0" presId="urn:microsoft.com/office/officeart/2005/8/layout/default"/>
    <dgm:cxn modelId="{D7587358-B60B-470F-84BB-F36076CAE577}" srcId="{8EBF5F1C-2F93-4674-A0C7-BD276CACFA69}" destId="{986CAE89-2F8B-4BA3-9038-99BBF7683FC2}" srcOrd="2" destOrd="0" parTransId="{3F763B62-3E58-4414-89E5-2C777218F629}" sibTransId="{1C925A7A-1752-457F-A856-37BB27BA5E01}"/>
    <dgm:cxn modelId="{2C1E6B90-F775-48CC-BA62-DBA9CC498FCC}" type="presOf" srcId="{3B0FBB9F-C452-40ED-ACAD-0F624887A528}" destId="{8325C399-A970-4A94-9378-C8C55E15A2FA}" srcOrd="0" destOrd="0" presId="urn:microsoft.com/office/officeart/2005/8/layout/default"/>
    <dgm:cxn modelId="{EE8B6794-C462-4F84-AD3C-35E5ED45D34E}" srcId="{8EBF5F1C-2F93-4674-A0C7-BD276CACFA69}" destId="{48326F21-0D2A-45A0-B4BF-E1FF128F2204}" srcOrd="6" destOrd="0" parTransId="{38029F93-BED3-498F-8AF5-73AA20406AA4}" sibTransId="{A5102743-C2FC-4B64-8356-F3FDD255A99F}"/>
    <dgm:cxn modelId="{447640A4-24A9-4370-A7E9-31AD8E887FB6}" type="presOf" srcId="{202636D9-2459-4476-A857-251143A4CA13}" destId="{994E152E-CE8B-452B-95CD-EB4A4F3761A9}" srcOrd="0" destOrd="0" presId="urn:microsoft.com/office/officeart/2005/8/layout/default"/>
    <dgm:cxn modelId="{7220DDA4-8B98-4B80-8462-A3A35839356A}" srcId="{8EBF5F1C-2F93-4674-A0C7-BD276CACFA69}" destId="{4EED7CCC-3E9C-45E0-965E-B5D41523E1C6}" srcOrd="7" destOrd="0" parTransId="{150772DD-D499-47A4-B321-7369DF580219}" sibTransId="{F9B4B478-1771-41C1-B2AA-0192CC6E8FB9}"/>
    <dgm:cxn modelId="{297206AA-BB89-4130-BFCE-3236242D122D}" srcId="{8EBF5F1C-2F93-4674-A0C7-BD276CACFA69}" destId="{F26F73D5-FA27-4665-BFD1-5FF999C97484}" srcOrd="3" destOrd="0" parTransId="{F08B1CB7-CC3B-4589-BEBC-A4B1DED53B26}" sibTransId="{77EC0CB1-D0A0-484E-8022-E3973EAFFB46}"/>
    <dgm:cxn modelId="{8CCE58AE-CF68-4B13-9C66-AB37670B040C}" type="presOf" srcId="{48326F21-0D2A-45A0-B4BF-E1FF128F2204}" destId="{C6845CC5-CE63-4F73-BCA0-0A65D1841BAB}" srcOrd="0" destOrd="0" presId="urn:microsoft.com/office/officeart/2005/8/layout/default"/>
    <dgm:cxn modelId="{A0C2AFB1-A34D-4F81-9D39-F715288982D0}" srcId="{8EBF5F1C-2F93-4674-A0C7-BD276CACFA69}" destId="{7C10562F-20AC-41FB-BF61-C15232E5FC54}" srcOrd="1" destOrd="0" parTransId="{961D9942-932E-4062-99C0-CE9C57B4F759}" sibTransId="{D6714C90-4F83-497B-A7DF-EC1E32E6815C}"/>
    <dgm:cxn modelId="{C2FE77B2-CE14-4A26-8791-5D3B70B53F2D}" type="presOf" srcId="{4EED7CCC-3E9C-45E0-965E-B5D41523E1C6}" destId="{1C6E9012-A14E-4E68-846B-7B963E6CDCA4}" srcOrd="0" destOrd="0" presId="urn:microsoft.com/office/officeart/2005/8/layout/default"/>
    <dgm:cxn modelId="{EED06FDB-7058-4CCC-AF50-12150BB26DD5}" type="presOf" srcId="{986CAE89-2F8B-4BA3-9038-99BBF7683FC2}" destId="{94E69C8B-731E-4CA1-B656-2B6DB502405A}" srcOrd="0" destOrd="0" presId="urn:microsoft.com/office/officeart/2005/8/layout/default"/>
    <dgm:cxn modelId="{34A9FEDF-F024-451E-94DB-F24D27CAA5C1}" srcId="{8EBF5F1C-2F93-4674-A0C7-BD276CACFA69}" destId="{202636D9-2459-4476-A857-251143A4CA13}" srcOrd="0" destOrd="0" parTransId="{65BCB104-C2DF-46FE-9DEF-B6EEF654B50B}" sibTransId="{BBE5B96D-884A-40FB-A824-FE5017A17800}"/>
    <dgm:cxn modelId="{54FD85E2-9BCA-47ED-AC0F-CBE5F0BEEE8A}" type="presOf" srcId="{72FAC973-4191-4FAF-BADD-746E81B65FC7}" destId="{FD8CCBD1-1CDE-41E6-87B6-DDEDF9DD189E}" srcOrd="0" destOrd="0" presId="urn:microsoft.com/office/officeart/2005/8/layout/default"/>
    <dgm:cxn modelId="{A5E542C6-0BB4-4379-80D3-BE27E34CE920}" type="presParOf" srcId="{627E6F38-127D-48F5-B8EE-9C662980AAF6}" destId="{994E152E-CE8B-452B-95CD-EB4A4F3761A9}" srcOrd="0" destOrd="0" presId="urn:microsoft.com/office/officeart/2005/8/layout/default"/>
    <dgm:cxn modelId="{C1DCA03E-F049-4EB1-A18D-2B0B0FAB8CFF}" type="presParOf" srcId="{627E6F38-127D-48F5-B8EE-9C662980AAF6}" destId="{C206F8DA-0613-4622-B6CD-8C85984C2D01}" srcOrd="1" destOrd="0" presId="urn:microsoft.com/office/officeart/2005/8/layout/default"/>
    <dgm:cxn modelId="{ED036ED2-94FB-4A9C-8E57-744865D2B1B3}" type="presParOf" srcId="{627E6F38-127D-48F5-B8EE-9C662980AAF6}" destId="{3724A9DE-6191-408A-A9EE-9D3886C5B241}" srcOrd="2" destOrd="0" presId="urn:microsoft.com/office/officeart/2005/8/layout/default"/>
    <dgm:cxn modelId="{6FA77A93-231F-4643-9100-0FD90EED9323}" type="presParOf" srcId="{627E6F38-127D-48F5-B8EE-9C662980AAF6}" destId="{860F56F0-FA77-4F8F-BFE6-72F049CE6EC7}" srcOrd="3" destOrd="0" presId="urn:microsoft.com/office/officeart/2005/8/layout/default"/>
    <dgm:cxn modelId="{0CE0CB24-05E7-4BFB-8F5B-C980E14AE6D1}" type="presParOf" srcId="{627E6F38-127D-48F5-B8EE-9C662980AAF6}" destId="{94E69C8B-731E-4CA1-B656-2B6DB502405A}" srcOrd="4" destOrd="0" presId="urn:microsoft.com/office/officeart/2005/8/layout/default"/>
    <dgm:cxn modelId="{65EC5ADD-64AD-4332-ADD4-32B8CD37C1F9}" type="presParOf" srcId="{627E6F38-127D-48F5-B8EE-9C662980AAF6}" destId="{F6BA223A-FF4A-4A02-AFE1-EE9CE2D7A1A9}" srcOrd="5" destOrd="0" presId="urn:microsoft.com/office/officeart/2005/8/layout/default"/>
    <dgm:cxn modelId="{989B0C6A-10E1-478B-8E37-36659F1538C6}" type="presParOf" srcId="{627E6F38-127D-48F5-B8EE-9C662980AAF6}" destId="{6541FE36-3B38-4861-BF28-DAB53B85A802}" srcOrd="6" destOrd="0" presId="urn:microsoft.com/office/officeart/2005/8/layout/default"/>
    <dgm:cxn modelId="{271DDC0A-CEA9-47C9-97E9-D25091053EA9}" type="presParOf" srcId="{627E6F38-127D-48F5-B8EE-9C662980AAF6}" destId="{26371FD7-1758-4469-8F8D-296347FF14B8}" srcOrd="7" destOrd="0" presId="urn:microsoft.com/office/officeart/2005/8/layout/default"/>
    <dgm:cxn modelId="{4B9E07A4-5555-47A7-A438-CA6279D47DD6}" type="presParOf" srcId="{627E6F38-127D-48F5-B8EE-9C662980AAF6}" destId="{8325C399-A970-4A94-9378-C8C55E15A2FA}" srcOrd="8" destOrd="0" presId="urn:microsoft.com/office/officeart/2005/8/layout/default"/>
    <dgm:cxn modelId="{EC4286C2-5311-4AA8-88CF-42ABE0259CCE}" type="presParOf" srcId="{627E6F38-127D-48F5-B8EE-9C662980AAF6}" destId="{023EED98-D501-4B81-9661-A878B9019935}" srcOrd="9" destOrd="0" presId="urn:microsoft.com/office/officeart/2005/8/layout/default"/>
    <dgm:cxn modelId="{A6AEFAC5-71AB-48B0-A7D4-AEEB6C28A106}" type="presParOf" srcId="{627E6F38-127D-48F5-B8EE-9C662980AAF6}" destId="{FD8CCBD1-1CDE-41E6-87B6-DDEDF9DD189E}" srcOrd="10" destOrd="0" presId="urn:microsoft.com/office/officeart/2005/8/layout/default"/>
    <dgm:cxn modelId="{52450798-18E6-430D-A44C-BE953CCB7CA8}" type="presParOf" srcId="{627E6F38-127D-48F5-B8EE-9C662980AAF6}" destId="{F6F5CC1C-363A-4F2D-9150-97B60403D2B1}" srcOrd="11" destOrd="0" presId="urn:microsoft.com/office/officeart/2005/8/layout/default"/>
    <dgm:cxn modelId="{8F57ECF3-194E-4745-9E9E-AB02FF53BF6A}" type="presParOf" srcId="{627E6F38-127D-48F5-B8EE-9C662980AAF6}" destId="{C6845CC5-CE63-4F73-BCA0-0A65D1841BAB}" srcOrd="12" destOrd="0" presId="urn:microsoft.com/office/officeart/2005/8/layout/default"/>
    <dgm:cxn modelId="{030D09AA-73C7-4A2B-B913-0A52C7847960}" type="presParOf" srcId="{627E6F38-127D-48F5-B8EE-9C662980AAF6}" destId="{90D8E6B6-D023-4B86-A86A-048CB06687AD}" srcOrd="13" destOrd="0" presId="urn:microsoft.com/office/officeart/2005/8/layout/default"/>
    <dgm:cxn modelId="{2681761C-8B96-4A95-980F-F36EEAA1E873}" type="presParOf" srcId="{627E6F38-127D-48F5-B8EE-9C662980AAF6}" destId="{1C6E9012-A14E-4E68-846B-7B963E6CDCA4}" srcOrd="14" destOrd="0" presId="urn:microsoft.com/office/officeart/2005/8/layout/default"/>
    <dgm:cxn modelId="{6EE045AB-AE66-4B31-A3A7-142EFD46546C}" type="presParOf" srcId="{627E6F38-127D-48F5-B8EE-9C662980AAF6}" destId="{B3A60C5A-E8A9-4962-A703-A798FF42DA90}" srcOrd="15" destOrd="0" presId="urn:microsoft.com/office/officeart/2005/8/layout/default"/>
    <dgm:cxn modelId="{2A347117-9924-4D86-9E40-6F8FE7F00877}" type="presParOf" srcId="{627E6F38-127D-48F5-B8EE-9C662980AAF6}" destId="{FC712EA1-28E8-4FA6-9B66-27262286732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0FF70-003D-4C74-9AE2-2CD9BFD9CB00}">
      <dsp:nvSpPr>
        <dsp:cNvPr id="0" name=""/>
        <dsp:cNvSpPr/>
      </dsp:nvSpPr>
      <dsp:spPr>
        <a:xfrm>
          <a:off x="0" y="3428594"/>
          <a:ext cx="21037853"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solidFill>
                <a:prstClr val="white"/>
              </a:solidFill>
              <a:latin typeface="Arial" panose="020B0604020202020204" pitchFamily="34" charset="0"/>
              <a:ea typeface="+mn-ea"/>
              <a:cs typeface="Arial" panose="020B0604020202020204" pitchFamily="34" charset="0"/>
            </a:rPr>
            <a:t>Aim to remove barriers in school and help pupils and parents to access the support they need to overcome the barriers outside of school. </a:t>
          </a:r>
          <a:endParaRPr lang="en-US" sz="3600" kern="1200">
            <a:solidFill>
              <a:prstClr val="white"/>
            </a:solidFill>
            <a:latin typeface="Arial" panose="020B0604020202020204" pitchFamily="34" charset="0"/>
            <a:ea typeface="+mn-ea"/>
            <a:cs typeface="Arial" panose="020B0604020202020204" pitchFamily="34" charset="0"/>
          </a:endParaRPr>
        </a:p>
      </dsp:txBody>
      <dsp:txXfrm>
        <a:off x="67624" y="3496218"/>
        <a:ext cx="20902605" cy="1250031"/>
      </dsp:txXfrm>
    </dsp:sp>
    <dsp:sp modelId="{BDE99284-F089-46A1-8A05-BC960C749589}">
      <dsp:nvSpPr>
        <dsp:cNvPr id="0" name=""/>
        <dsp:cNvSpPr/>
      </dsp:nvSpPr>
      <dsp:spPr>
        <a:xfrm>
          <a:off x="0" y="36576"/>
          <a:ext cx="21037853"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solidFill>
                <a:schemeClr val="bg1"/>
              </a:solidFill>
              <a:latin typeface="Arial" panose="020B0604020202020204" pitchFamily="34" charset="0"/>
              <a:cs typeface="Arial" panose="020B0604020202020204" pitchFamily="34" charset="0"/>
            </a:rPr>
            <a:t>Summarise the roles and responsibilities of parents and carers, schools, trusts, governing bodies and local authorities.</a:t>
          </a:r>
        </a:p>
      </dsp:txBody>
      <dsp:txXfrm>
        <a:off x="67624" y="104200"/>
        <a:ext cx="20902605" cy="1250031"/>
      </dsp:txXfrm>
    </dsp:sp>
    <dsp:sp modelId="{D02B2026-6DAF-4963-A6DE-48949F30944F}">
      <dsp:nvSpPr>
        <dsp:cNvPr id="0" name=""/>
        <dsp:cNvSpPr/>
      </dsp:nvSpPr>
      <dsp:spPr>
        <a:xfrm>
          <a:off x="0" y="6773411"/>
          <a:ext cx="21037853" cy="13232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solidFill>
                <a:prstClr val="white"/>
              </a:solidFill>
              <a:latin typeface="Arial" panose="020B0604020202020204" pitchFamily="34" charset="0"/>
              <a:ea typeface="+mn-ea"/>
              <a:cs typeface="Arial" panose="020B0604020202020204" pitchFamily="34" charset="0"/>
            </a:rPr>
            <a:t>Provide details of what schools are required to record in their attendance and admission register.</a:t>
          </a:r>
        </a:p>
      </dsp:txBody>
      <dsp:txXfrm>
        <a:off x="64594" y="6838005"/>
        <a:ext cx="20908665" cy="1194031"/>
      </dsp:txXfrm>
    </dsp:sp>
    <dsp:sp modelId="{0772AB5B-F864-46EC-B414-2F7D67D6A53B}">
      <dsp:nvSpPr>
        <dsp:cNvPr id="0" name=""/>
        <dsp:cNvSpPr/>
      </dsp:nvSpPr>
      <dsp:spPr>
        <a:xfrm>
          <a:off x="0" y="5142061"/>
          <a:ext cx="21037853" cy="1314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solidFill>
                <a:prstClr val="white"/>
              </a:solidFill>
              <a:latin typeface="Arial" panose="020B0604020202020204" pitchFamily="34" charset="0"/>
              <a:ea typeface="+mn-ea"/>
              <a:cs typeface="Arial" panose="020B0604020202020204" pitchFamily="34" charset="0"/>
            </a:rPr>
            <a:t>Provide details of the legal interventions available to schools and local authorities when attendance support does not work, is not engaged with or is not appropriate.</a:t>
          </a:r>
        </a:p>
      </dsp:txBody>
      <dsp:txXfrm>
        <a:off x="64168" y="5206229"/>
        <a:ext cx="20909517" cy="1186156"/>
      </dsp:txXfrm>
    </dsp:sp>
    <dsp:sp modelId="{AE9718B5-81FD-416A-9A3B-0D47F280B002}">
      <dsp:nvSpPr>
        <dsp:cNvPr id="0" name=""/>
        <dsp:cNvSpPr/>
      </dsp:nvSpPr>
      <dsp:spPr>
        <a:xfrm>
          <a:off x="0" y="1690813"/>
          <a:ext cx="21037853"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solidFill>
                <a:prstClr val="white"/>
              </a:solidFill>
              <a:latin typeface="Arial" panose="020B0604020202020204" pitchFamily="34" charset="0"/>
              <a:ea typeface="+mn-ea"/>
              <a:cs typeface="Arial" panose="020B0604020202020204" pitchFamily="34" charset="0"/>
            </a:rPr>
            <a:t>Summarise the support that should be provided to families, and to pupils who are persistently or severely absent, or at risk of becoming so.</a:t>
          </a:r>
        </a:p>
      </dsp:txBody>
      <dsp:txXfrm>
        <a:off x="67624" y="1758437"/>
        <a:ext cx="20902605" cy="1250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C9E39-61ED-412F-8DB4-C48820321256}">
      <dsp:nvSpPr>
        <dsp:cNvPr id="0" name=""/>
        <dsp:cNvSpPr/>
      </dsp:nvSpPr>
      <dsp:spPr>
        <a:xfrm>
          <a:off x="0" y="5401"/>
          <a:ext cx="1258260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013C9-EE01-4644-BEC4-2B6831B13CDA}">
      <dsp:nvSpPr>
        <dsp:cNvPr id="0" name=""/>
        <dsp:cNvSpPr/>
      </dsp:nvSpPr>
      <dsp:spPr>
        <a:xfrm>
          <a:off x="0" y="5401"/>
          <a:ext cx="12582608"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Make penalty notices more effective</a:t>
          </a:r>
          <a:endParaRPr lang="en-US" sz="4400" kern="1200"/>
        </a:p>
      </dsp:txBody>
      <dsp:txXfrm>
        <a:off x="0" y="5401"/>
        <a:ext cx="12582608" cy="1841777"/>
      </dsp:txXfrm>
    </dsp:sp>
    <dsp:sp modelId="{1D79AE61-7375-4769-B704-0E6C06ECA733}">
      <dsp:nvSpPr>
        <dsp:cNvPr id="0" name=""/>
        <dsp:cNvSpPr/>
      </dsp:nvSpPr>
      <dsp:spPr>
        <a:xfrm>
          <a:off x="0" y="1847179"/>
          <a:ext cx="1258260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0CAA6-DAFB-4066-9E29-375BB42B60FE}">
      <dsp:nvSpPr>
        <dsp:cNvPr id="0" name=""/>
        <dsp:cNvSpPr/>
      </dsp:nvSpPr>
      <dsp:spPr>
        <a:xfrm>
          <a:off x="0" y="1847179"/>
          <a:ext cx="12582608"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Prioritise the support first approach</a:t>
          </a:r>
          <a:endParaRPr lang="en-US" sz="4400" kern="1200"/>
        </a:p>
      </dsp:txBody>
      <dsp:txXfrm>
        <a:off x="0" y="1847179"/>
        <a:ext cx="12582608" cy="1841777"/>
      </dsp:txXfrm>
    </dsp:sp>
    <dsp:sp modelId="{1DED9C96-1F48-40A0-A5BE-AF8AF36AAACC}">
      <dsp:nvSpPr>
        <dsp:cNvPr id="0" name=""/>
        <dsp:cNvSpPr/>
      </dsp:nvSpPr>
      <dsp:spPr>
        <a:xfrm>
          <a:off x="0" y="3688957"/>
          <a:ext cx="1258260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69079-B459-4C3D-BA33-FFF64927580B}">
      <dsp:nvSpPr>
        <dsp:cNvPr id="0" name=""/>
        <dsp:cNvSpPr/>
      </dsp:nvSpPr>
      <dsp:spPr>
        <a:xfrm>
          <a:off x="0" y="3688957"/>
          <a:ext cx="12582608"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Improve consistency in the use of penalty notices across England </a:t>
          </a:r>
          <a:endParaRPr lang="en-US" sz="4400" kern="1200"/>
        </a:p>
      </dsp:txBody>
      <dsp:txXfrm>
        <a:off x="0" y="3688957"/>
        <a:ext cx="12582608" cy="1841777"/>
      </dsp:txXfrm>
    </dsp:sp>
    <dsp:sp modelId="{506BC849-A7EE-47BC-A977-330E994BA3B4}">
      <dsp:nvSpPr>
        <dsp:cNvPr id="0" name=""/>
        <dsp:cNvSpPr/>
      </dsp:nvSpPr>
      <dsp:spPr>
        <a:xfrm>
          <a:off x="0" y="5530735"/>
          <a:ext cx="1258260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DAEE2-6F9C-47C0-B68E-E41B317D68E6}">
      <dsp:nvSpPr>
        <dsp:cNvPr id="0" name=""/>
        <dsp:cNvSpPr/>
      </dsp:nvSpPr>
      <dsp:spPr>
        <a:xfrm>
          <a:off x="0" y="5530735"/>
          <a:ext cx="12582608"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New national threshold</a:t>
          </a:r>
          <a:endParaRPr lang="en-US" sz="4400" kern="1200"/>
        </a:p>
      </dsp:txBody>
      <dsp:txXfrm>
        <a:off x="0" y="5530735"/>
        <a:ext cx="12582608" cy="1841777"/>
      </dsp:txXfrm>
    </dsp:sp>
    <dsp:sp modelId="{FC300F48-EF35-43AE-8A10-B1BBA4D3BA52}">
      <dsp:nvSpPr>
        <dsp:cNvPr id="0" name=""/>
        <dsp:cNvSpPr/>
      </dsp:nvSpPr>
      <dsp:spPr>
        <a:xfrm>
          <a:off x="0" y="7372512"/>
          <a:ext cx="1258260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436DD-0CF1-42A7-A29D-AD0046A6D8D7}">
      <dsp:nvSpPr>
        <dsp:cNvPr id="0" name=""/>
        <dsp:cNvSpPr/>
      </dsp:nvSpPr>
      <dsp:spPr>
        <a:xfrm>
          <a:off x="0" y="7372512"/>
          <a:ext cx="12582608"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Increasing the amount of a Penalty Notice</a:t>
          </a:r>
          <a:endParaRPr lang="en-US" sz="4400" kern="1200"/>
        </a:p>
      </dsp:txBody>
      <dsp:txXfrm>
        <a:off x="0" y="7372512"/>
        <a:ext cx="12582608" cy="1841777"/>
      </dsp:txXfrm>
    </dsp:sp>
    <dsp:sp modelId="{30E07887-2E64-40F0-BDE3-1AF0277CB1E9}">
      <dsp:nvSpPr>
        <dsp:cNvPr id="0" name=""/>
        <dsp:cNvSpPr/>
      </dsp:nvSpPr>
      <dsp:spPr>
        <a:xfrm>
          <a:off x="0" y="9214290"/>
          <a:ext cx="1258260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3079D-F223-4773-9144-063E52487F41}">
      <dsp:nvSpPr>
        <dsp:cNvPr id="0" name=""/>
        <dsp:cNvSpPr/>
      </dsp:nvSpPr>
      <dsp:spPr>
        <a:xfrm>
          <a:off x="0" y="9214290"/>
          <a:ext cx="12582608"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a:t>New national limit of two penalty notices within a </a:t>
          </a:r>
        </a:p>
        <a:p>
          <a:pPr marL="0" lvl="0" indent="0" algn="l" defTabSz="1955800">
            <a:lnSpc>
              <a:spcPct val="90000"/>
            </a:lnSpc>
            <a:spcBef>
              <a:spcPct val="0"/>
            </a:spcBef>
            <a:spcAft>
              <a:spcPct val="35000"/>
            </a:spcAft>
            <a:buNone/>
          </a:pPr>
          <a:r>
            <a:rPr lang="en-GB" sz="4400" kern="1200"/>
            <a:t>3 year period to break cycles of repeat offending</a:t>
          </a:r>
          <a:endParaRPr lang="en-US" sz="4400" kern="1200"/>
        </a:p>
      </dsp:txBody>
      <dsp:txXfrm>
        <a:off x="0" y="9214290"/>
        <a:ext cx="12582608" cy="1841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36B02-5F64-494A-A58C-3CEAAB934C1E}">
      <dsp:nvSpPr>
        <dsp:cNvPr id="0" name=""/>
        <dsp:cNvSpPr/>
      </dsp:nvSpPr>
      <dsp:spPr>
        <a:xfrm>
          <a:off x="5637060" y="1405097"/>
          <a:ext cx="961208" cy="91440"/>
        </a:xfrm>
        <a:custGeom>
          <a:avLst/>
          <a:gdLst/>
          <a:ahLst/>
          <a:cxnLst/>
          <a:rect l="0" t="0" r="0" b="0"/>
          <a:pathLst>
            <a:path>
              <a:moveTo>
                <a:pt x="0" y="45720"/>
              </a:moveTo>
              <a:lnTo>
                <a:pt x="96120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092869" y="1445853"/>
        <a:ext cx="49590" cy="9927"/>
      </dsp:txXfrm>
    </dsp:sp>
    <dsp:sp modelId="{2A43B40F-BA4B-4895-92DE-4D120F40F29E}">
      <dsp:nvSpPr>
        <dsp:cNvPr id="0" name=""/>
        <dsp:cNvSpPr/>
      </dsp:nvSpPr>
      <dsp:spPr>
        <a:xfrm>
          <a:off x="289090" y="8551"/>
          <a:ext cx="5349770" cy="28845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422400" rtl="0">
            <a:lnSpc>
              <a:spcPct val="90000"/>
            </a:lnSpc>
            <a:spcBef>
              <a:spcPct val="0"/>
            </a:spcBef>
            <a:spcAft>
              <a:spcPct val="35000"/>
            </a:spcAft>
            <a:buNone/>
          </a:pPr>
          <a:r>
            <a:rPr lang="en-GB" sz="3200" b="1" kern="1200" dirty="0">
              <a:latin typeface="+mn-lt"/>
              <a:cs typeface="Arial" panose="020B0604020202020204" pitchFamily="34" charset="0"/>
            </a:rPr>
            <a:t>Request a Penalty Notice number by completing the ‘Request </a:t>
          </a:r>
          <a:r>
            <a:rPr lang="en-GB" sz="3200" b="1" kern="1200" dirty="0">
              <a:latin typeface="+mn-lt"/>
              <a:ea typeface="Calibri" panose="020F0502020204030204" pitchFamily="34" charset="0"/>
              <a:cs typeface="Calibri" panose="020F0502020204030204" pitchFamily="34" charset="0"/>
            </a:rPr>
            <a:t>for</a:t>
          </a:r>
          <a:r>
            <a:rPr lang="en-GB" sz="3200" b="1" kern="1200" dirty="0">
              <a:latin typeface="+mn-lt"/>
              <a:cs typeface="Arial" panose="020B0604020202020204" pitchFamily="34" charset="0"/>
            </a:rPr>
            <a:t> Penalty Notice Number’ </a:t>
          </a:r>
          <a:r>
            <a:rPr lang="en-GB" sz="3200" b="1" kern="1200" dirty="0" err="1">
              <a:latin typeface="+mn-lt"/>
              <a:cs typeface="Arial" panose="020B0604020202020204" pitchFamily="34" charset="0"/>
            </a:rPr>
            <a:t>Mendix</a:t>
          </a:r>
          <a:r>
            <a:rPr lang="en-GB" sz="3200" b="1" kern="1200" dirty="0">
              <a:latin typeface="+mn-lt"/>
              <a:cs typeface="Arial" panose="020B0604020202020204" pitchFamily="34" charset="0"/>
            </a:rPr>
            <a:t> form within 7 days of the unauthorised absence</a:t>
          </a:r>
          <a:endParaRPr lang="en-US" sz="3200" b="1" kern="1200" dirty="0">
            <a:latin typeface="+mn-lt"/>
            <a:cs typeface="Arial" panose="020B0604020202020204" pitchFamily="34" charset="0"/>
          </a:endParaRPr>
        </a:p>
      </dsp:txBody>
      <dsp:txXfrm>
        <a:off x="289090" y="8551"/>
        <a:ext cx="5349770" cy="2884531"/>
      </dsp:txXfrm>
    </dsp:sp>
    <dsp:sp modelId="{0705800B-F15C-4EB9-8F8B-ABA4395DD2D4}">
      <dsp:nvSpPr>
        <dsp:cNvPr id="0" name=""/>
        <dsp:cNvSpPr/>
      </dsp:nvSpPr>
      <dsp:spPr>
        <a:xfrm>
          <a:off x="10941078" y="1405097"/>
          <a:ext cx="961208" cy="91440"/>
        </a:xfrm>
        <a:custGeom>
          <a:avLst/>
          <a:gdLst/>
          <a:ahLst/>
          <a:cxnLst/>
          <a:rect l="0" t="0" r="0" b="0"/>
          <a:pathLst>
            <a:path>
              <a:moveTo>
                <a:pt x="0" y="45720"/>
              </a:moveTo>
              <a:lnTo>
                <a:pt x="961208" y="45720"/>
              </a:lnTo>
            </a:path>
          </a:pathLst>
        </a:custGeom>
        <a:noFill/>
        <a:ln w="6350" cap="flat" cmpd="sng" algn="ctr">
          <a:solidFill>
            <a:schemeClr val="accent5">
              <a:hueOff val="-1126424"/>
              <a:satOff val="-2903"/>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1396887" y="1445853"/>
        <a:ext cx="49590" cy="9927"/>
      </dsp:txXfrm>
    </dsp:sp>
    <dsp:sp modelId="{6E2F908A-0F08-4713-AB22-0D3F8FE4E232}">
      <dsp:nvSpPr>
        <dsp:cNvPr id="0" name=""/>
        <dsp:cNvSpPr/>
      </dsp:nvSpPr>
      <dsp:spPr>
        <a:xfrm>
          <a:off x="6630669" y="157154"/>
          <a:ext cx="4312209" cy="2587325"/>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422400">
            <a:lnSpc>
              <a:spcPct val="90000"/>
            </a:lnSpc>
            <a:spcBef>
              <a:spcPct val="0"/>
            </a:spcBef>
            <a:spcAft>
              <a:spcPct val="35000"/>
            </a:spcAft>
            <a:buNone/>
          </a:pPr>
          <a:r>
            <a:rPr lang="en-GB" sz="3200" b="1" kern="1200" dirty="0"/>
            <a:t>Ensure</a:t>
          </a:r>
          <a:r>
            <a:rPr lang="en-GB" sz="3200" b="1" u="sng" kern="1200" dirty="0"/>
            <a:t> all </a:t>
          </a:r>
          <a:r>
            <a:rPr lang="en-GB" sz="3200" b="1" kern="1200" dirty="0"/>
            <a:t>information is completed</a:t>
          </a:r>
          <a:endParaRPr lang="en-US" sz="3200" b="1" kern="1200" dirty="0"/>
        </a:p>
      </dsp:txBody>
      <dsp:txXfrm>
        <a:off x="6630669" y="157154"/>
        <a:ext cx="4312209" cy="2587325"/>
      </dsp:txXfrm>
    </dsp:sp>
    <dsp:sp modelId="{0036C419-2BD1-4702-938C-92585D22829E}">
      <dsp:nvSpPr>
        <dsp:cNvPr id="0" name=""/>
        <dsp:cNvSpPr/>
      </dsp:nvSpPr>
      <dsp:spPr>
        <a:xfrm>
          <a:off x="16245096" y="1405097"/>
          <a:ext cx="961208" cy="91440"/>
        </a:xfrm>
        <a:custGeom>
          <a:avLst/>
          <a:gdLst/>
          <a:ahLst/>
          <a:cxnLst/>
          <a:rect l="0" t="0" r="0" b="0"/>
          <a:pathLst>
            <a:path>
              <a:moveTo>
                <a:pt x="0" y="45720"/>
              </a:moveTo>
              <a:lnTo>
                <a:pt x="961208" y="4572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6700905" y="1445853"/>
        <a:ext cx="49590" cy="9927"/>
      </dsp:txXfrm>
    </dsp:sp>
    <dsp:sp modelId="{0AC7F164-A7B8-4ADF-87B5-28D0CF161DDC}">
      <dsp:nvSpPr>
        <dsp:cNvPr id="0" name=""/>
        <dsp:cNvSpPr/>
      </dsp:nvSpPr>
      <dsp:spPr>
        <a:xfrm>
          <a:off x="11934686" y="157154"/>
          <a:ext cx="4312209" cy="2587325"/>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422400">
            <a:lnSpc>
              <a:spcPct val="90000"/>
            </a:lnSpc>
            <a:spcBef>
              <a:spcPct val="0"/>
            </a:spcBef>
            <a:spcAft>
              <a:spcPct val="35000"/>
            </a:spcAft>
            <a:buNone/>
          </a:pPr>
          <a:r>
            <a:rPr lang="en-GB" sz="3200" b="1" kern="1200" dirty="0"/>
            <a:t>Ensure the correct name and address for each parent/carer is provided, failure to do so could result in a data breach</a:t>
          </a:r>
          <a:endParaRPr lang="en-US" sz="3200" b="1" kern="1200" dirty="0"/>
        </a:p>
      </dsp:txBody>
      <dsp:txXfrm>
        <a:off x="11934686" y="157154"/>
        <a:ext cx="4312209" cy="2587325"/>
      </dsp:txXfrm>
    </dsp:sp>
    <dsp:sp modelId="{068FAAC8-5C65-4223-8DF0-951992B21A96}">
      <dsp:nvSpPr>
        <dsp:cNvPr id="0" name=""/>
        <dsp:cNvSpPr/>
      </dsp:nvSpPr>
      <dsp:spPr>
        <a:xfrm>
          <a:off x="2652763" y="2742680"/>
          <a:ext cx="16742045" cy="1695167"/>
        </a:xfrm>
        <a:custGeom>
          <a:avLst/>
          <a:gdLst/>
          <a:ahLst/>
          <a:cxnLst/>
          <a:rect l="0" t="0" r="0" b="0"/>
          <a:pathLst>
            <a:path>
              <a:moveTo>
                <a:pt x="16742045" y="0"/>
              </a:moveTo>
              <a:lnTo>
                <a:pt x="16742045" y="864683"/>
              </a:lnTo>
              <a:lnTo>
                <a:pt x="0" y="864683"/>
              </a:lnTo>
              <a:lnTo>
                <a:pt x="0" y="1695167"/>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0603017" y="3585300"/>
        <a:ext cx="841537" cy="9927"/>
      </dsp:txXfrm>
    </dsp:sp>
    <dsp:sp modelId="{54501746-A257-4C58-B7A2-FE71C1053C6D}">
      <dsp:nvSpPr>
        <dsp:cNvPr id="0" name=""/>
        <dsp:cNvSpPr/>
      </dsp:nvSpPr>
      <dsp:spPr>
        <a:xfrm>
          <a:off x="17238704" y="157154"/>
          <a:ext cx="4312209" cy="2587325"/>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422400">
            <a:lnSpc>
              <a:spcPct val="90000"/>
            </a:lnSpc>
            <a:spcBef>
              <a:spcPct val="0"/>
            </a:spcBef>
            <a:spcAft>
              <a:spcPct val="35000"/>
            </a:spcAft>
            <a:buNone/>
          </a:pPr>
          <a:r>
            <a:rPr lang="en-GB" sz="3200" b="1" kern="1200" dirty="0"/>
            <a:t>Ensure one </a:t>
          </a:r>
          <a:r>
            <a:rPr lang="en-GB" sz="3200" b="1" kern="1200" dirty="0" err="1"/>
            <a:t>Mendix</a:t>
          </a:r>
          <a:r>
            <a:rPr lang="en-GB" sz="3200" b="1" kern="1200" dirty="0"/>
            <a:t> form is completed per parent per child</a:t>
          </a:r>
          <a:endParaRPr lang="en-US" sz="3200" b="1" kern="1200" dirty="0"/>
        </a:p>
      </dsp:txBody>
      <dsp:txXfrm>
        <a:off x="17238704" y="157154"/>
        <a:ext cx="4312209" cy="2587325"/>
      </dsp:txXfrm>
    </dsp:sp>
    <dsp:sp modelId="{EFF6F821-26A2-4982-86CB-3E71591E7E59}">
      <dsp:nvSpPr>
        <dsp:cNvPr id="0" name=""/>
        <dsp:cNvSpPr/>
      </dsp:nvSpPr>
      <dsp:spPr>
        <a:xfrm>
          <a:off x="5014636" y="6085255"/>
          <a:ext cx="961208" cy="91440"/>
        </a:xfrm>
        <a:custGeom>
          <a:avLst/>
          <a:gdLst/>
          <a:ahLst/>
          <a:cxnLst/>
          <a:rect l="0" t="0" r="0" b="0"/>
          <a:pathLst>
            <a:path>
              <a:moveTo>
                <a:pt x="0" y="45720"/>
              </a:moveTo>
              <a:lnTo>
                <a:pt x="961208"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470445" y="6126011"/>
        <a:ext cx="49590" cy="9927"/>
      </dsp:txXfrm>
    </dsp:sp>
    <dsp:sp modelId="{05662592-8CF9-4D86-BDC8-AE1623206574}">
      <dsp:nvSpPr>
        <dsp:cNvPr id="0" name=""/>
        <dsp:cNvSpPr/>
      </dsp:nvSpPr>
      <dsp:spPr>
        <a:xfrm>
          <a:off x="289090" y="4470248"/>
          <a:ext cx="4727345" cy="332145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333500">
            <a:lnSpc>
              <a:spcPct val="90000"/>
            </a:lnSpc>
            <a:spcBef>
              <a:spcPct val="0"/>
            </a:spcBef>
            <a:spcAft>
              <a:spcPct val="35000"/>
            </a:spcAft>
            <a:buNone/>
          </a:pPr>
          <a:r>
            <a:rPr lang="en-GB" sz="3000" b="1" kern="1200" dirty="0">
              <a:latin typeface="Calibri (body)"/>
            </a:rPr>
            <a:t>Ensure the fully completed form includes a school attendance certificate and Leave of Absence form, if completed by the parent via the </a:t>
          </a:r>
          <a:r>
            <a:rPr lang="en-GB" sz="3000" b="1" kern="1200" dirty="0" err="1">
              <a:latin typeface="Calibri (body)"/>
            </a:rPr>
            <a:t>Mendix</a:t>
          </a:r>
          <a:r>
            <a:rPr lang="en-GB" sz="3000" b="1" kern="1200" dirty="0">
              <a:latin typeface="Calibri (body)"/>
            </a:rPr>
            <a:t> Platform. </a:t>
          </a:r>
          <a:endParaRPr lang="en-US" sz="2500" b="1" kern="1200" dirty="0">
            <a:latin typeface="Calibri (body)"/>
          </a:endParaRPr>
        </a:p>
      </dsp:txBody>
      <dsp:txXfrm>
        <a:off x="289090" y="4470248"/>
        <a:ext cx="4727345" cy="3321453"/>
      </dsp:txXfrm>
    </dsp:sp>
    <dsp:sp modelId="{C63D70B4-DD79-4961-B1CB-64144DE96CC6}">
      <dsp:nvSpPr>
        <dsp:cNvPr id="0" name=""/>
        <dsp:cNvSpPr/>
      </dsp:nvSpPr>
      <dsp:spPr>
        <a:xfrm>
          <a:off x="10318654" y="6085255"/>
          <a:ext cx="961208" cy="91440"/>
        </a:xfrm>
        <a:custGeom>
          <a:avLst/>
          <a:gdLst/>
          <a:ahLst/>
          <a:cxnLst/>
          <a:rect l="0" t="0" r="0" b="0"/>
          <a:pathLst>
            <a:path>
              <a:moveTo>
                <a:pt x="0" y="45720"/>
              </a:moveTo>
              <a:lnTo>
                <a:pt x="961208" y="45720"/>
              </a:lnTo>
            </a:path>
          </a:pathLst>
        </a:custGeom>
        <a:noFill/>
        <a:ln w="6350" cap="flat" cmpd="sng" algn="ctr">
          <a:solidFill>
            <a:schemeClr val="accent5">
              <a:hueOff val="-5632119"/>
              <a:satOff val="-14516"/>
              <a:lumOff val="-9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0774463" y="6126011"/>
        <a:ext cx="49590" cy="9927"/>
      </dsp:txXfrm>
    </dsp:sp>
    <dsp:sp modelId="{4653854E-2FC1-482F-98DF-1D97CA1C8E6B}">
      <dsp:nvSpPr>
        <dsp:cNvPr id="0" name=""/>
        <dsp:cNvSpPr/>
      </dsp:nvSpPr>
      <dsp:spPr>
        <a:xfrm>
          <a:off x="6008244" y="4410041"/>
          <a:ext cx="4312209" cy="3441867"/>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555750">
            <a:lnSpc>
              <a:spcPct val="90000"/>
            </a:lnSpc>
            <a:spcBef>
              <a:spcPct val="0"/>
            </a:spcBef>
            <a:spcAft>
              <a:spcPct val="35000"/>
            </a:spcAft>
            <a:buNone/>
          </a:pPr>
          <a:r>
            <a:rPr lang="en-GB" sz="3500" b="1" kern="1200" dirty="0"/>
            <a:t>The Legal Intervention Team will email a Penalty Notice number to the school.</a:t>
          </a:r>
          <a:endParaRPr lang="en-US" sz="3500" b="1" kern="1200" dirty="0"/>
        </a:p>
      </dsp:txBody>
      <dsp:txXfrm>
        <a:off x="6008244" y="4410041"/>
        <a:ext cx="4312209" cy="3441867"/>
      </dsp:txXfrm>
    </dsp:sp>
    <dsp:sp modelId="{EF441F62-E4D7-4940-995E-17367C9B2CD7}">
      <dsp:nvSpPr>
        <dsp:cNvPr id="0" name=""/>
        <dsp:cNvSpPr/>
      </dsp:nvSpPr>
      <dsp:spPr>
        <a:xfrm>
          <a:off x="15622672" y="6085255"/>
          <a:ext cx="961208" cy="91440"/>
        </a:xfrm>
        <a:custGeom>
          <a:avLst/>
          <a:gdLst/>
          <a:ahLst/>
          <a:cxnLst/>
          <a:rect l="0" t="0" r="0" b="0"/>
          <a:pathLst>
            <a:path>
              <a:moveTo>
                <a:pt x="0" y="45720"/>
              </a:moveTo>
              <a:lnTo>
                <a:pt x="961208"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6078480" y="6126011"/>
        <a:ext cx="49590" cy="9927"/>
      </dsp:txXfrm>
    </dsp:sp>
    <dsp:sp modelId="{39111F3C-31EE-466D-8442-6F0F92AC8210}">
      <dsp:nvSpPr>
        <dsp:cNvPr id="0" name=""/>
        <dsp:cNvSpPr/>
      </dsp:nvSpPr>
      <dsp:spPr>
        <a:xfrm>
          <a:off x="11312262" y="4390338"/>
          <a:ext cx="4312209" cy="3481272"/>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555750">
            <a:lnSpc>
              <a:spcPct val="90000"/>
            </a:lnSpc>
            <a:spcBef>
              <a:spcPct val="0"/>
            </a:spcBef>
            <a:spcAft>
              <a:spcPct val="35000"/>
            </a:spcAft>
            <a:buNone/>
          </a:pPr>
          <a:r>
            <a:rPr lang="en-GB" sz="3500" b="1" kern="1200" dirty="0"/>
            <a:t>The Penalty Notice must be issued within 48 hours of receipt of the PN number from the Legal Intervention Team</a:t>
          </a:r>
          <a:endParaRPr lang="en-US" sz="3500" b="1" kern="1200" dirty="0"/>
        </a:p>
      </dsp:txBody>
      <dsp:txXfrm>
        <a:off x="11312262" y="4390338"/>
        <a:ext cx="4312209" cy="3481272"/>
      </dsp:txXfrm>
    </dsp:sp>
    <dsp:sp modelId="{F78BD904-32B1-4BF1-AA9B-F34C7D99BEE8}">
      <dsp:nvSpPr>
        <dsp:cNvPr id="0" name=""/>
        <dsp:cNvSpPr/>
      </dsp:nvSpPr>
      <dsp:spPr>
        <a:xfrm>
          <a:off x="16616280" y="3884891"/>
          <a:ext cx="4948864" cy="449216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02" tIns="221798" rIns="211302" bIns="221798" numCol="1" spcCol="1270" anchor="ctr" anchorCtr="0">
          <a:noAutofit/>
        </a:bodyPr>
        <a:lstStyle/>
        <a:p>
          <a:pPr marL="0" lvl="0" indent="0" algn="ctr" defTabSz="1422400">
            <a:lnSpc>
              <a:spcPct val="90000"/>
            </a:lnSpc>
            <a:spcBef>
              <a:spcPct val="0"/>
            </a:spcBef>
            <a:spcAft>
              <a:spcPct val="35000"/>
            </a:spcAft>
            <a:buNone/>
          </a:pPr>
          <a:r>
            <a:rPr lang="en-GB" sz="3200" b="1" kern="1200" dirty="0"/>
            <a:t>The Penalty Notice must be posted by first class post or hand delivered to the parent (The PN must not be passed to the parent through the child). Each Penalty Notice must be posted to each parent separately</a:t>
          </a:r>
          <a:endParaRPr lang="en-US" sz="3200" b="1" kern="1200" dirty="0"/>
        </a:p>
      </dsp:txBody>
      <dsp:txXfrm>
        <a:off x="16616280" y="3884891"/>
        <a:ext cx="4948864" cy="4492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36B02-5F64-494A-A58C-3CEAAB934C1E}">
      <dsp:nvSpPr>
        <dsp:cNvPr id="0" name=""/>
        <dsp:cNvSpPr/>
      </dsp:nvSpPr>
      <dsp:spPr>
        <a:xfrm>
          <a:off x="6326018" y="4147085"/>
          <a:ext cx="1418494" cy="91440"/>
        </a:xfrm>
        <a:custGeom>
          <a:avLst/>
          <a:gdLst/>
          <a:ahLst/>
          <a:cxnLst/>
          <a:rect l="0" t="0" r="0" b="0"/>
          <a:pathLst>
            <a:path>
              <a:moveTo>
                <a:pt x="0" y="45720"/>
              </a:moveTo>
              <a:lnTo>
                <a:pt x="141849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999037" y="4185552"/>
        <a:ext cx="72454" cy="14505"/>
      </dsp:txXfrm>
    </dsp:sp>
    <dsp:sp modelId="{2A43B40F-BA4B-4895-92DE-4D120F40F29E}">
      <dsp:nvSpPr>
        <dsp:cNvPr id="0" name=""/>
        <dsp:cNvSpPr/>
      </dsp:nvSpPr>
      <dsp:spPr>
        <a:xfrm>
          <a:off x="27408" y="2302681"/>
          <a:ext cx="6300410" cy="37802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324062" rIns="308725" bIns="324062" numCol="1" spcCol="1270" anchor="ctr" anchorCtr="0">
          <a:noAutofit/>
        </a:bodyPr>
        <a:lstStyle/>
        <a:p>
          <a:pPr marL="0" lvl="0" indent="0" algn="ctr" defTabSz="1555750">
            <a:lnSpc>
              <a:spcPct val="90000"/>
            </a:lnSpc>
            <a:spcBef>
              <a:spcPct val="0"/>
            </a:spcBef>
            <a:spcAft>
              <a:spcPct val="35000"/>
            </a:spcAft>
            <a:buNone/>
          </a:pPr>
          <a:r>
            <a:rPr lang="en-GB" sz="3500" b="1" kern="1200"/>
            <a:t>Complete and sign a Certificate of Service for each Penalty Notice</a:t>
          </a:r>
          <a:endParaRPr lang="en-US" sz="3500" b="1" kern="1200"/>
        </a:p>
      </dsp:txBody>
      <dsp:txXfrm>
        <a:off x="27408" y="2302681"/>
        <a:ext cx="6300410" cy="3780246"/>
      </dsp:txXfrm>
    </dsp:sp>
    <dsp:sp modelId="{0705800B-F15C-4EB9-8F8B-ABA4395DD2D4}">
      <dsp:nvSpPr>
        <dsp:cNvPr id="0" name=""/>
        <dsp:cNvSpPr/>
      </dsp:nvSpPr>
      <dsp:spPr>
        <a:xfrm>
          <a:off x="14075522" y="4147085"/>
          <a:ext cx="1418494" cy="91440"/>
        </a:xfrm>
        <a:custGeom>
          <a:avLst/>
          <a:gdLst/>
          <a:ahLst/>
          <a:cxnLst/>
          <a:rect l="0" t="0" r="0" b="0"/>
          <a:pathLst>
            <a:path>
              <a:moveTo>
                <a:pt x="0" y="45720"/>
              </a:moveTo>
              <a:lnTo>
                <a:pt x="1418494"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4748542" y="4185552"/>
        <a:ext cx="72454" cy="14505"/>
      </dsp:txXfrm>
    </dsp:sp>
    <dsp:sp modelId="{6E2F908A-0F08-4713-AB22-0D3F8FE4E232}">
      <dsp:nvSpPr>
        <dsp:cNvPr id="0" name=""/>
        <dsp:cNvSpPr/>
      </dsp:nvSpPr>
      <dsp:spPr>
        <a:xfrm>
          <a:off x="7776912" y="1962989"/>
          <a:ext cx="6300410" cy="445963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324062" rIns="308725" bIns="324062" numCol="1" spcCol="1270" anchor="ctr" anchorCtr="0">
          <a:noAutofit/>
        </a:bodyPr>
        <a:lstStyle/>
        <a:p>
          <a:pPr marL="0" lvl="0" indent="0" algn="ctr" defTabSz="1555750">
            <a:lnSpc>
              <a:spcPct val="90000"/>
            </a:lnSpc>
            <a:spcBef>
              <a:spcPct val="0"/>
            </a:spcBef>
            <a:spcAft>
              <a:spcPct val="35000"/>
            </a:spcAft>
            <a:buNone/>
          </a:pPr>
          <a:r>
            <a:rPr lang="en-GB" sz="3500" b="1" kern="1200"/>
            <a:t>Create a folder in the information hub with the title APN……(6 digit PN number), followed by the last name of the child</a:t>
          </a:r>
          <a:endParaRPr lang="en-US" sz="3500" b="1" kern="1200"/>
        </a:p>
      </dsp:txBody>
      <dsp:txXfrm>
        <a:off x="7776912" y="1962989"/>
        <a:ext cx="6300410" cy="4459631"/>
      </dsp:txXfrm>
    </dsp:sp>
    <dsp:sp modelId="{0AC7F164-A7B8-4ADF-87B5-28D0CF161DDC}">
      <dsp:nvSpPr>
        <dsp:cNvPr id="0" name=""/>
        <dsp:cNvSpPr/>
      </dsp:nvSpPr>
      <dsp:spPr>
        <a:xfrm>
          <a:off x="15526416" y="835946"/>
          <a:ext cx="6300410" cy="671371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725" tIns="324062" rIns="308725" bIns="324062" numCol="1" spcCol="1270" anchor="ctr" anchorCtr="0">
          <a:noAutofit/>
        </a:bodyPr>
        <a:lstStyle/>
        <a:p>
          <a:pPr marL="0" lvl="0" indent="0" algn="ctr" defTabSz="1289050">
            <a:lnSpc>
              <a:spcPct val="90000"/>
            </a:lnSpc>
            <a:spcBef>
              <a:spcPct val="0"/>
            </a:spcBef>
            <a:spcAft>
              <a:spcPct val="35000"/>
            </a:spcAft>
            <a:buNone/>
          </a:pPr>
          <a:endParaRPr lang="en-GB" sz="2900" b="1" kern="1200"/>
        </a:p>
        <a:p>
          <a:pPr marL="0" lvl="0" indent="0" algn="ctr" defTabSz="1289050">
            <a:lnSpc>
              <a:spcPct val="90000"/>
            </a:lnSpc>
            <a:spcBef>
              <a:spcPct val="0"/>
            </a:spcBef>
            <a:spcAft>
              <a:spcPct val="35000"/>
            </a:spcAft>
            <a:buNone/>
          </a:pPr>
          <a:r>
            <a:rPr lang="en-GB" sz="3500" b="1" kern="1200"/>
            <a:t>Upload to the folder within </a:t>
          </a:r>
          <a:r>
            <a:rPr lang="en-GB" sz="3500" b="1" u="sng" kern="1200"/>
            <a:t>24 </a:t>
          </a:r>
          <a:r>
            <a:rPr lang="en-GB" sz="3500" b="1" kern="1200"/>
            <a:t>hours of issuing the Penalty Notice:</a:t>
          </a:r>
        </a:p>
        <a:p>
          <a:pPr marL="0" lvl="0" indent="0" algn="l" defTabSz="1289050">
            <a:lnSpc>
              <a:spcPct val="90000"/>
            </a:lnSpc>
            <a:spcBef>
              <a:spcPct val="0"/>
            </a:spcBef>
            <a:spcAft>
              <a:spcPts val="0"/>
            </a:spcAft>
            <a:buNone/>
          </a:pPr>
          <a:r>
            <a:rPr lang="en-GB" sz="3500" b="1" kern="1200"/>
            <a:t>1. Penalty Notice</a:t>
          </a:r>
        </a:p>
        <a:p>
          <a:pPr marL="0" lvl="0" indent="0" algn="l" defTabSz="1289050">
            <a:lnSpc>
              <a:spcPct val="90000"/>
            </a:lnSpc>
            <a:spcBef>
              <a:spcPct val="0"/>
            </a:spcBef>
            <a:spcAft>
              <a:spcPts val="0"/>
            </a:spcAft>
            <a:buNone/>
          </a:pPr>
          <a:r>
            <a:rPr lang="en-GB" sz="3500" b="1" kern="1200"/>
            <a:t>2. Leave of Absence Form or</a:t>
          </a:r>
        </a:p>
        <a:p>
          <a:pPr marL="0" lvl="0" indent="0" algn="l" defTabSz="1289050">
            <a:lnSpc>
              <a:spcPct val="90000"/>
            </a:lnSpc>
            <a:spcBef>
              <a:spcPct val="0"/>
            </a:spcBef>
            <a:spcAft>
              <a:spcPts val="0"/>
            </a:spcAft>
            <a:buNone/>
          </a:pPr>
          <a:r>
            <a:rPr lang="en-GB" sz="3500" b="1" kern="1200"/>
            <a:t>    Notice to Improve letter if</a:t>
          </a:r>
        </a:p>
        <a:p>
          <a:pPr marL="0" lvl="0" indent="0" algn="l" defTabSz="1289050">
            <a:lnSpc>
              <a:spcPct val="90000"/>
            </a:lnSpc>
            <a:spcBef>
              <a:spcPct val="0"/>
            </a:spcBef>
            <a:spcAft>
              <a:spcPts val="0"/>
            </a:spcAft>
            <a:buNone/>
          </a:pPr>
          <a:r>
            <a:rPr lang="en-GB" sz="3500" b="1" kern="1200"/>
            <a:t>    issuing for other</a:t>
          </a:r>
        </a:p>
        <a:p>
          <a:pPr marL="0" lvl="0" indent="0" algn="l" defTabSz="1289050">
            <a:lnSpc>
              <a:spcPct val="90000"/>
            </a:lnSpc>
            <a:spcBef>
              <a:spcPct val="0"/>
            </a:spcBef>
            <a:spcAft>
              <a:spcPts val="0"/>
            </a:spcAft>
            <a:buNone/>
          </a:pPr>
          <a:r>
            <a:rPr lang="en-GB" sz="3500" b="1" kern="1200"/>
            <a:t>    circumstances</a:t>
          </a:r>
        </a:p>
        <a:p>
          <a:pPr marL="0" lvl="0" indent="0" algn="l" defTabSz="1289050">
            <a:lnSpc>
              <a:spcPct val="90000"/>
            </a:lnSpc>
            <a:spcBef>
              <a:spcPct val="0"/>
            </a:spcBef>
            <a:spcAft>
              <a:spcPts val="0"/>
            </a:spcAft>
            <a:buNone/>
          </a:pPr>
          <a:r>
            <a:rPr lang="en-GB" sz="3500" b="1" kern="1200"/>
            <a:t>3. School Attendance</a:t>
          </a:r>
        </a:p>
        <a:p>
          <a:pPr marL="0" lvl="0" indent="0" algn="l" defTabSz="1289050">
            <a:lnSpc>
              <a:spcPct val="90000"/>
            </a:lnSpc>
            <a:spcBef>
              <a:spcPct val="0"/>
            </a:spcBef>
            <a:spcAft>
              <a:spcPts val="0"/>
            </a:spcAft>
            <a:buNone/>
          </a:pPr>
          <a:r>
            <a:rPr lang="en-GB" sz="3500" b="1" kern="1200"/>
            <a:t>    Certificate </a:t>
          </a:r>
        </a:p>
        <a:p>
          <a:pPr marL="0" lvl="0" indent="0" algn="l" defTabSz="1289050">
            <a:lnSpc>
              <a:spcPct val="90000"/>
            </a:lnSpc>
            <a:spcBef>
              <a:spcPct val="0"/>
            </a:spcBef>
            <a:spcAft>
              <a:spcPct val="35000"/>
            </a:spcAft>
            <a:buNone/>
          </a:pPr>
          <a:r>
            <a:rPr lang="en-GB" sz="3500" b="1" kern="1200"/>
            <a:t>4. Certificate of Service, signed</a:t>
          </a:r>
        </a:p>
        <a:p>
          <a:pPr marL="0" lvl="0" indent="0" algn="ctr" defTabSz="1289050">
            <a:lnSpc>
              <a:spcPct val="90000"/>
            </a:lnSpc>
            <a:spcBef>
              <a:spcPct val="0"/>
            </a:spcBef>
            <a:spcAft>
              <a:spcPct val="35000"/>
            </a:spcAft>
            <a:buNone/>
          </a:pPr>
          <a:endParaRPr lang="en-US" sz="2100" b="1" kern="1200"/>
        </a:p>
      </dsp:txBody>
      <dsp:txXfrm>
        <a:off x="15526416" y="835946"/>
        <a:ext cx="6300410" cy="6713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E152E-CE8B-452B-95CD-EB4A4F3761A9}">
      <dsp:nvSpPr>
        <dsp:cNvPr id="0" name=""/>
        <dsp:cNvSpPr/>
      </dsp:nvSpPr>
      <dsp:spPr>
        <a:xfrm>
          <a:off x="1319755" y="846"/>
          <a:ext cx="4276818" cy="25660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Penalty Notice unpaid – School will receive Unpaid Penalty Notice Declaration form and Attendance Certificate</a:t>
          </a:r>
        </a:p>
      </dsp:txBody>
      <dsp:txXfrm>
        <a:off x="1319755" y="846"/>
        <a:ext cx="4276818" cy="2566091"/>
      </dsp:txXfrm>
    </dsp:sp>
    <dsp:sp modelId="{3724A9DE-6191-408A-A9EE-9D3886C5B241}">
      <dsp:nvSpPr>
        <dsp:cNvPr id="0" name=""/>
        <dsp:cNvSpPr/>
      </dsp:nvSpPr>
      <dsp:spPr>
        <a:xfrm>
          <a:off x="6024255" y="846"/>
          <a:ext cx="4276818" cy="2566091"/>
        </a:xfrm>
        <a:prstGeom prst="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Headteacher must sign the Attendance Certificate and Unpaid Penalty Notice declaration form</a:t>
          </a:r>
        </a:p>
      </dsp:txBody>
      <dsp:txXfrm>
        <a:off x="6024255" y="846"/>
        <a:ext cx="4276818" cy="2566091"/>
      </dsp:txXfrm>
    </dsp:sp>
    <dsp:sp modelId="{94E69C8B-731E-4CA1-B656-2B6DB502405A}">
      <dsp:nvSpPr>
        <dsp:cNvPr id="0" name=""/>
        <dsp:cNvSpPr/>
      </dsp:nvSpPr>
      <dsp:spPr>
        <a:xfrm>
          <a:off x="10728756" y="846"/>
          <a:ext cx="4276818" cy="2566091"/>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Documents must be returned within deadline stated</a:t>
          </a:r>
        </a:p>
      </dsp:txBody>
      <dsp:txXfrm>
        <a:off x="10728756" y="846"/>
        <a:ext cx="4276818" cy="2566091"/>
      </dsp:txXfrm>
    </dsp:sp>
    <dsp:sp modelId="{6541FE36-3B38-4861-BF28-DAB53B85A802}">
      <dsp:nvSpPr>
        <dsp:cNvPr id="0" name=""/>
        <dsp:cNvSpPr/>
      </dsp:nvSpPr>
      <dsp:spPr>
        <a:xfrm>
          <a:off x="15433256" y="846"/>
          <a:ext cx="4276818" cy="2566091"/>
        </a:xfrm>
        <a:prstGeom prst="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Assistant Attendance Intervention Officer completes a witness statement. ATM completes Certificate of non-payment</a:t>
          </a:r>
        </a:p>
      </dsp:txBody>
      <dsp:txXfrm>
        <a:off x="15433256" y="846"/>
        <a:ext cx="4276818" cy="2566091"/>
      </dsp:txXfrm>
    </dsp:sp>
    <dsp:sp modelId="{8325C399-A970-4A94-9378-C8C55E15A2FA}">
      <dsp:nvSpPr>
        <dsp:cNvPr id="0" name=""/>
        <dsp:cNvSpPr/>
      </dsp:nvSpPr>
      <dsp:spPr>
        <a:xfrm>
          <a:off x="3031594" y="2999521"/>
          <a:ext cx="4276818" cy="2566091"/>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HCC prepare court pack and Instructions to proceed with prosecution</a:t>
          </a:r>
        </a:p>
      </dsp:txBody>
      <dsp:txXfrm>
        <a:off x="3031594" y="2999521"/>
        <a:ext cx="4276818" cy="2566091"/>
      </dsp:txXfrm>
    </dsp:sp>
    <dsp:sp modelId="{FD8CCBD1-1CDE-41E6-87B6-DDEDF9DD189E}">
      <dsp:nvSpPr>
        <dsp:cNvPr id="0" name=""/>
        <dsp:cNvSpPr/>
      </dsp:nvSpPr>
      <dsp:spPr>
        <a:xfrm>
          <a:off x="8003396" y="2931878"/>
          <a:ext cx="4276818" cy="2713436"/>
        </a:xfrm>
        <a:prstGeom prst="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Legal Services secure a date for the case to be listed</a:t>
          </a:r>
        </a:p>
      </dsp:txBody>
      <dsp:txXfrm>
        <a:off x="8003396" y="2931878"/>
        <a:ext cx="4276818" cy="2713436"/>
      </dsp:txXfrm>
    </dsp:sp>
    <dsp:sp modelId="{C6845CC5-CE63-4F73-BCA0-0A65D1841BAB}">
      <dsp:nvSpPr>
        <dsp:cNvPr id="0" name=""/>
        <dsp:cNvSpPr/>
      </dsp:nvSpPr>
      <dsp:spPr>
        <a:xfrm>
          <a:off x="12885855" y="2930826"/>
          <a:ext cx="5023037" cy="2713436"/>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Parent receives a Summons either to enter a plea by post or a parent could be asked to appear in court (depending on circumstances of PN)</a:t>
          </a:r>
        </a:p>
      </dsp:txBody>
      <dsp:txXfrm>
        <a:off x="12885855" y="2930826"/>
        <a:ext cx="5023037" cy="2713436"/>
      </dsp:txXfrm>
    </dsp:sp>
    <dsp:sp modelId="{1C6E9012-A14E-4E68-846B-7B963E6CDCA4}">
      <dsp:nvSpPr>
        <dsp:cNvPr id="0" name=""/>
        <dsp:cNvSpPr/>
      </dsp:nvSpPr>
      <dsp:spPr>
        <a:xfrm>
          <a:off x="5791511" y="6021298"/>
          <a:ext cx="4276818" cy="2566091"/>
        </a:xfrm>
        <a:prstGeom prst="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HCC receives outcome of the case</a:t>
          </a:r>
        </a:p>
      </dsp:txBody>
      <dsp:txXfrm>
        <a:off x="5791511" y="6021298"/>
        <a:ext cx="4276818" cy="2566091"/>
      </dsp:txXfrm>
    </dsp:sp>
    <dsp:sp modelId="{FC712EA1-28E8-4FA6-9B66-27262286732B}">
      <dsp:nvSpPr>
        <dsp:cNvPr id="0" name=""/>
        <dsp:cNvSpPr/>
      </dsp:nvSpPr>
      <dsp:spPr>
        <a:xfrm>
          <a:off x="10993919" y="6021290"/>
          <a:ext cx="4276818" cy="256609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HCC inform school of the outcome of the case</a:t>
          </a:r>
        </a:p>
      </dsp:txBody>
      <dsp:txXfrm>
        <a:off x="10993919" y="6021290"/>
        <a:ext cx="4276818" cy="25660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3" y="446"/>
            <a:ext cx="24383205"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akpx.com/259139/white-sand-beach/3840x2160-wallpape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lit.queries@hants.gov.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lit.queries@hants.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working-together-to-improve-school-attendance#full-publication-update-history" TargetMode="External"/><Relationship Id="rId7" Type="http://schemas.openxmlformats.org/officeDocument/2006/relationships/hyperlink" Target="mailto:Attendance.queries@hants.gov.uk" TargetMode="External"/><Relationship Id="rId2" Type="http://schemas.openxmlformats.org/officeDocument/2006/relationships/hyperlink" Target="https://www.gov.uk/education/school-attendance-and-absence" TargetMode="External"/><Relationship Id="rId1" Type="http://schemas.openxmlformats.org/officeDocument/2006/relationships/slideLayout" Target="../slideLayouts/slideLayout1.xml"/><Relationship Id="rId6" Type="http://schemas.openxmlformats.org/officeDocument/2006/relationships/hyperlink" Target="mailto:Lit.queries@hants.gov.uk" TargetMode="External"/><Relationship Id="rId5" Type="http://schemas.openxmlformats.org/officeDocument/2006/relationships/hyperlink" Target="mailto:Penalty.notices@hants.gov.uk" TargetMode="External"/><Relationship Id="rId4" Type="http://schemas.openxmlformats.org/officeDocument/2006/relationships/hyperlink" Target="https://www.hants.gov.uk/educationandlearning/hias/teaching-learning/behaviour-attendance/resources-for-school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212147" y="4557307"/>
            <a:ext cx="21674138" cy="1323439"/>
          </a:xfrm>
          <a:prstGeom prst="rect">
            <a:avLst/>
          </a:prstGeom>
          <a:noFill/>
        </p:spPr>
        <p:txBody>
          <a:bodyPr wrap="square" rtlCol="0">
            <a:spAutoFit/>
          </a:bodyPr>
          <a:lstStyle/>
          <a:p>
            <a:pPr algn="ctr"/>
            <a:r>
              <a:rPr lang="en-US" sz="8000" b="1">
                <a:solidFill>
                  <a:schemeClr val="bg1"/>
                </a:solidFill>
                <a:latin typeface="Arial" panose="020B0604020202020204" pitchFamily="34" charset="0"/>
                <a:cs typeface="Arial" panose="020B0604020202020204" pitchFamily="34" charset="0"/>
              </a:rPr>
              <a:t>PENALTY NOTICES</a:t>
            </a:r>
          </a:p>
        </p:txBody>
      </p:sp>
      <p:sp>
        <p:nvSpPr>
          <p:cNvPr id="6" name="TextBox 5">
            <a:extLst>
              <a:ext uri="{FF2B5EF4-FFF2-40B4-BE49-F238E27FC236}">
                <a16:creationId xmlns:a16="http://schemas.microsoft.com/office/drawing/2014/main" id="{35B514BC-25A5-D910-7C12-BEE0D8B52206}"/>
              </a:ext>
            </a:extLst>
          </p:cNvPr>
          <p:cNvSpPr txBox="1"/>
          <p:nvPr/>
        </p:nvSpPr>
        <p:spPr>
          <a:xfrm>
            <a:off x="2744789" y="12236655"/>
            <a:ext cx="20246974" cy="738664"/>
          </a:xfrm>
          <a:prstGeom prst="rect">
            <a:avLst/>
          </a:prstGeom>
          <a:noFill/>
        </p:spPr>
        <p:txBody>
          <a:bodyPr wrap="square" rtlCol="0">
            <a:spAutoFit/>
          </a:bodyPr>
          <a:lstStyle/>
          <a:p>
            <a:pPr algn="r"/>
            <a:r>
              <a:rPr lang="en-US" sz="4200">
                <a:solidFill>
                  <a:srgbClr val="08314C"/>
                </a:solidFill>
                <a:latin typeface="Arial" panose="020B0604020202020204" pitchFamily="34" charset="0"/>
                <a:cs typeface="Arial" panose="020B0604020202020204" pitchFamily="34" charset="0"/>
              </a:rPr>
              <a:t>Legal Intervention Team – Inclusion Support Service</a:t>
            </a: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
            <a:ext cx="24382407"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 y="0"/>
            <a:ext cx="16229554"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29541" y="-2"/>
            <a:ext cx="8152865"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640" y="-2"/>
            <a:ext cx="23463764"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EDA98-31DF-7146-7943-056E28B15FF7}"/>
              </a:ext>
            </a:extLst>
          </p:cNvPr>
          <p:cNvSpPr>
            <a:spLocks noGrp="1"/>
          </p:cNvSpPr>
          <p:nvPr>
            <p:ph type="title"/>
          </p:nvPr>
        </p:nvSpPr>
        <p:spPr>
          <a:xfrm>
            <a:off x="2743019" y="589076"/>
            <a:ext cx="19790613" cy="2067338"/>
          </a:xfrm>
        </p:spPr>
        <p:txBody>
          <a:bodyPr vert="horz" lIns="91440" tIns="45720" rIns="91440" bIns="45720" rtlCol="0" anchor="ctr">
            <a:normAutofit/>
          </a:bodyPr>
          <a:lstStyle/>
          <a:p>
            <a:pPr defTabSz="914400"/>
            <a:r>
              <a:rPr lang="en-US" sz="8000" kern="1200">
                <a:solidFill>
                  <a:srgbClr val="FFFFFF"/>
                </a:solidFill>
                <a:latin typeface="+mj-lt"/>
                <a:ea typeface="+mj-ea"/>
                <a:cs typeface="+mj-cs"/>
              </a:rPr>
              <a:t>Who can be issued with a Penalty Notice?</a:t>
            </a:r>
          </a:p>
        </p:txBody>
      </p:sp>
      <p:sp>
        <p:nvSpPr>
          <p:cNvPr id="3" name="Content Placeholder 2">
            <a:extLst>
              <a:ext uri="{FF2B5EF4-FFF2-40B4-BE49-F238E27FC236}">
                <a16:creationId xmlns:a16="http://schemas.microsoft.com/office/drawing/2014/main" id="{FB2E05B4-073C-1AB5-AAE2-65A63831D766}"/>
              </a:ext>
            </a:extLst>
          </p:cNvPr>
          <p:cNvSpPr>
            <a:spLocks noGrp="1"/>
          </p:cNvSpPr>
          <p:nvPr>
            <p:ph idx="13"/>
          </p:nvPr>
        </p:nvSpPr>
        <p:spPr>
          <a:xfrm>
            <a:off x="1152939" y="3245490"/>
            <a:ext cx="21036876" cy="10470509"/>
          </a:xfrm>
        </p:spPr>
        <p:txBody>
          <a:bodyPr vert="horz" lIns="91440" tIns="45720" rIns="91440" bIns="45720" numCol="1" rtlCol="0" anchor="ctr">
            <a:normAutofit fontScale="32500" lnSpcReduction="20000"/>
          </a:bodyPr>
          <a:lstStyle/>
          <a:p>
            <a:pPr defTabSz="914400">
              <a:spcBef>
                <a:spcPts val="0"/>
              </a:spcBef>
            </a:pPr>
            <a:r>
              <a:rPr lang="en-US" sz="12300" b="1">
                <a:solidFill>
                  <a:schemeClr val="tx1"/>
                </a:solidFill>
                <a:latin typeface="+mn-lt"/>
                <a:cs typeface="+mn-cs"/>
              </a:rPr>
              <a:t>Any parent can be issued with a Penalty Notice</a:t>
            </a:r>
          </a:p>
          <a:p>
            <a:pPr indent="-228600" defTabSz="914400">
              <a:spcBef>
                <a:spcPts val="0"/>
              </a:spcBef>
              <a:buFont typeface="Arial" panose="020B0604020202020204" pitchFamily="34" charset="0"/>
              <a:buChar char="•"/>
            </a:pPr>
            <a:endParaRPr lang="en-US" sz="12300">
              <a:solidFill>
                <a:schemeClr val="tx1"/>
              </a:solidFill>
              <a:latin typeface="+mn-lt"/>
              <a:cs typeface="+mn-cs"/>
            </a:endParaRPr>
          </a:p>
          <a:p>
            <a:pPr defTabSz="914400">
              <a:spcBef>
                <a:spcPts val="0"/>
              </a:spcBef>
            </a:pPr>
            <a:r>
              <a:rPr lang="en-US" sz="12300" i="1">
                <a:solidFill>
                  <a:schemeClr val="tx1"/>
                </a:solidFill>
                <a:effectLst/>
                <a:latin typeface="+mn-lt"/>
                <a:cs typeface="+mn-cs"/>
              </a:rPr>
              <a:t>The definition of a parent includes: all natural parents, whether they are married or not; any person or body who has parental responsibility for a child; and any person who, although not a natural parent, has care of a child. Having care of a child means that a person with whom a child lives and who looks after a child, irrespective of their relationship with that child, is considered to be a parent in education law (see Section 576 of the Education Act 1996).</a:t>
            </a:r>
          </a:p>
          <a:p>
            <a:pPr indent="-228600" defTabSz="914400">
              <a:spcBef>
                <a:spcPts val="0"/>
              </a:spcBef>
              <a:buFont typeface="Arial" panose="020B0604020202020204" pitchFamily="34" charset="0"/>
              <a:buChar char="•"/>
            </a:pPr>
            <a:endParaRPr lang="en-US" sz="12300" b="1">
              <a:solidFill>
                <a:schemeClr val="tx1"/>
              </a:solidFill>
              <a:latin typeface="+mn-lt"/>
              <a:cs typeface="+mn-cs"/>
            </a:endParaRPr>
          </a:p>
          <a:p>
            <a:pPr defTabSz="914400">
              <a:spcBef>
                <a:spcPts val="0"/>
              </a:spcBef>
            </a:pPr>
            <a:r>
              <a:rPr lang="en-US" sz="12300" b="1">
                <a:solidFill>
                  <a:schemeClr val="tx1"/>
                </a:solidFill>
                <a:latin typeface="+mn-lt"/>
                <a:cs typeface="+mn-cs"/>
              </a:rPr>
              <a:t>Example: Penalty Notice issued for an unauthorised holiday</a:t>
            </a:r>
          </a:p>
          <a:p>
            <a:pPr defTabSz="914400">
              <a:spcBef>
                <a:spcPts val="0"/>
              </a:spcBef>
            </a:pPr>
            <a:endParaRPr lang="en-US" sz="12300" b="1">
              <a:solidFill>
                <a:schemeClr val="tx1"/>
              </a:solidFill>
              <a:latin typeface="+mn-lt"/>
              <a:cs typeface="+mn-cs"/>
            </a:endParaRPr>
          </a:p>
          <a:p>
            <a:pPr defTabSz="914400">
              <a:spcBef>
                <a:spcPts val="0"/>
              </a:spcBef>
            </a:pPr>
            <a:r>
              <a:rPr lang="en-US" sz="12300">
                <a:solidFill>
                  <a:schemeClr val="tx1"/>
                </a:solidFill>
                <a:latin typeface="+mn-lt"/>
                <a:cs typeface="+mn-cs"/>
              </a:rPr>
              <a:t>	Bobby lives with his mother and goes on holiday with his dad who no longer lives in </a:t>
            </a:r>
          </a:p>
          <a:p>
            <a:pPr defTabSz="914400">
              <a:spcBef>
                <a:spcPts val="0"/>
              </a:spcBef>
            </a:pPr>
            <a:r>
              <a:rPr lang="en-US" sz="12300">
                <a:solidFill>
                  <a:schemeClr val="tx1"/>
                </a:solidFill>
                <a:latin typeface="+mn-lt"/>
                <a:cs typeface="+mn-cs"/>
              </a:rPr>
              <a:t>	the 	family home. Dad was happy for Bobby to go on holiday with his mum. Both </a:t>
            </a:r>
          </a:p>
          <a:p>
            <a:pPr defTabSz="914400">
              <a:spcBef>
                <a:spcPts val="0"/>
              </a:spcBef>
            </a:pPr>
            <a:r>
              <a:rPr lang="en-US" sz="12300">
                <a:solidFill>
                  <a:schemeClr val="tx1"/>
                </a:solidFill>
                <a:latin typeface="+mn-lt"/>
                <a:cs typeface="+mn-cs"/>
              </a:rPr>
              <a:t>	parents are liable for a penalty Notice. </a:t>
            </a:r>
          </a:p>
          <a:p>
            <a:pPr defTabSz="914400">
              <a:spcBef>
                <a:spcPts val="0"/>
              </a:spcBef>
            </a:pPr>
            <a:endParaRPr lang="en-US" sz="12300">
              <a:solidFill>
                <a:schemeClr val="tx1"/>
              </a:solidFill>
              <a:latin typeface="+mn-lt"/>
              <a:cs typeface="+mn-cs"/>
            </a:endParaRPr>
          </a:p>
          <a:p>
            <a:pPr defTabSz="914400">
              <a:spcBef>
                <a:spcPts val="0"/>
              </a:spcBef>
            </a:pPr>
            <a:r>
              <a:rPr lang="en-US" sz="12300" b="1">
                <a:solidFill>
                  <a:schemeClr val="tx1"/>
                </a:solidFill>
                <a:effectLst/>
                <a:latin typeface="+mn-lt"/>
                <a:cs typeface="+mn-cs"/>
              </a:rPr>
              <a:t>Example: Penalty Notice issued for other circumstances</a:t>
            </a:r>
          </a:p>
          <a:p>
            <a:pPr defTabSz="914400">
              <a:spcBef>
                <a:spcPts val="0"/>
              </a:spcBef>
            </a:pPr>
            <a:r>
              <a:rPr lang="en-US" sz="12300">
                <a:solidFill>
                  <a:schemeClr val="tx1"/>
                </a:solidFill>
                <a:latin typeface="+mn-lt"/>
                <a:cs typeface="+mn-cs"/>
              </a:rPr>
              <a:t>	</a:t>
            </a:r>
          </a:p>
          <a:p>
            <a:pPr defTabSz="914400">
              <a:spcBef>
                <a:spcPts val="0"/>
              </a:spcBef>
            </a:pPr>
            <a:r>
              <a:rPr lang="en-US" sz="12300">
                <a:solidFill>
                  <a:schemeClr val="tx1"/>
                </a:solidFill>
                <a:latin typeface="+mn-lt"/>
                <a:cs typeface="+mn-cs"/>
              </a:rPr>
              <a:t>	Sarah is 15, she has a mother and a father living at home. Sara has received 15 unauthorised 	absences, there are no complex needs preventing her from attending school. Sarah has decided 	to go and stay with her boyfriend Sam aged 19 and his grandmother. A Notice to Improve letter 	has not resolved the attendance concerns. A Penalty Notice can be issued to Sarah’s mother and 	father, Sarah’s boyfriend and Sarah’s grandmother as in education law they all have parental 	responsibility for Sarah who is of compulsory school age.</a:t>
            </a:r>
            <a:endParaRPr lang="en-US" sz="2500">
              <a:solidFill>
                <a:schemeClr val="tx1"/>
              </a:solidFill>
              <a:latin typeface="+mn-lt"/>
              <a:cs typeface="+mn-cs"/>
            </a:endParaRPr>
          </a:p>
        </p:txBody>
      </p:sp>
      <p:pic>
        <p:nvPicPr>
          <p:cNvPr id="5" name="Picture 4" descr="A palm trees on a beach&#10;&#10;Description automatically generated">
            <a:extLst>
              <a:ext uri="{FF2B5EF4-FFF2-40B4-BE49-F238E27FC236}">
                <a16:creationId xmlns:a16="http://schemas.microsoft.com/office/drawing/2014/main" id="{1BF06F52-60E5-AC9D-A1DC-E66216ABD3D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451207" y="7268170"/>
            <a:ext cx="3637037" cy="2425148"/>
          </a:xfrm>
          <a:prstGeom prst="rect">
            <a:avLst/>
          </a:prstGeom>
        </p:spPr>
      </p:pic>
    </p:spTree>
    <p:extLst>
      <p:ext uri="{BB962C8B-B14F-4D97-AF65-F5344CB8AC3E}">
        <p14:creationId xmlns:p14="http://schemas.microsoft.com/office/powerpoint/2010/main" val="368666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24382409" cy="3151910"/>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6655" y="0"/>
            <a:ext cx="8125757"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4760" y="-10614762"/>
            <a:ext cx="3152892" cy="24382416"/>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0CF1D-608B-AE1D-C22F-61AD33403011}"/>
              </a:ext>
            </a:extLst>
          </p:cNvPr>
          <p:cNvSpPr>
            <a:spLocks noGrp="1"/>
          </p:cNvSpPr>
          <p:nvPr>
            <p:ph type="title"/>
          </p:nvPr>
        </p:nvSpPr>
        <p:spPr>
          <a:xfrm>
            <a:off x="2743015" y="697730"/>
            <a:ext cx="20086738" cy="1755458"/>
          </a:xfrm>
        </p:spPr>
        <p:txBody>
          <a:bodyPr vert="horz" lIns="91440" tIns="45720" rIns="91440" bIns="45720" rtlCol="0" anchor="ctr">
            <a:normAutofit/>
          </a:bodyPr>
          <a:lstStyle/>
          <a:p>
            <a:pPr algn="ctr" defTabSz="914400"/>
            <a:r>
              <a:rPr lang="en-US" sz="8000" kern="1200">
                <a:solidFill>
                  <a:srgbClr val="FFFFFF"/>
                </a:solidFill>
                <a:latin typeface="+mj-lt"/>
                <a:ea typeface="+mj-ea"/>
                <a:cs typeface="+mj-cs"/>
              </a:rPr>
              <a:t>How to issue a Penalty Notice</a:t>
            </a:r>
          </a:p>
        </p:txBody>
      </p:sp>
      <p:graphicFrame>
        <p:nvGraphicFramePr>
          <p:cNvPr id="31" name="Content Placeholder 2">
            <a:extLst>
              <a:ext uri="{FF2B5EF4-FFF2-40B4-BE49-F238E27FC236}">
                <a16:creationId xmlns:a16="http://schemas.microsoft.com/office/drawing/2014/main" id="{4F2F9265-3CB0-0261-A07A-9B29D280A555}"/>
              </a:ext>
            </a:extLst>
          </p:cNvPr>
          <p:cNvGraphicFramePr>
            <a:graphicFrameLocks noGrp="1"/>
          </p:cNvGraphicFramePr>
          <p:nvPr>
            <p:ph idx="13"/>
            <p:extLst>
              <p:ext uri="{D42A27DB-BD31-4B8C-83A1-F6EECF244321}">
                <p14:modId xmlns:p14="http://schemas.microsoft.com/office/powerpoint/2010/main" val="3941613500"/>
              </p:ext>
            </p:extLst>
          </p:nvPr>
        </p:nvGraphicFramePr>
        <p:xfrm>
          <a:off x="1265835" y="3159838"/>
          <a:ext cx="21854235" cy="838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85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24382409" cy="3151910"/>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6655" y="0"/>
            <a:ext cx="8125757"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4760" y="-10614762"/>
            <a:ext cx="3152892" cy="24382416"/>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0CF1D-608B-AE1D-C22F-61AD33403011}"/>
              </a:ext>
            </a:extLst>
          </p:cNvPr>
          <p:cNvSpPr>
            <a:spLocks noGrp="1"/>
          </p:cNvSpPr>
          <p:nvPr>
            <p:ph type="title"/>
          </p:nvPr>
        </p:nvSpPr>
        <p:spPr>
          <a:xfrm>
            <a:off x="2743015" y="697730"/>
            <a:ext cx="20086738" cy="1755458"/>
          </a:xfrm>
        </p:spPr>
        <p:txBody>
          <a:bodyPr vert="horz" lIns="91440" tIns="45720" rIns="91440" bIns="45720" rtlCol="0" anchor="ctr">
            <a:normAutofit/>
          </a:bodyPr>
          <a:lstStyle/>
          <a:p>
            <a:pPr algn="ctr" defTabSz="914400"/>
            <a:r>
              <a:rPr lang="en-US" sz="8000" kern="1200">
                <a:solidFill>
                  <a:srgbClr val="FFFFFF"/>
                </a:solidFill>
                <a:latin typeface="+mj-lt"/>
                <a:ea typeface="+mj-ea"/>
                <a:cs typeface="+mj-cs"/>
              </a:rPr>
              <a:t>How to issue a Penalty Notice - continued</a:t>
            </a:r>
          </a:p>
        </p:txBody>
      </p:sp>
      <p:graphicFrame>
        <p:nvGraphicFramePr>
          <p:cNvPr id="31" name="Content Placeholder 2">
            <a:extLst>
              <a:ext uri="{FF2B5EF4-FFF2-40B4-BE49-F238E27FC236}">
                <a16:creationId xmlns:a16="http://schemas.microsoft.com/office/drawing/2014/main" id="{4F2F9265-3CB0-0261-A07A-9B29D280A555}"/>
              </a:ext>
            </a:extLst>
          </p:cNvPr>
          <p:cNvGraphicFramePr>
            <a:graphicFrameLocks noGrp="1"/>
          </p:cNvGraphicFramePr>
          <p:nvPr>
            <p:ph idx="13"/>
            <p:extLst>
              <p:ext uri="{D42A27DB-BD31-4B8C-83A1-F6EECF244321}">
                <p14:modId xmlns:p14="http://schemas.microsoft.com/office/powerpoint/2010/main" val="2696012645"/>
              </p:ext>
            </p:extLst>
          </p:nvPr>
        </p:nvGraphicFramePr>
        <p:xfrm>
          <a:off x="1288028" y="4225158"/>
          <a:ext cx="21854235" cy="838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95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193552-9E8D-67A3-ADAE-7EB69E626F09}"/>
              </a:ext>
            </a:extLst>
          </p:cNvPr>
          <p:cNvPicPr>
            <a:picLocks noChangeAspect="1"/>
          </p:cNvPicPr>
          <p:nvPr/>
        </p:nvPicPr>
        <p:blipFill>
          <a:blip r:embed="rId2">
            <a:duotone>
              <a:schemeClr val="bg2">
                <a:shade val="45000"/>
                <a:satMod val="135000"/>
              </a:schemeClr>
              <a:prstClr val="white"/>
            </a:duotone>
          </a:blip>
          <a:srcRect t="14203" b="1522"/>
          <a:stretch/>
        </p:blipFill>
        <p:spPr>
          <a:xfrm>
            <a:off x="20" y="10"/>
            <a:ext cx="24382392" cy="13715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A1696-DF57-D3BD-D9F7-F9BB027C342F}"/>
              </a:ext>
            </a:extLst>
          </p:cNvPr>
          <p:cNvSpPr>
            <a:spLocks noGrp="1"/>
          </p:cNvSpPr>
          <p:nvPr>
            <p:ph type="title"/>
          </p:nvPr>
        </p:nvSpPr>
        <p:spPr>
          <a:xfrm>
            <a:off x="1676290" y="730250"/>
            <a:ext cx="21029831" cy="1172887"/>
          </a:xfrm>
          <a:solidFill>
            <a:schemeClr val="accent1">
              <a:lumMod val="75000"/>
            </a:schemeClr>
          </a:solidFill>
        </p:spPr>
        <p:txBody>
          <a:bodyPr vert="horz" lIns="91440" tIns="45720" rIns="91440" bIns="45720" rtlCol="0" anchor="ctr">
            <a:normAutofit/>
          </a:bodyPr>
          <a:lstStyle/>
          <a:p>
            <a:pPr algn="ctr" defTabSz="914400"/>
            <a:r>
              <a:rPr lang="en-US" sz="6000">
                <a:solidFill>
                  <a:schemeClr val="bg1"/>
                </a:solidFill>
                <a:latin typeface="+mj-lt"/>
                <a:cs typeface="+mj-cs"/>
              </a:rPr>
              <a:t>What happens next?</a:t>
            </a:r>
          </a:p>
        </p:txBody>
      </p:sp>
      <p:sp>
        <p:nvSpPr>
          <p:cNvPr id="3" name="Content Placeholder 2">
            <a:extLst>
              <a:ext uri="{FF2B5EF4-FFF2-40B4-BE49-F238E27FC236}">
                <a16:creationId xmlns:a16="http://schemas.microsoft.com/office/drawing/2014/main" id="{42B97E84-F295-A29E-6AB6-7C731BBC5C5E}"/>
              </a:ext>
            </a:extLst>
          </p:cNvPr>
          <p:cNvSpPr>
            <a:spLocks noGrp="1"/>
          </p:cNvSpPr>
          <p:nvPr>
            <p:ph idx="13"/>
          </p:nvPr>
        </p:nvSpPr>
        <p:spPr>
          <a:xfrm>
            <a:off x="1371601" y="2902226"/>
            <a:ext cx="21334521" cy="9402759"/>
          </a:xfrm>
        </p:spPr>
        <p:txBody>
          <a:bodyPr/>
          <a:lstStyle/>
          <a:p>
            <a:endParaRPr lang="en-GB" b="1"/>
          </a:p>
          <a:p>
            <a:endParaRPr lang="en-GB" b="1"/>
          </a:p>
        </p:txBody>
      </p:sp>
      <p:graphicFrame>
        <p:nvGraphicFramePr>
          <p:cNvPr id="6" name="Content Placeholder 2">
            <a:extLst>
              <a:ext uri="{FF2B5EF4-FFF2-40B4-BE49-F238E27FC236}">
                <a16:creationId xmlns:a16="http://schemas.microsoft.com/office/drawing/2014/main" id="{F1EDC0B7-044F-ECF7-5D2F-19FB9635A414}"/>
              </a:ext>
            </a:extLst>
          </p:cNvPr>
          <p:cNvGraphicFramePr/>
          <p:nvPr>
            <p:extLst>
              <p:ext uri="{D42A27DB-BD31-4B8C-83A1-F6EECF244321}">
                <p14:modId xmlns:p14="http://schemas.microsoft.com/office/powerpoint/2010/main" val="1277676770"/>
              </p:ext>
            </p:extLst>
          </p:nvPr>
        </p:nvGraphicFramePr>
        <p:xfrm>
          <a:off x="1676289" y="4307817"/>
          <a:ext cx="21029831" cy="870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2640F362-F899-A9DC-1EC4-B62D5EF305FA}"/>
              </a:ext>
            </a:extLst>
          </p:cNvPr>
          <p:cNvSpPr txBox="1">
            <a:spLocks/>
          </p:cNvSpPr>
          <p:nvPr/>
        </p:nvSpPr>
        <p:spPr>
          <a:xfrm>
            <a:off x="1676289" y="2103851"/>
            <a:ext cx="21029831" cy="1979051"/>
          </a:xfrm>
          <a:prstGeom prst="rect">
            <a:avLst/>
          </a:prstGeom>
          <a:solidFill>
            <a:schemeClr val="accent1">
              <a:lumMod val="75000"/>
            </a:schemeClr>
          </a:solidFill>
        </p:spPr>
        <p:txBody>
          <a:bodyPr vert="horz" lIns="91440" tIns="45720" rIns="91440" bIns="45720" rtlCol="0" anchor="ctr">
            <a:normAutofit/>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pPr lvl="0" algn="ctr"/>
            <a:r>
              <a:rPr lang="en-GB" sz="3200" b="1" u="sng">
                <a:solidFill>
                  <a:schemeClr val="bg1"/>
                </a:solidFill>
              </a:rPr>
              <a:t>The Penalty Notice team need the date from the Certificate of Service in the Information Hub folder</a:t>
            </a:r>
          </a:p>
          <a:p>
            <a:pPr lvl="0" algn="ctr"/>
            <a:r>
              <a:rPr lang="en-GB" sz="3200" b="1" u="sng">
                <a:solidFill>
                  <a:schemeClr val="bg1"/>
                </a:solidFill>
              </a:rPr>
              <a:t> to track payment</a:t>
            </a:r>
          </a:p>
          <a:p>
            <a:pPr lvl="0" algn="ctr"/>
            <a:endParaRPr lang="en-GB" sz="3200" b="1">
              <a:solidFill>
                <a:schemeClr val="bg1"/>
              </a:solidFill>
            </a:endParaRPr>
          </a:p>
          <a:p>
            <a:pPr lvl="0" algn="ctr"/>
            <a:r>
              <a:rPr lang="en-GB" sz="3200" b="1">
                <a:solidFill>
                  <a:schemeClr val="bg1"/>
                </a:solidFill>
              </a:rPr>
              <a:t>If the Penalty Notice is paid there is no further action needed</a:t>
            </a:r>
            <a:endParaRPr lang="en-GB" sz="3200">
              <a:solidFill>
                <a:schemeClr val="bg1"/>
              </a:solidFill>
            </a:endParaRPr>
          </a:p>
        </p:txBody>
      </p:sp>
    </p:spTree>
    <p:extLst>
      <p:ext uri="{BB962C8B-B14F-4D97-AF65-F5344CB8AC3E}">
        <p14:creationId xmlns:p14="http://schemas.microsoft.com/office/powerpoint/2010/main" val="406884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6316"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31" y="2820427"/>
            <a:ext cx="13716000" cy="807514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33" y="2840701"/>
            <a:ext cx="13715998" cy="8075152"/>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35583" y="7176433"/>
            <a:ext cx="5003958" cy="807515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03408" y="1939436"/>
            <a:ext cx="7800205" cy="8357916"/>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49" y="2800149"/>
            <a:ext cx="13716006" cy="807514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933383" y="1240292"/>
            <a:ext cx="6402315" cy="3046374"/>
          </a:xfrm>
        </p:spPr>
        <p:txBody>
          <a:bodyPr vert="horz" lIns="91440" tIns="45720" rIns="91440" bIns="45720" rtlCol="0" anchor="b">
            <a:normAutofit/>
          </a:bodyPr>
          <a:lstStyle/>
          <a:p>
            <a:pPr algn="ctr" defTabSz="914400"/>
            <a:r>
              <a:rPr lang="en-US" sz="6000">
                <a:solidFill>
                  <a:srgbClr val="FFFFFF"/>
                </a:solidFill>
                <a:latin typeface="+mj-lt"/>
                <a:cs typeface="Calibri Light"/>
              </a:rPr>
              <a:t>Queries relating to Penalty Notices from parents</a:t>
            </a:r>
            <a:endParaRPr lang="en-US" sz="6000" kern="1200">
              <a:solidFill>
                <a:srgbClr val="FFFFFF"/>
              </a:solidFill>
              <a:latin typeface="+mj-lt"/>
              <a:cs typeface="Calibri Light"/>
            </a:endParaRPr>
          </a:p>
        </p:txBody>
      </p:sp>
      <p:sp>
        <p:nvSpPr>
          <p:cNvPr id="31"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9619891" y="20277"/>
            <a:ext cx="13109841" cy="13715999"/>
          </a:xfrm>
        </p:spPr>
        <p:txBody>
          <a:bodyPr vert="horz" lIns="91440" tIns="45720" rIns="91440" bIns="45720" rtlCol="0" anchor="ctr">
            <a:normAutofit fontScale="85000" lnSpcReduction="20000"/>
          </a:bodyPr>
          <a:lstStyle/>
          <a:p>
            <a:pPr defTabSz="914400"/>
            <a:endParaRPr lang="en-US" sz="4000">
              <a:solidFill>
                <a:schemeClr val="tx1"/>
              </a:solidFill>
              <a:effectLst/>
              <a:latin typeface="+mn-lt"/>
              <a:cs typeface="Calibri" panose="020F0502020204030204"/>
            </a:endParaRPr>
          </a:p>
          <a:p>
            <a:pPr defTabSz="914400"/>
            <a:r>
              <a:rPr lang="en-US" sz="4500">
                <a:solidFill>
                  <a:schemeClr val="tx1"/>
                </a:solidFill>
                <a:effectLst/>
                <a:latin typeface="+mn-lt"/>
                <a:cs typeface="+mn-cs"/>
              </a:rPr>
              <a:t>The Headteacher maintains overall responsibility for the Attendance Certificate and the coding of the attendance register. It is therefore, the headteacher that decides whether or not to </a:t>
            </a:r>
            <a:r>
              <a:rPr lang="en-US" sz="4500" err="1">
                <a:solidFill>
                  <a:schemeClr val="tx1"/>
                </a:solidFill>
                <a:effectLst/>
                <a:latin typeface="+mn-lt"/>
                <a:cs typeface="+mn-cs"/>
              </a:rPr>
              <a:t>authorise</a:t>
            </a:r>
            <a:r>
              <a:rPr lang="en-US" sz="4500">
                <a:solidFill>
                  <a:schemeClr val="tx1"/>
                </a:solidFill>
                <a:effectLst/>
                <a:latin typeface="+mn-lt"/>
                <a:cs typeface="+mn-cs"/>
              </a:rPr>
              <a:t> an absence</a:t>
            </a:r>
            <a:r>
              <a:rPr lang="en-US" sz="4500">
                <a:solidFill>
                  <a:schemeClr val="tx1"/>
                </a:solidFill>
                <a:latin typeface="+mn-lt"/>
                <a:cs typeface="+mn-cs"/>
              </a:rPr>
              <a:t> and issue a Penalty Notice. </a:t>
            </a:r>
            <a:endParaRPr lang="en-US" sz="4500">
              <a:solidFill>
                <a:schemeClr val="tx1"/>
              </a:solidFill>
              <a:effectLst/>
              <a:latin typeface="+mn-lt"/>
              <a:cs typeface="Calibri"/>
            </a:endParaRPr>
          </a:p>
          <a:p>
            <a:pPr defTabSz="914400"/>
            <a:endParaRPr lang="en-US" sz="4500">
              <a:solidFill>
                <a:schemeClr val="tx1"/>
              </a:solidFill>
              <a:latin typeface="+mn-lt"/>
              <a:cs typeface="+mn-cs"/>
            </a:endParaRPr>
          </a:p>
          <a:p>
            <a:pPr defTabSz="914400"/>
            <a:r>
              <a:rPr lang="en-US" sz="4500">
                <a:solidFill>
                  <a:schemeClr val="tx1"/>
                </a:solidFill>
                <a:effectLst/>
                <a:latin typeface="+mn-lt"/>
                <a:cs typeface="+mn-cs"/>
              </a:rPr>
              <a:t>Once a Penalty Notice number has been requested by the school and has been issued, any queries or questions from parents must be answered by the school. Parents </a:t>
            </a:r>
            <a:r>
              <a:rPr lang="en-US" sz="4500" u="sng">
                <a:solidFill>
                  <a:schemeClr val="tx1"/>
                </a:solidFill>
                <a:effectLst/>
                <a:latin typeface="+mn-lt"/>
                <a:cs typeface="+mn-cs"/>
              </a:rPr>
              <a:t>must not</a:t>
            </a:r>
            <a:r>
              <a:rPr lang="en-US" sz="4500">
                <a:solidFill>
                  <a:schemeClr val="tx1"/>
                </a:solidFill>
                <a:effectLst/>
                <a:latin typeface="+mn-lt"/>
                <a:cs typeface="+mn-cs"/>
              </a:rPr>
              <a:t> be advised to contact </a:t>
            </a:r>
            <a:r>
              <a:rPr lang="en-US" sz="4500" err="1">
                <a:solidFill>
                  <a:schemeClr val="tx1"/>
                </a:solidFill>
                <a:effectLst/>
                <a:latin typeface="+mn-lt"/>
                <a:cs typeface="+mn-cs"/>
              </a:rPr>
              <a:t>Hantsdirect</a:t>
            </a:r>
            <a:r>
              <a:rPr lang="en-US" sz="4500">
                <a:solidFill>
                  <a:schemeClr val="tx1"/>
                </a:solidFill>
                <a:effectLst/>
                <a:latin typeface="+mn-lt"/>
                <a:cs typeface="+mn-cs"/>
              </a:rPr>
              <a:t> or Children’s Services. </a:t>
            </a:r>
            <a:r>
              <a:rPr lang="en-US" sz="4500">
                <a:solidFill>
                  <a:schemeClr val="tx1"/>
                </a:solidFill>
                <a:latin typeface="+mn-lt"/>
                <a:cs typeface="+mn-cs"/>
              </a:rPr>
              <a:t>Parents will be referred back to the school which may result in an increase in complaints to the school. </a:t>
            </a:r>
            <a:endParaRPr lang="en-US" sz="4500" u="sng">
              <a:solidFill>
                <a:schemeClr val="tx1"/>
              </a:solidFill>
              <a:effectLst/>
              <a:latin typeface="+mn-lt"/>
              <a:cs typeface="+mn-cs"/>
            </a:endParaRPr>
          </a:p>
          <a:p>
            <a:pPr defTabSz="914400"/>
            <a:endParaRPr lang="en-US" sz="4500">
              <a:solidFill>
                <a:schemeClr val="tx1"/>
              </a:solidFill>
              <a:effectLst/>
              <a:latin typeface="+mn-lt"/>
              <a:cs typeface="+mn-cs"/>
            </a:endParaRPr>
          </a:p>
          <a:p>
            <a:pPr defTabSz="914400"/>
            <a:r>
              <a:rPr lang="en-US" sz="4500">
                <a:solidFill>
                  <a:schemeClr val="tx1"/>
                </a:solidFill>
                <a:latin typeface="+mn-lt"/>
                <a:cs typeface="+mn-cs"/>
              </a:rPr>
              <a:t>All schools are expected to read and understand the Information on Penalty Notices for non-attendance at school, attached to the Penalty Notice, and the Code of Conduct for issuing Penalty Notices. Parents should be advised to read the information attached to the Penalty Notice which should answer most questions. </a:t>
            </a:r>
          </a:p>
          <a:p>
            <a:pPr defTabSz="914400"/>
            <a:endParaRPr lang="en-US" sz="4500" i="1">
              <a:solidFill>
                <a:schemeClr val="tx1"/>
              </a:solidFill>
              <a:effectLst/>
              <a:latin typeface="+mn-lt"/>
              <a:cs typeface="+mn-cs"/>
            </a:endParaRPr>
          </a:p>
          <a:p>
            <a:pPr defTabSz="914400"/>
            <a:r>
              <a:rPr lang="en-US" sz="4500">
                <a:solidFill>
                  <a:schemeClr val="tx1"/>
                </a:solidFill>
                <a:effectLst/>
                <a:latin typeface="+mn-lt"/>
                <a:cs typeface="+mn-cs"/>
              </a:rPr>
              <a:t>If there are any questions that cannot be answered through the information on Penalty Notices, schools can contact the Legal Intervention Team at </a:t>
            </a:r>
            <a:r>
              <a:rPr lang="en-US" sz="4500">
                <a:solidFill>
                  <a:schemeClr val="tx1"/>
                </a:solidFill>
                <a:effectLst/>
                <a:latin typeface="+mn-lt"/>
                <a:cs typeface="+mn-cs"/>
                <a:hlinkClick r:id="rId2"/>
              </a:rPr>
              <a:t>lit.queries@hants.gov.uk</a:t>
            </a:r>
            <a:r>
              <a:rPr lang="en-US" sz="4500">
                <a:solidFill>
                  <a:schemeClr val="tx1"/>
                </a:solidFill>
                <a:effectLst/>
                <a:latin typeface="+mn-lt"/>
                <a:cs typeface="+mn-cs"/>
              </a:rPr>
              <a:t>. This email address </a:t>
            </a:r>
            <a:r>
              <a:rPr lang="en-US" sz="4500" b="1" u="sng">
                <a:solidFill>
                  <a:schemeClr val="tx1"/>
                </a:solidFill>
                <a:effectLst/>
                <a:latin typeface="+mn-lt"/>
                <a:cs typeface="+mn-cs"/>
              </a:rPr>
              <a:t>must not </a:t>
            </a:r>
            <a:r>
              <a:rPr lang="en-US" sz="4500">
                <a:solidFill>
                  <a:schemeClr val="tx1"/>
                </a:solidFill>
                <a:effectLst/>
                <a:latin typeface="+mn-lt"/>
                <a:cs typeface="+mn-cs"/>
              </a:rPr>
              <a:t>be shared with parents. Schools are expected to respond directly to the parent once a response has been received from the Legal Intervention Team.</a:t>
            </a:r>
            <a:endParaRPr lang="en-US" sz="4500" b="1" u="sng">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latin typeface="+mn-lt"/>
              <a:cs typeface="+mn-cs"/>
            </a:endParaRPr>
          </a:p>
        </p:txBody>
      </p:sp>
      <p:pic>
        <p:nvPicPr>
          <p:cNvPr id="3" name="Picture 2" descr="Any Questions Images – Browse 5,023 Stock Photos, Vectors ...">
            <a:extLst>
              <a:ext uri="{FF2B5EF4-FFF2-40B4-BE49-F238E27FC236}">
                <a16:creationId xmlns:a16="http://schemas.microsoft.com/office/drawing/2014/main" id="{413A3012-6354-B262-D22F-A1C2B5575F6E}"/>
              </a:ext>
            </a:extLst>
          </p:cNvPr>
          <p:cNvPicPr>
            <a:picLocks noChangeAspect="1"/>
          </p:cNvPicPr>
          <p:nvPr/>
        </p:nvPicPr>
        <p:blipFill>
          <a:blip r:embed="rId3"/>
          <a:stretch>
            <a:fillRect/>
          </a:stretch>
        </p:blipFill>
        <p:spPr>
          <a:xfrm>
            <a:off x="392375" y="6076383"/>
            <a:ext cx="7279897" cy="5298821"/>
          </a:xfrm>
          <a:prstGeom prst="rect">
            <a:avLst/>
          </a:prstGeom>
        </p:spPr>
      </p:pic>
    </p:spTree>
    <p:extLst>
      <p:ext uri="{BB962C8B-B14F-4D97-AF65-F5344CB8AC3E}">
        <p14:creationId xmlns:p14="http://schemas.microsoft.com/office/powerpoint/2010/main" val="203807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1696-DF57-D3BD-D9F7-F9BB027C342F}"/>
              </a:ext>
            </a:extLst>
          </p:cNvPr>
          <p:cNvSpPr>
            <a:spLocks noGrp="1"/>
          </p:cNvSpPr>
          <p:nvPr>
            <p:ph type="title"/>
          </p:nvPr>
        </p:nvSpPr>
        <p:spPr>
          <a:xfrm>
            <a:off x="1371601" y="0"/>
            <a:ext cx="21334522" cy="1871329"/>
          </a:xfrm>
        </p:spPr>
        <p:txBody>
          <a:bodyPr>
            <a:normAutofit/>
          </a:bodyPr>
          <a:lstStyle/>
          <a:p>
            <a:pPr algn="ctr"/>
            <a:r>
              <a:rPr lang="en-GB" sz="8000">
                <a:latin typeface="Arial"/>
                <a:cs typeface="Arial"/>
              </a:rPr>
              <a:t>Important points to remember</a:t>
            </a:r>
            <a:endParaRPr lang="en-GB" sz="8000"/>
          </a:p>
        </p:txBody>
      </p:sp>
      <p:sp>
        <p:nvSpPr>
          <p:cNvPr id="3" name="Content Placeholder 2">
            <a:extLst>
              <a:ext uri="{FF2B5EF4-FFF2-40B4-BE49-F238E27FC236}">
                <a16:creationId xmlns:a16="http://schemas.microsoft.com/office/drawing/2014/main" id="{42B97E84-F295-A29E-6AB6-7C731BBC5C5E}"/>
              </a:ext>
            </a:extLst>
          </p:cNvPr>
          <p:cNvSpPr>
            <a:spLocks noGrp="1"/>
          </p:cNvSpPr>
          <p:nvPr>
            <p:ph idx="13"/>
          </p:nvPr>
        </p:nvSpPr>
        <p:spPr/>
        <p:txBody>
          <a:bodyPr/>
          <a:lstStyle/>
          <a:p>
            <a:endParaRPr lang="en-GB" b="1"/>
          </a:p>
          <a:p>
            <a:endParaRPr lang="en-GB" b="1"/>
          </a:p>
        </p:txBody>
      </p:sp>
      <p:sp>
        <p:nvSpPr>
          <p:cNvPr id="5" name="Content Placeholder 2">
            <a:extLst>
              <a:ext uri="{FF2B5EF4-FFF2-40B4-BE49-F238E27FC236}">
                <a16:creationId xmlns:a16="http://schemas.microsoft.com/office/drawing/2014/main" id="{FFA901FA-D163-620F-5999-59E8D701997B}"/>
              </a:ext>
            </a:extLst>
          </p:cNvPr>
          <p:cNvSpPr txBox="1">
            <a:spLocks/>
          </p:cNvSpPr>
          <p:nvPr/>
        </p:nvSpPr>
        <p:spPr>
          <a:xfrm>
            <a:off x="1371600" y="3104709"/>
            <a:ext cx="21334521" cy="8165804"/>
          </a:xfrm>
          <a:prstGeom prst="rect">
            <a:avLst/>
          </a:prstGeom>
        </p:spPr>
        <p:txBody>
          <a:bodyPr lIns="91440" tIns="45720" rIns="91440" bIns="45720" numCol="1" spcCol="1944000" anchor="t">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en-GB" sz="4000">
                <a:latin typeface="Calibri"/>
                <a:ea typeface="Calibri" panose="020F0502020204030204" pitchFamily="34" charset="0"/>
                <a:cs typeface="Calibri"/>
              </a:rPr>
              <a:t>Establish which parent/carer should be issued a Penalty Notice – are they liable for the offence? </a:t>
            </a:r>
            <a:r>
              <a:rPr lang="en-GB" sz="4000" i="1">
                <a:latin typeface="Calibri"/>
                <a:ea typeface="Calibri" panose="020F0502020204030204" pitchFamily="34" charset="0"/>
                <a:cs typeface="Calibri"/>
              </a:rPr>
              <a:t>If unsure contact penalty.notices@hants.gov.uk</a:t>
            </a:r>
            <a:endParaRPr lang="en-GB" sz="4000">
              <a:latin typeface="Calibri"/>
              <a:ea typeface="Calibri" panose="020F0502020204030204" pitchFamily="34" charset="0"/>
              <a:cs typeface="Calibri"/>
            </a:endParaRPr>
          </a:p>
          <a:p>
            <a:pPr marL="571500" indent="-571500">
              <a:buFont typeface="Arial" panose="020B0604020202020204" pitchFamily="34" charset="0"/>
              <a:buChar char="•"/>
            </a:pPr>
            <a:r>
              <a:rPr lang="en-GB" sz="4000">
                <a:latin typeface="Calibri"/>
                <a:ea typeface="Calibri" panose="020F0502020204030204" pitchFamily="34" charset="0"/>
                <a:cs typeface="Calibri"/>
              </a:rPr>
              <a:t>The PN must be requested within 7 days of the unauthorised holiday and issued within 48 hours of receiving the PN number.</a:t>
            </a:r>
          </a:p>
          <a:p>
            <a:pPr marL="571500" indent="-571500">
              <a:buFont typeface="Arial" panose="020B0604020202020204" pitchFamily="34" charset="0"/>
              <a:buChar char="•"/>
            </a:pPr>
            <a:r>
              <a:rPr lang="en-GB" sz="4000">
                <a:latin typeface="Calibri"/>
                <a:ea typeface="Calibri" panose="020F0502020204030204" pitchFamily="34" charset="0"/>
                <a:cs typeface="Calibri"/>
              </a:rPr>
              <a:t>The PN, PN Warning, Leave of Absence Form, Attendance Certificate and signed Certificate of Service </a:t>
            </a:r>
            <a:r>
              <a:rPr lang="en-GB" sz="4000" b="1">
                <a:latin typeface="Calibri"/>
                <a:ea typeface="Calibri" panose="020F0502020204030204" pitchFamily="34" charset="0"/>
                <a:cs typeface="Calibri"/>
              </a:rPr>
              <a:t>must</a:t>
            </a:r>
            <a:r>
              <a:rPr lang="en-GB" sz="4000">
                <a:latin typeface="Calibri"/>
                <a:ea typeface="Calibri" panose="020F0502020204030204" pitchFamily="34" charset="0"/>
                <a:cs typeface="Calibri"/>
              </a:rPr>
              <a:t> be uploaded to the Information Hub within 48 hours of the Penalty Notice being issued. Each PN </a:t>
            </a:r>
            <a:r>
              <a:rPr lang="en-GB" sz="4000" b="1">
                <a:latin typeface="Calibri"/>
                <a:ea typeface="Calibri" panose="020F0502020204030204" pitchFamily="34" charset="0"/>
                <a:cs typeface="Calibri"/>
              </a:rPr>
              <a:t>must</a:t>
            </a:r>
            <a:r>
              <a:rPr lang="en-GB" sz="4000">
                <a:latin typeface="Calibri"/>
                <a:ea typeface="Calibri" panose="020F0502020204030204" pitchFamily="34" charset="0"/>
                <a:cs typeface="Calibri"/>
              </a:rPr>
              <a:t> be in a separate folder named APN……(followed by the APN number) and the last name of the child. </a:t>
            </a:r>
          </a:p>
          <a:p>
            <a:pPr marL="571500" indent="-571500">
              <a:buFont typeface="Arial" panose="020B0604020202020204" pitchFamily="34" charset="0"/>
              <a:buChar char="•"/>
            </a:pPr>
            <a:r>
              <a:rPr lang="en-GB" sz="4000">
                <a:latin typeface="Calibri"/>
                <a:ea typeface="Calibri" panose="020F0502020204030204" pitchFamily="34" charset="0"/>
                <a:cs typeface="Calibri"/>
              </a:rPr>
              <a:t>The Penalty Notice templates now include information for parents and all pages </a:t>
            </a:r>
            <a:r>
              <a:rPr lang="en-GB" sz="4000" b="1">
                <a:latin typeface="Calibri"/>
                <a:ea typeface="Calibri" panose="020F0502020204030204" pitchFamily="34" charset="0"/>
                <a:cs typeface="Calibri"/>
              </a:rPr>
              <a:t>must</a:t>
            </a:r>
            <a:r>
              <a:rPr lang="en-GB" sz="4000">
                <a:latin typeface="Calibri"/>
                <a:ea typeface="Calibri" panose="020F0502020204030204" pitchFamily="34" charset="0"/>
                <a:cs typeface="Calibri"/>
              </a:rPr>
              <a:t> be sent in a separate envelope to each parent by first class post. </a:t>
            </a:r>
          </a:p>
          <a:p>
            <a:pPr marL="571500" indent="-571500">
              <a:buFont typeface="Arial" panose="020B0604020202020204" pitchFamily="34" charset="0"/>
              <a:buChar char="•"/>
            </a:pPr>
            <a:r>
              <a:rPr lang="en-GB" sz="4000">
                <a:latin typeface="Calibri"/>
                <a:ea typeface="Calibri" panose="020F0502020204030204" pitchFamily="34" charset="0"/>
                <a:cs typeface="Calibri"/>
              </a:rPr>
              <a:t>An unauthorised holiday taken before the 19</a:t>
            </a:r>
            <a:r>
              <a:rPr lang="en-GB" sz="4000" baseline="30000">
                <a:latin typeface="Calibri"/>
                <a:ea typeface="Calibri" panose="020F0502020204030204" pitchFamily="34" charset="0"/>
                <a:cs typeface="Calibri"/>
              </a:rPr>
              <a:t>th</a:t>
            </a:r>
            <a:r>
              <a:rPr lang="en-GB" sz="4000">
                <a:latin typeface="Calibri"/>
                <a:ea typeface="Calibri" panose="020F0502020204030204" pitchFamily="34" charset="0"/>
                <a:cs typeface="Calibri"/>
              </a:rPr>
              <a:t> August 2024 is issued under the ‘old rules’ </a:t>
            </a:r>
            <a:r>
              <a:rPr lang="en-GB" sz="4000" i="1">
                <a:latin typeface="Calibri"/>
                <a:ea typeface="Calibri" panose="020F0502020204030204" pitchFamily="34" charset="0"/>
                <a:cs typeface="Calibri"/>
              </a:rPr>
              <a:t>i.e. the Penalty Notice is £60.00 if paid within 21 days and £120.00 if paid within 22-28 days</a:t>
            </a:r>
          </a:p>
          <a:p>
            <a:pPr marL="571500" indent="-571500">
              <a:buFont typeface="Arial" panose="020B0604020202020204" pitchFamily="34" charset="0"/>
              <a:buChar char="•"/>
            </a:pPr>
            <a:endParaRPr lang="en-GB" sz="40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GB" sz="40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GB" sz="4500" b="1">
              <a:latin typeface="Arial"/>
              <a:cs typeface="Arial"/>
            </a:endParaRPr>
          </a:p>
          <a:p>
            <a:pPr marL="571500" indent="-571500">
              <a:buFont typeface="Arial" panose="020B0604020202020204" pitchFamily="34" charset="0"/>
              <a:buChar char="•"/>
            </a:pPr>
            <a:endParaRPr lang="en-US"/>
          </a:p>
          <a:p>
            <a:endParaRPr lang="en-GB" b="1"/>
          </a:p>
          <a:p>
            <a:endParaRPr lang="en-GB" b="1"/>
          </a:p>
          <a:p>
            <a:endParaRPr lang="en-GB" b="1"/>
          </a:p>
          <a:p>
            <a:endParaRPr lang="en-GB" b="1"/>
          </a:p>
          <a:p>
            <a:endParaRPr lang="en-GB" b="1"/>
          </a:p>
        </p:txBody>
      </p:sp>
    </p:spTree>
    <p:extLst>
      <p:ext uri="{BB962C8B-B14F-4D97-AF65-F5344CB8AC3E}">
        <p14:creationId xmlns:p14="http://schemas.microsoft.com/office/powerpoint/2010/main" val="189671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1696-DF57-D3BD-D9F7-F9BB027C342F}"/>
              </a:ext>
            </a:extLst>
          </p:cNvPr>
          <p:cNvSpPr>
            <a:spLocks noGrp="1"/>
          </p:cNvSpPr>
          <p:nvPr>
            <p:ph type="title"/>
          </p:nvPr>
        </p:nvSpPr>
        <p:spPr>
          <a:xfrm>
            <a:off x="1371601" y="0"/>
            <a:ext cx="21334522" cy="1871329"/>
          </a:xfrm>
        </p:spPr>
        <p:txBody>
          <a:bodyPr>
            <a:normAutofit/>
          </a:bodyPr>
          <a:lstStyle/>
          <a:p>
            <a:pPr algn="ctr"/>
            <a:r>
              <a:rPr lang="en-GB" sz="8000">
                <a:latin typeface="Arial"/>
                <a:cs typeface="Arial"/>
              </a:rPr>
              <a:t>Important points to remember</a:t>
            </a:r>
            <a:endParaRPr lang="en-GB" sz="8000"/>
          </a:p>
        </p:txBody>
      </p:sp>
      <p:sp>
        <p:nvSpPr>
          <p:cNvPr id="3" name="Content Placeholder 2">
            <a:extLst>
              <a:ext uri="{FF2B5EF4-FFF2-40B4-BE49-F238E27FC236}">
                <a16:creationId xmlns:a16="http://schemas.microsoft.com/office/drawing/2014/main" id="{42B97E84-F295-A29E-6AB6-7C731BBC5C5E}"/>
              </a:ext>
            </a:extLst>
          </p:cNvPr>
          <p:cNvSpPr>
            <a:spLocks noGrp="1"/>
          </p:cNvSpPr>
          <p:nvPr>
            <p:ph idx="13"/>
          </p:nvPr>
        </p:nvSpPr>
        <p:spPr/>
        <p:txBody>
          <a:bodyPr/>
          <a:lstStyle/>
          <a:p>
            <a:endParaRPr lang="en-GB" b="1"/>
          </a:p>
          <a:p>
            <a:endParaRPr lang="en-GB" b="1"/>
          </a:p>
        </p:txBody>
      </p:sp>
      <p:sp>
        <p:nvSpPr>
          <p:cNvPr id="5" name="Content Placeholder 2">
            <a:extLst>
              <a:ext uri="{FF2B5EF4-FFF2-40B4-BE49-F238E27FC236}">
                <a16:creationId xmlns:a16="http://schemas.microsoft.com/office/drawing/2014/main" id="{FFA901FA-D163-620F-5999-59E8D701997B}"/>
              </a:ext>
            </a:extLst>
          </p:cNvPr>
          <p:cNvSpPr txBox="1">
            <a:spLocks/>
          </p:cNvSpPr>
          <p:nvPr/>
        </p:nvSpPr>
        <p:spPr>
          <a:xfrm>
            <a:off x="1371601" y="1254643"/>
            <a:ext cx="21334521" cy="11993524"/>
          </a:xfrm>
          <a:prstGeom prst="rect">
            <a:avLst/>
          </a:prstGeom>
        </p:spPr>
        <p:txBody>
          <a:bodyPr lIns="91440" tIns="45720" rIns="91440" bIns="45720" numCol="1" spcCol="1944000" anchor="t">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endParaRPr lang="en-GB" sz="4500" b="1">
              <a:latin typeface="Arial"/>
              <a:cs typeface="Arial"/>
            </a:endParaRPr>
          </a:p>
          <a:p>
            <a:pPr marL="571500" indent="-571500">
              <a:buFont typeface="Arial" panose="020B0604020202020204" pitchFamily="34" charset="0"/>
              <a:buChar char="•"/>
            </a:pPr>
            <a:endParaRPr lang="en-US"/>
          </a:p>
          <a:p>
            <a:endParaRPr lang="en-GB" b="1"/>
          </a:p>
          <a:p>
            <a:endParaRPr lang="en-GB" b="1"/>
          </a:p>
          <a:p>
            <a:endParaRPr lang="en-GB" b="1"/>
          </a:p>
          <a:p>
            <a:endParaRPr lang="en-GB" b="1"/>
          </a:p>
          <a:p>
            <a:endParaRPr lang="en-GB" b="1"/>
          </a:p>
        </p:txBody>
      </p:sp>
      <p:sp>
        <p:nvSpPr>
          <p:cNvPr id="6" name="TextBox 5">
            <a:extLst>
              <a:ext uri="{FF2B5EF4-FFF2-40B4-BE49-F238E27FC236}">
                <a16:creationId xmlns:a16="http://schemas.microsoft.com/office/drawing/2014/main" id="{BA1B4A8D-CA96-EA79-C938-F7510D92FA14}"/>
              </a:ext>
            </a:extLst>
          </p:cNvPr>
          <p:cNvSpPr txBox="1"/>
          <p:nvPr/>
        </p:nvSpPr>
        <p:spPr>
          <a:xfrm>
            <a:off x="2466753" y="2173829"/>
            <a:ext cx="19840354" cy="9941183"/>
          </a:xfrm>
          <a:prstGeom prst="rect">
            <a:avLst/>
          </a:prstGeom>
          <a:noFill/>
        </p:spPr>
        <p:txBody>
          <a:bodyPr wrap="square">
            <a:spAutoFit/>
          </a:bodyPr>
          <a:lstStyle/>
          <a:p>
            <a:pPr marL="571500" indent="-571500">
              <a:buFont typeface="Arial" panose="020B0604020202020204" pitchFamily="34" charset="0"/>
              <a:buChar char="•"/>
            </a:pPr>
            <a:endParaRPr lang="en-GB" sz="4000" i="1">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4000">
                <a:latin typeface="Calibri" panose="020F0502020204030204" pitchFamily="34" charset="0"/>
                <a:ea typeface="Calibri" panose="020F0502020204030204" pitchFamily="34" charset="0"/>
                <a:cs typeface="Calibri" panose="020F0502020204030204" pitchFamily="34" charset="0"/>
              </a:rPr>
              <a:t>If a Penalty Notice is unpaid, schools will be notified by the Penalty Notice Team. Schools </a:t>
            </a:r>
            <a:r>
              <a:rPr lang="en-GB" sz="4000" b="1">
                <a:latin typeface="Calibri" panose="020F0502020204030204" pitchFamily="34" charset="0"/>
                <a:ea typeface="Calibri" panose="020F0502020204030204" pitchFamily="34" charset="0"/>
                <a:cs typeface="Calibri" panose="020F0502020204030204" pitchFamily="34" charset="0"/>
              </a:rPr>
              <a:t>must</a:t>
            </a:r>
            <a:r>
              <a:rPr lang="en-GB" sz="4000">
                <a:latin typeface="Calibri" panose="020F0502020204030204" pitchFamily="34" charset="0"/>
                <a:ea typeface="Calibri" panose="020F0502020204030204" pitchFamily="34" charset="0"/>
                <a:cs typeface="Calibri" panose="020F0502020204030204" pitchFamily="34" charset="0"/>
              </a:rPr>
              <a:t> return all documents requested by the PN team by the deadline provided.</a:t>
            </a:r>
          </a:p>
          <a:p>
            <a:pPr marL="571500" indent="-571500">
              <a:buFont typeface="Arial" panose="020B0604020202020204" pitchFamily="34" charset="0"/>
              <a:buChar char="•"/>
            </a:pPr>
            <a:endParaRPr lang="en-GB" sz="40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4000">
                <a:latin typeface="Calibri" panose="020F0502020204030204" pitchFamily="34" charset="0"/>
                <a:ea typeface="Calibri" panose="020F0502020204030204" pitchFamily="34" charset="0"/>
                <a:cs typeface="Calibri" panose="020F0502020204030204" pitchFamily="34" charset="0"/>
              </a:rPr>
              <a:t>Inform the PN team immediately if a parent moves address after the PN has been issued.</a:t>
            </a:r>
          </a:p>
          <a:p>
            <a:pPr marL="571500" indent="-571500">
              <a:buFont typeface="Arial" panose="020B0604020202020204" pitchFamily="34" charset="0"/>
              <a:buChar char="•"/>
            </a:pPr>
            <a:endParaRPr lang="en-GB" sz="40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4000">
                <a:latin typeface="Calibri" panose="020F0502020204030204" pitchFamily="34" charset="0"/>
                <a:ea typeface="Calibri" panose="020F0502020204030204" pitchFamily="34" charset="0"/>
                <a:cs typeface="Calibri" panose="020F0502020204030204" pitchFamily="34" charset="0"/>
              </a:rPr>
              <a:t>Ensure the correct Penalty Notice template is used i.e. First Penalty Notice, Second Penalty Notice, Child seen in a public place in the first 5 days of a fixed term or permanent exclusion.</a:t>
            </a:r>
          </a:p>
          <a:p>
            <a:r>
              <a:rPr lang="en-GB" sz="4000">
                <a:latin typeface="Calibri" panose="020F0502020204030204" pitchFamily="34" charset="0"/>
                <a:ea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GB" sz="4000">
                <a:latin typeface="Calibri" panose="020F0502020204030204" pitchFamily="34" charset="0"/>
                <a:ea typeface="Calibri" panose="020F0502020204030204" pitchFamily="34" charset="0"/>
                <a:cs typeface="Calibri" panose="020F0502020204030204" pitchFamily="34" charset="0"/>
              </a:rPr>
              <a:t>It is the responsibility of the school to answer queries/questions from parents regarding the Penalty Notice. Schools must not refer parents to </a:t>
            </a:r>
            <a:r>
              <a:rPr lang="en-GB" sz="4000" err="1">
                <a:latin typeface="Calibri" panose="020F0502020204030204" pitchFamily="34" charset="0"/>
                <a:ea typeface="Calibri" panose="020F0502020204030204" pitchFamily="34" charset="0"/>
                <a:cs typeface="Calibri" panose="020F0502020204030204" pitchFamily="34" charset="0"/>
              </a:rPr>
              <a:t>Hantsdirect</a:t>
            </a:r>
            <a:r>
              <a:rPr lang="en-GB" sz="4000">
                <a:latin typeface="Calibri" panose="020F0502020204030204" pitchFamily="34" charset="0"/>
                <a:ea typeface="Calibri" panose="020F0502020204030204" pitchFamily="34" charset="0"/>
                <a:cs typeface="Calibri" panose="020F0502020204030204" pitchFamily="34" charset="0"/>
              </a:rPr>
              <a:t> or Children’s Services. </a:t>
            </a:r>
            <a:r>
              <a:rPr lang="en-US" sz="4000">
                <a:solidFill>
                  <a:schemeClr val="tx1"/>
                </a:solidFill>
                <a:effectLst/>
                <a:latin typeface="+mn-lt"/>
                <a:cs typeface="+mn-cs"/>
              </a:rPr>
              <a:t>If there are any questions that cannot be answered through the information on Penalty Notices, schools can contact the Legal Intervention Team at </a:t>
            </a:r>
            <a:r>
              <a:rPr lang="en-US" sz="4000">
                <a:solidFill>
                  <a:schemeClr val="tx1"/>
                </a:solidFill>
                <a:effectLst/>
                <a:latin typeface="+mn-lt"/>
                <a:cs typeface="+mn-cs"/>
                <a:hlinkClick r:id="rId2"/>
              </a:rPr>
              <a:t>lit.queries@hants.gov.uk</a:t>
            </a:r>
            <a:r>
              <a:rPr lang="en-US" sz="4000">
                <a:solidFill>
                  <a:schemeClr val="tx1"/>
                </a:solidFill>
                <a:effectLst/>
                <a:latin typeface="+mn-lt"/>
                <a:cs typeface="+mn-cs"/>
              </a:rPr>
              <a:t>. This email address </a:t>
            </a:r>
            <a:r>
              <a:rPr lang="en-US" sz="4000" b="1" u="sng">
                <a:solidFill>
                  <a:schemeClr val="tx1"/>
                </a:solidFill>
                <a:effectLst/>
                <a:latin typeface="+mn-lt"/>
                <a:cs typeface="+mn-cs"/>
              </a:rPr>
              <a:t>must not </a:t>
            </a:r>
            <a:r>
              <a:rPr lang="en-US" sz="4000">
                <a:solidFill>
                  <a:schemeClr val="tx1"/>
                </a:solidFill>
                <a:effectLst/>
                <a:latin typeface="+mn-lt"/>
                <a:cs typeface="+mn-cs"/>
              </a:rPr>
              <a:t>be shared with parents. Schools are expected to respond directly to the parent once a response has been received from the Legal Intervention Team.</a:t>
            </a:r>
            <a:endParaRPr lang="en-US" sz="4000" b="1" u="sng">
              <a:solidFill>
                <a:schemeClr val="tx1"/>
              </a:solidFill>
              <a:effectLst/>
              <a:latin typeface="+mn-lt"/>
              <a:cs typeface="+mn-cs"/>
            </a:endParaRPr>
          </a:p>
          <a:p>
            <a:pPr marL="571500" indent="-571500">
              <a:buFont typeface="Arial" panose="020B0604020202020204" pitchFamily="34" charset="0"/>
              <a:buChar char="•"/>
            </a:pPr>
            <a:endParaRPr lang="en-GB" sz="4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93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6316"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31" y="2820427"/>
            <a:ext cx="13716000" cy="807514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33" y="2840701"/>
            <a:ext cx="13715998" cy="8075152"/>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35583" y="7176433"/>
            <a:ext cx="5003958" cy="807515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03408" y="1939436"/>
            <a:ext cx="7800205" cy="8357916"/>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49" y="2800149"/>
            <a:ext cx="13716006" cy="807514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933383" y="1173710"/>
            <a:ext cx="6402315" cy="6774994"/>
          </a:xfrm>
        </p:spPr>
        <p:txBody>
          <a:bodyPr vert="horz" lIns="91440" tIns="45720" rIns="91440" bIns="45720" rtlCol="0" anchor="b">
            <a:normAutofit/>
          </a:bodyPr>
          <a:lstStyle/>
          <a:p>
            <a:pPr algn="r" defTabSz="914400"/>
            <a:r>
              <a:rPr lang="en-US" sz="8000">
                <a:solidFill>
                  <a:srgbClr val="FFFFFF"/>
                </a:solidFill>
                <a:latin typeface="+mj-lt"/>
                <a:cs typeface="+mj-cs"/>
              </a:rPr>
              <a:t>USEFUL CONTACTS AND INFORMATION</a:t>
            </a:r>
            <a:endParaRPr lang="en-US" sz="8000" kern="1200">
              <a:solidFill>
                <a:srgbClr val="FFFFFF"/>
              </a:solidFill>
              <a:latin typeface="+mj-lt"/>
              <a:ea typeface="+mj-ea"/>
              <a:cs typeface="+mj-cs"/>
            </a:endParaRPr>
          </a:p>
        </p:txBody>
      </p:sp>
      <p:sp>
        <p:nvSpPr>
          <p:cNvPr id="31"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9619891" y="170121"/>
            <a:ext cx="13109841" cy="12220933"/>
          </a:xfrm>
        </p:spPr>
        <p:txBody>
          <a:bodyPr vert="horz" lIns="91440" tIns="45720" rIns="91440" bIns="45720" rtlCol="0" anchor="ctr">
            <a:normAutofit/>
          </a:bodyPr>
          <a:lstStyle/>
          <a:p>
            <a:pPr indent="-228600" defTabSz="914400">
              <a:buFont typeface="Arial" panose="020B0604020202020204" pitchFamily="34" charset="0"/>
              <a:buChar char="•"/>
            </a:pPr>
            <a:endParaRPr lang="en-US" sz="4000">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effectLst/>
              <a:latin typeface="+mn-lt"/>
              <a:cs typeface="+mn-cs"/>
            </a:endParaRPr>
          </a:p>
          <a:p>
            <a:pPr defTabSz="914400"/>
            <a:endParaRPr lang="en-US" sz="4000" b="1">
              <a:solidFill>
                <a:schemeClr val="tx1"/>
              </a:solidFill>
              <a:latin typeface="+mn-lt"/>
              <a:cs typeface="+mn-cs"/>
            </a:endParaRPr>
          </a:p>
        </p:txBody>
      </p:sp>
      <p:sp>
        <p:nvSpPr>
          <p:cNvPr id="3" name="Title 1">
            <a:extLst>
              <a:ext uri="{FF2B5EF4-FFF2-40B4-BE49-F238E27FC236}">
                <a16:creationId xmlns:a16="http://schemas.microsoft.com/office/drawing/2014/main" id="{9A727173-6ADB-61BB-D870-6DB9CA7B9DC5}"/>
              </a:ext>
            </a:extLst>
          </p:cNvPr>
          <p:cNvSpPr txBox="1">
            <a:spLocks/>
          </p:cNvSpPr>
          <p:nvPr/>
        </p:nvSpPr>
        <p:spPr>
          <a:xfrm>
            <a:off x="7529113" y="2248839"/>
            <a:ext cx="15458478" cy="11144784"/>
          </a:xfrm>
          <a:prstGeom prst="rect">
            <a:avLst/>
          </a:prstGeom>
        </p:spPr>
        <p:txBody>
          <a:bodyPr vert="horz" lIns="91440" tIns="45720" rIns="91440" bIns="45720" rtlCol="0" anchor="b">
            <a:normAutofit/>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pPr algn="r" defTabSz="914400"/>
            <a:r>
              <a:rPr lang="en-US" sz="8000">
                <a:solidFill>
                  <a:srgbClr val="FFFFFF"/>
                </a:solidFill>
                <a:latin typeface="+mj-lt"/>
                <a:cs typeface="+mj-cs"/>
              </a:rPr>
              <a:t>USEFUL CONTACTS AND INFORMATION</a:t>
            </a:r>
          </a:p>
        </p:txBody>
      </p:sp>
      <p:sp>
        <p:nvSpPr>
          <p:cNvPr id="4" name="Content Placeholder 2">
            <a:extLst>
              <a:ext uri="{FF2B5EF4-FFF2-40B4-BE49-F238E27FC236}">
                <a16:creationId xmlns:a16="http://schemas.microsoft.com/office/drawing/2014/main" id="{298599C7-6404-47CE-79D8-4FB84DAAAC03}"/>
              </a:ext>
            </a:extLst>
          </p:cNvPr>
          <p:cNvSpPr txBox="1">
            <a:spLocks/>
          </p:cNvSpPr>
          <p:nvPr/>
        </p:nvSpPr>
        <p:spPr>
          <a:xfrm>
            <a:off x="9598626" y="1658679"/>
            <a:ext cx="13109841" cy="11734944"/>
          </a:xfrm>
          <a:prstGeom prst="rect">
            <a:avLst/>
          </a:prstGeom>
        </p:spPr>
        <p:txBody>
          <a:bodyPr vert="horz" lIns="91440" tIns="45720" rIns="91440" bIns="45720" rtlCol="0" anchor="ctr">
            <a:normAutofit fontScale="25000" lnSpcReduction="20000"/>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pPr indent="-228600" defTabSz="914400">
              <a:buFont typeface="Arial" panose="020B0604020202020204" pitchFamily="34" charset="0"/>
              <a:buChar char="•"/>
            </a:pPr>
            <a:endParaRPr lang="en-US" sz="4000">
              <a:solidFill>
                <a:schemeClr val="tx1"/>
              </a:solidFill>
              <a:latin typeface="+mn-lt"/>
              <a:cs typeface="+mn-cs"/>
            </a:endParaRPr>
          </a:p>
          <a:p>
            <a:pPr defTabSz="914400">
              <a:spcBef>
                <a:spcPts val="0"/>
              </a:spcBef>
            </a:pPr>
            <a:endParaRPr lang="en-US" sz="4500">
              <a:solidFill>
                <a:schemeClr val="tx1"/>
              </a:solidFill>
              <a:latin typeface="+mn-lt"/>
              <a:cs typeface="+mn-cs"/>
            </a:endParaRPr>
          </a:p>
          <a:p>
            <a:pPr defTabSz="914400">
              <a:spcBef>
                <a:spcPts val="0"/>
              </a:spcBef>
            </a:pPr>
            <a:endParaRPr lang="en-US" sz="4500">
              <a:solidFill>
                <a:schemeClr val="tx1"/>
              </a:solidFill>
              <a:latin typeface="+mn-lt"/>
              <a:cs typeface="+mn-cs"/>
            </a:endParaRPr>
          </a:p>
          <a:p>
            <a:pPr defTabSz="914400">
              <a:spcBef>
                <a:spcPts val="0"/>
              </a:spcBef>
            </a:pPr>
            <a:endParaRPr lang="en-US" sz="4500">
              <a:solidFill>
                <a:schemeClr val="tx1"/>
              </a:solidFill>
              <a:latin typeface="+mn-lt"/>
              <a:cs typeface="+mn-cs"/>
            </a:endParaRPr>
          </a:p>
          <a:p>
            <a:pPr defTabSz="914400">
              <a:spcBef>
                <a:spcPts val="0"/>
              </a:spcBef>
            </a:pPr>
            <a:endParaRPr lang="en-US" sz="4000">
              <a:solidFill>
                <a:schemeClr val="tx1"/>
              </a:solidFill>
              <a:latin typeface="+mn-lt"/>
              <a:cs typeface="+mn-cs"/>
            </a:endParaRPr>
          </a:p>
          <a:p>
            <a:pPr defTabSz="914400">
              <a:spcBef>
                <a:spcPts val="0"/>
              </a:spcBef>
            </a:pPr>
            <a:endParaRPr lang="en-US" sz="4000">
              <a:solidFill>
                <a:schemeClr val="tx1"/>
              </a:solidFill>
              <a:latin typeface="+mn-lt"/>
              <a:cs typeface="+mn-cs"/>
            </a:endParaRPr>
          </a:p>
          <a:p>
            <a:pPr defTabSz="914400">
              <a:spcBef>
                <a:spcPts val="0"/>
              </a:spcBef>
            </a:pPr>
            <a:endParaRPr lang="en-US" sz="4000">
              <a:solidFill>
                <a:schemeClr val="tx1"/>
              </a:solidFill>
              <a:latin typeface="+mn-lt"/>
              <a:cs typeface="+mn-cs"/>
            </a:endParaRPr>
          </a:p>
          <a:p>
            <a:pPr defTabSz="914400">
              <a:spcBef>
                <a:spcPts val="0"/>
              </a:spcBef>
            </a:pPr>
            <a:endParaRPr lang="en-US" sz="12800">
              <a:solidFill>
                <a:schemeClr val="tx1"/>
              </a:solidFill>
              <a:latin typeface="+mn-lt"/>
              <a:cs typeface="+mn-cs"/>
            </a:endParaRPr>
          </a:p>
          <a:p>
            <a:pPr defTabSz="914400">
              <a:spcBef>
                <a:spcPts val="0"/>
              </a:spcBef>
            </a:pPr>
            <a:endParaRPr lang="en-US" sz="12800" b="1">
              <a:solidFill>
                <a:schemeClr val="tx1"/>
              </a:solidFill>
              <a:latin typeface="+mn-lt"/>
              <a:cs typeface="+mn-cs"/>
            </a:endParaRPr>
          </a:p>
          <a:p>
            <a:pPr defTabSz="914400">
              <a:spcBef>
                <a:spcPts val="0"/>
              </a:spcBef>
            </a:pPr>
            <a:r>
              <a:rPr lang="en-US" sz="12800" b="1">
                <a:solidFill>
                  <a:schemeClr val="tx1"/>
                </a:solidFill>
                <a:latin typeface="+mn-lt"/>
                <a:cs typeface="+mn-cs"/>
              </a:rPr>
              <a:t>Department for Education (DFE) </a:t>
            </a:r>
          </a:p>
          <a:p>
            <a:pPr defTabSz="914400"/>
            <a:r>
              <a:rPr lang="en-GB" sz="12800">
                <a:latin typeface="+mn-lt"/>
                <a:hlinkClick r:id="rId2"/>
              </a:rPr>
              <a:t>School attendance and absence - GOV.UK (www.gov.uk)</a:t>
            </a:r>
            <a:endParaRPr lang="en-GB" sz="12800">
              <a:latin typeface="+mn-lt"/>
            </a:endParaRPr>
          </a:p>
          <a:p>
            <a:pPr defTabSz="914400"/>
            <a:r>
              <a:rPr lang="en-GB" sz="12800">
                <a:latin typeface="+mn-lt"/>
                <a:hlinkClick r:id="rId3"/>
              </a:rPr>
              <a:t>Working together to improve school attendance - GOV.UK (www.gov.uk)</a:t>
            </a:r>
            <a:endParaRPr lang="en-US" sz="12800">
              <a:solidFill>
                <a:schemeClr val="tx1"/>
              </a:solidFill>
              <a:latin typeface="+mn-lt"/>
            </a:endParaRPr>
          </a:p>
          <a:p>
            <a:pPr defTabSz="914400"/>
            <a:r>
              <a:rPr lang="en-US" sz="12800" b="1" err="1">
                <a:solidFill>
                  <a:schemeClr val="tx1"/>
                </a:solidFill>
                <a:latin typeface="+mn-lt"/>
                <a:cs typeface="+mn-cs"/>
              </a:rPr>
              <a:t>Behaviour</a:t>
            </a:r>
            <a:r>
              <a:rPr lang="en-US" sz="12800" b="1">
                <a:solidFill>
                  <a:schemeClr val="tx1"/>
                </a:solidFill>
                <a:latin typeface="+mn-lt"/>
                <a:cs typeface="+mn-cs"/>
              </a:rPr>
              <a:t> and Attendance Resources for schools </a:t>
            </a:r>
          </a:p>
          <a:p>
            <a:pPr defTabSz="914400"/>
            <a:r>
              <a:rPr lang="en-GB" sz="12800">
                <a:latin typeface="+mn-lt"/>
                <a:hlinkClick r:id="rId4"/>
              </a:rPr>
              <a:t>Behaviour and attendance resources for schools | Hampshire County Council (hants.gov.uk)</a:t>
            </a:r>
            <a:endParaRPr lang="en-GB" sz="12800">
              <a:latin typeface="+mn-lt"/>
            </a:endParaRPr>
          </a:p>
          <a:p>
            <a:pPr defTabSz="914400"/>
            <a:r>
              <a:rPr lang="en-GB" sz="12800">
                <a:latin typeface="+mn-lt"/>
              </a:rPr>
              <a:t>Documents available include:</a:t>
            </a:r>
          </a:p>
          <a:p>
            <a:pPr marL="457200" indent="-457200" defTabSz="914400">
              <a:buFont typeface="Arial" panose="020B0604020202020204" pitchFamily="34" charset="0"/>
              <a:buChar char="•"/>
            </a:pPr>
            <a:r>
              <a:rPr lang="en-GB" sz="12800">
                <a:latin typeface="+mn-lt"/>
              </a:rPr>
              <a:t>Code of Conduct</a:t>
            </a:r>
          </a:p>
          <a:p>
            <a:pPr marL="457200" indent="-457200" defTabSz="914400">
              <a:buFont typeface="Arial" panose="020B0604020202020204" pitchFamily="34" charset="0"/>
              <a:buChar char="•"/>
            </a:pPr>
            <a:r>
              <a:rPr lang="en-GB" sz="12800">
                <a:latin typeface="+mn-lt"/>
              </a:rPr>
              <a:t>Notice to Improve letter</a:t>
            </a:r>
          </a:p>
          <a:p>
            <a:pPr marL="457200" indent="-457200" defTabSz="914400">
              <a:buFont typeface="Arial" panose="020B0604020202020204" pitchFamily="34" charset="0"/>
              <a:buChar char="•"/>
            </a:pPr>
            <a:r>
              <a:rPr lang="en-GB" sz="12800">
                <a:latin typeface="+mn-lt"/>
              </a:rPr>
              <a:t>Legal Intervention Team referral – other circumstances or third holiday</a:t>
            </a:r>
          </a:p>
          <a:p>
            <a:pPr marL="457200" indent="-457200" defTabSz="914400">
              <a:buFont typeface="Arial" panose="020B0604020202020204" pitchFamily="34" charset="0"/>
              <a:buChar char="•"/>
            </a:pPr>
            <a:r>
              <a:rPr lang="en-GB" sz="12800">
                <a:latin typeface="+mn-lt"/>
              </a:rPr>
              <a:t>Request for Penalty Notice number</a:t>
            </a:r>
          </a:p>
          <a:p>
            <a:pPr marL="457200" indent="-457200" defTabSz="914400">
              <a:buFont typeface="Arial" panose="020B0604020202020204" pitchFamily="34" charset="0"/>
              <a:buChar char="•"/>
            </a:pPr>
            <a:r>
              <a:rPr lang="en-GB" sz="12800">
                <a:latin typeface="+mn-lt"/>
              </a:rPr>
              <a:t>Penalty Notice templates for first and second holiday</a:t>
            </a:r>
          </a:p>
          <a:p>
            <a:pPr marL="457200" indent="-457200" defTabSz="914400">
              <a:buFont typeface="Arial" panose="020B0604020202020204" pitchFamily="34" charset="0"/>
              <a:buChar char="•"/>
            </a:pPr>
            <a:r>
              <a:rPr lang="en-GB" sz="12800">
                <a:latin typeface="+mn-lt"/>
              </a:rPr>
              <a:t>Penalty Notice template for child seen in a public place</a:t>
            </a:r>
          </a:p>
          <a:p>
            <a:pPr defTabSz="914400"/>
            <a:endParaRPr lang="en-GB" sz="12800" b="1">
              <a:latin typeface="+mn-lt"/>
            </a:endParaRPr>
          </a:p>
          <a:p>
            <a:pPr defTabSz="914400"/>
            <a:r>
              <a:rPr lang="en-GB" sz="12800" b="1">
                <a:latin typeface="+mn-lt"/>
              </a:rPr>
              <a:t>Penalty Notice Team for queries</a:t>
            </a:r>
          </a:p>
          <a:p>
            <a:pPr defTabSz="914400"/>
            <a:r>
              <a:rPr lang="en-GB" sz="12800">
                <a:latin typeface="+mn-lt"/>
                <a:hlinkClick r:id="rId5"/>
              </a:rPr>
              <a:t>Penalty.notices@hants.gov.uk</a:t>
            </a:r>
            <a:endParaRPr lang="en-GB" sz="12800">
              <a:latin typeface="+mn-lt"/>
            </a:endParaRPr>
          </a:p>
          <a:p>
            <a:pPr defTabSz="914400"/>
            <a:endParaRPr lang="en-GB" sz="12800">
              <a:latin typeface="+mn-lt"/>
            </a:endParaRPr>
          </a:p>
          <a:p>
            <a:pPr defTabSz="914400"/>
            <a:r>
              <a:rPr lang="en-GB" sz="12800" b="1">
                <a:latin typeface="+mn-lt"/>
              </a:rPr>
              <a:t>Legal Intervention Team queries</a:t>
            </a:r>
          </a:p>
          <a:p>
            <a:pPr defTabSz="914400"/>
            <a:r>
              <a:rPr lang="en-GB" sz="12800">
                <a:latin typeface="+mn-lt"/>
                <a:hlinkClick r:id="rId6"/>
              </a:rPr>
              <a:t>Lit.queries@hants.gov.uk</a:t>
            </a:r>
            <a:endParaRPr lang="en-GB" sz="12800">
              <a:latin typeface="+mn-lt"/>
            </a:endParaRPr>
          </a:p>
          <a:p>
            <a:pPr defTabSz="914400"/>
            <a:endParaRPr lang="en-GB" sz="12800">
              <a:latin typeface="+mn-lt"/>
            </a:endParaRPr>
          </a:p>
          <a:p>
            <a:pPr defTabSz="914400"/>
            <a:r>
              <a:rPr lang="en-GB" sz="12800" b="1">
                <a:latin typeface="+mn-lt"/>
              </a:rPr>
              <a:t>Attendance Team queries</a:t>
            </a:r>
          </a:p>
          <a:p>
            <a:pPr defTabSz="914400"/>
            <a:r>
              <a:rPr lang="en-GB" sz="12800">
                <a:latin typeface="+mn-lt"/>
                <a:hlinkClick r:id="rId7"/>
              </a:rPr>
              <a:t>Attendance.queries@hants.gov.uk</a:t>
            </a:r>
            <a:endParaRPr lang="en-GB" sz="12800">
              <a:latin typeface="+mn-lt"/>
            </a:endParaRPr>
          </a:p>
          <a:p>
            <a:pPr defTabSz="914400"/>
            <a:endParaRPr lang="en-GB" sz="12800">
              <a:latin typeface="+mn-lt"/>
            </a:endParaRPr>
          </a:p>
          <a:p>
            <a:pPr defTabSz="914400"/>
            <a:endParaRPr lang="en-GB" sz="3200">
              <a:solidFill>
                <a:schemeClr val="tx1"/>
              </a:solidFill>
              <a:latin typeface="+mn-lt"/>
              <a:cs typeface="+mn-cs"/>
            </a:endParaRPr>
          </a:p>
          <a:p>
            <a:pPr marL="457200" indent="-457200" defTabSz="914400">
              <a:buFont typeface="Arial" panose="020B0604020202020204" pitchFamily="34" charset="0"/>
              <a:buChar char="•"/>
            </a:pPr>
            <a:endParaRPr lang="en-US" sz="3200">
              <a:solidFill>
                <a:schemeClr val="tx1"/>
              </a:solidFill>
              <a:latin typeface="+mn-lt"/>
              <a:cs typeface="+mn-cs"/>
            </a:endParaRPr>
          </a:p>
          <a:p>
            <a:pPr defTabSz="914400"/>
            <a:endParaRPr lang="en-US" sz="4500">
              <a:solidFill>
                <a:schemeClr val="tx1"/>
              </a:solidFill>
              <a:latin typeface="+mn-lt"/>
              <a:cs typeface="+mn-cs"/>
            </a:endParaRPr>
          </a:p>
          <a:p>
            <a:pPr indent="-228600" defTabSz="914400">
              <a:buFont typeface="Arial" panose="020B0604020202020204" pitchFamily="34" charset="0"/>
              <a:buChar char="•"/>
            </a:pPr>
            <a:endParaRPr lang="en-US" sz="4000" b="1">
              <a:solidFill>
                <a:schemeClr val="tx1"/>
              </a:solidFill>
              <a:latin typeface="+mn-lt"/>
              <a:cs typeface="+mn-cs"/>
            </a:endParaRPr>
          </a:p>
          <a:p>
            <a:pPr indent="-228600" defTabSz="914400">
              <a:buFont typeface="Arial" panose="020B0604020202020204" pitchFamily="34" charset="0"/>
              <a:buChar char="•"/>
            </a:pPr>
            <a:endParaRPr lang="en-US" sz="4000" b="1">
              <a:solidFill>
                <a:schemeClr val="tx1"/>
              </a:solidFill>
              <a:latin typeface="+mn-lt"/>
              <a:cs typeface="+mn-cs"/>
            </a:endParaRPr>
          </a:p>
          <a:p>
            <a:pPr indent="-228600" defTabSz="914400">
              <a:buFont typeface="Arial" panose="020B0604020202020204" pitchFamily="34" charset="0"/>
              <a:buChar char="•"/>
            </a:pPr>
            <a:endParaRPr lang="en-US" sz="4000" b="1">
              <a:solidFill>
                <a:schemeClr val="tx1"/>
              </a:solidFill>
              <a:latin typeface="+mn-lt"/>
              <a:cs typeface="+mn-cs"/>
            </a:endParaRPr>
          </a:p>
          <a:p>
            <a:pPr indent="-228600" defTabSz="914400">
              <a:buFont typeface="Arial" panose="020B0604020202020204" pitchFamily="34" charset="0"/>
              <a:buChar char="•"/>
            </a:pPr>
            <a:endParaRPr lang="en-US" sz="4000" b="1">
              <a:solidFill>
                <a:schemeClr val="tx1"/>
              </a:solidFill>
              <a:latin typeface="+mn-lt"/>
              <a:cs typeface="+mn-cs"/>
            </a:endParaRPr>
          </a:p>
        </p:txBody>
      </p:sp>
    </p:spTree>
    <p:extLst>
      <p:ext uri="{BB962C8B-B14F-4D97-AF65-F5344CB8AC3E}">
        <p14:creationId xmlns:p14="http://schemas.microsoft.com/office/powerpoint/2010/main" val="340128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
            <a:ext cx="24382407"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 y="0"/>
            <a:ext cx="16229554"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29541" y="-2"/>
            <a:ext cx="8152865"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640" y="-2"/>
            <a:ext cx="23463764"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71C46-8680-788B-3E57-F53A0B8EDDC6}"/>
              </a:ext>
            </a:extLst>
          </p:cNvPr>
          <p:cNvSpPr>
            <a:spLocks noGrp="1"/>
          </p:cNvSpPr>
          <p:nvPr>
            <p:ph type="title"/>
          </p:nvPr>
        </p:nvSpPr>
        <p:spPr>
          <a:xfrm>
            <a:off x="2743019" y="589076"/>
            <a:ext cx="19790613" cy="2067338"/>
          </a:xfrm>
        </p:spPr>
        <p:txBody>
          <a:bodyPr vert="horz" lIns="91440" tIns="45720" rIns="91440" bIns="45720" rtlCol="0" anchor="ctr">
            <a:normAutofit/>
          </a:bodyPr>
          <a:lstStyle/>
          <a:p>
            <a:pPr algn="ctr" defTabSz="914400"/>
            <a:r>
              <a:rPr lang="en-US" sz="8000" kern="1200">
                <a:solidFill>
                  <a:srgbClr val="FFFFFF"/>
                </a:solidFill>
                <a:latin typeface="+mj-lt"/>
                <a:ea typeface="+mj-ea"/>
                <a:cs typeface="+mj-cs"/>
              </a:rPr>
              <a:t>Working together to improve school attendance</a:t>
            </a:r>
          </a:p>
        </p:txBody>
      </p:sp>
      <p:sp>
        <p:nvSpPr>
          <p:cNvPr id="3" name="Content Placeholder 2">
            <a:extLst>
              <a:ext uri="{FF2B5EF4-FFF2-40B4-BE49-F238E27FC236}">
                <a16:creationId xmlns:a16="http://schemas.microsoft.com/office/drawing/2014/main" id="{F67961D3-AD89-B14E-A891-5FBA15819A9C}"/>
              </a:ext>
            </a:extLst>
          </p:cNvPr>
          <p:cNvSpPr txBox="1">
            <a:spLocks/>
          </p:cNvSpPr>
          <p:nvPr/>
        </p:nvSpPr>
        <p:spPr>
          <a:xfrm>
            <a:off x="1292458" y="175535"/>
            <a:ext cx="21241174" cy="8620496"/>
          </a:xfrm>
          <a:prstGeom prst="rect">
            <a:avLst/>
          </a:prstGeom>
        </p:spPr>
        <p:txBody>
          <a:bodyPr vert="horz" lIns="91440" tIns="45720" rIns="91440" bIns="45720" numCol="1" spcCol="1944000" rtlCol="0" anchor="ctr">
            <a:norm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pPr algn="just"/>
            <a:r>
              <a:rPr lang="en-GB" sz="4000">
                <a:solidFill>
                  <a:schemeClr val="tx1"/>
                </a:solidFill>
                <a:highlight>
                  <a:srgbClr val="FFFFFF"/>
                </a:highlight>
                <a:ea typeface="Calibri"/>
              </a:rPr>
              <a:t>The DfE published statutory guidance that applies on 19 August 2024. The guidance is for maintained schools, academies, independent schools and local authorities. It is designed to </a:t>
            </a:r>
            <a:r>
              <a:rPr lang="en-GB" sz="4000">
                <a:solidFill>
                  <a:srgbClr val="0B0C0C"/>
                </a:solidFill>
                <a:highlight>
                  <a:srgbClr val="FFFFFF"/>
                </a:highlight>
              </a:rPr>
              <a:t>help schools, trusts, governing bodies and local authorities maintain high levels of school attendance and to:</a:t>
            </a:r>
          </a:p>
        </p:txBody>
      </p:sp>
      <p:graphicFrame>
        <p:nvGraphicFramePr>
          <p:cNvPr id="11" name="Diagram 10">
            <a:extLst>
              <a:ext uri="{FF2B5EF4-FFF2-40B4-BE49-F238E27FC236}">
                <a16:creationId xmlns:a16="http://schemas.microsoft.com/office/drawing/2014/main" id="{D7C037B2-1C7E-EFC3-DA18-4B554C3E8DFC}"/>
              </a:ext>
            </a:extLst>
          </p:cNvPr>
          <p:cNvGraphicFramePr/>
          <p:nvPr>
            <p:extLst>
              <p:ext uri="{D42A27DB-BD31-4B8C-83A1-F6EECF244321}">
                <p14:modId xmlns:p14="http://schemas.microsoft.com/office/powerpoint/2010/main" val="2521130031"/>
              </p:ext>
            </p:extLst>
          </p:nvPr>
        </p:nvGraphicFramePr>
        <p:xfrm>
          <a:off x="1292458" y="5570938"/>
          <a:ext cx="21037854" cy="1083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24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0"/>
            <a:ext cx="24381803"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6B176-3D82-B5AF-2AD9-B5BA322816EE}"/>
              </a:ext>
            </a:extLst>
          </p:cNvPr>
          <p:cNvSpPr>
            <a:spLocks noGrp="1"/>
          </p:cNvSpPr>
          <p:nvPr>
            <p:ph type="title"/>
          </p:nvPr>
        </p:nvSpPr>
        <p:spPr>
          <a:xfrm>
            <a:off x="1601926" y="392792"/>
            <a:ext cx="20074373" cy="2131747"/>
          </a:xfrm>
        </p:spPr>
        <p:txBody>
          <a:bodyPr vert="horz" lIns="91440" tIns="45720" rIns="91440" bIns="45720" rtlCol="0" anchor="ctr">
            <a:normAutofit/>
          </a:bodyPr>
          <a:lstStyle/>
          <a:p>
            <a:pPr algn="ctr" defTabSz="914400"/>
            <a:r>
              <a:rPr lang="en-US" sz="7200" kern="1200">
                <a:solidFill>
                  <a:schemeClr val="tx2"/>
                </a:solidFill>
              </a:rPr>
              <a:t>Legal Context</a:t>
            </a:r>
          </a:p>
        </p:txBody>
      </p:sp>
      <p:pic>
        <p:nvPicPr>
          <p:cNvPr id="8" name="Graphic 7" descr="Books">
            <a:extLst>
              <a:ext uri="{FF2B5EF4-FFF2-40B4-BE49-F238E27FC236}">
                <a16:creationId xmlns:a16="http://schemas.microsoft.com/office/drawing/2014/main" id="{AC05C4BE-66BD-CCB8-0372-CA4A06B066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3576" y="3587692"/>
            <a:ext cx="7240042" cy="7240042"/>
          </a:xfrm>
          <a:prstGeom prst="rect">
            <a:avLst/>
          </a:prstGeom>
        </p:spPr>
      </p:pic>
      <p:sp>
        <p:nvSpPr>
          <p:cNvPr id="4" name="Content Placeholder 3">
            <a:extLst>
              <a:ext uri="{FF2B5EF4-FFF2-40B4-BE49-F238E27FC236}">
                <a16:creationId xmlns:a16="http://schemas.microsoft.com/office/drawing/2014/main" id="{57A23840-4018-92E4-2393-7E49D9EB169B}"/>
              </a:ext>
            </a:extLst>
          </p:cNvPr>
          <p:cNvSpPr txBox="1">
            <a:spLocks noGrp="1"/>
          </p:cNvSpPr>
          <p:nvPr>
            <p:ph idx="13"/>
          </p:nvPr>
        </p:nvSpPr>
        <p:spPr>
          <a:xfrm>
            <a:off x="9819861" y="392793"/>
            <a:ext cx="14014174" cy="14929116"/>
          </a:xfrm>
          <a:prstGeom prst="rect">
            <a:avLst/>
          </a:prstGeom>
        </p:spPr>
        <p:txBody>
          <a:bodyPr vert="horz" lIns="91440" tIns="45720" rIns="91440" bIns="45720" numCol="1" rtlCol="0" anchor="ctr">
            <a:noAutofit/>
          </a:bodyPr>
          <a:lstStyle/>
          <a:p>
            <a:pPr defTabSz="914400" fontAlgn="base"/>
            <a:r>
              <a:rPr lang="en-US" sz="3700" b="1" i="0">
                <a:solidFill>
                  <a:schemeClr val="tx2"/>
                </a:solidFill>
                <a:effectLst/>
                <a:highlight>
                  <a:srgbClr val="FFFFFF"/>
                </a:highlight>
              </a:rPr>
              <a:t>Sections 444A and 444B of the Education Act 1996 </a:t>
            </a:r>
            <a:r>
              <a:rPr lang="en-US" sz="3700" b="0" i="0">
                <a:solidFill>
                  <a:schemeClr val="tx2"/>
                </a:solidFill>
                <a:effectLst/>
                <a:highlight>
                  <a:srgbClr val="FFFFFF"/>
                </a:highlight>
              </a:rPr>
              <a:t>provide authorised officers of the local authority, headteachers (and deputy headteachers if authorised by them) and the police, to issue Penalty Notices to the parents in cases of unauthorised absence from school</a:t>
            </a:r>
          </a:p>
          <a:p>
            <a:pPr defTabSz="914400" fontAlgn="base"/>
            <a:endParaRPr lang="en-US" sz="3700" b="0" i="0">
              <a:solidFill>
                <a:schemeClr val="tx2"/>
              </a:solidFill>
              <a:effectLst/>
              <a:highlight>
                <a:srgbClr val="FFFFFF"/>
              </a:highlight>
            </a:endParaRPr>
          </a:p>
          <a:p>
            <a:pPr defTabSz="914400" fontAlgn="base"/>
            <a:r>
              <a:rPr lang="en-US" sz="3700" b="1">
                <a:solidFill>
                  <a:schemeClr val="tx2"/>
                </a:solidFill>
                <a:highlight>
                  <a:srgbClr val="FFFFFF"/>
                </a:highlight>
              </a:rPr>
              <a:t>Section 105 of the Education and Inspections Act 2006 </a:t>
            </a:r>
            <a:r>
              <a:rPr lang="en-US" sz="3700">
                <a:solidFill>
                  <a:schemeClr val="tx2"/>
                </a:solidFill>
                <a:highlight>
                  <a:srgbClr val="FFFFFF"/>
                </a:highlight>
              </a:rPr>
              <a:t>provides that authorised officers of the local authority, headteachers (and a member of staff of a school who is authorised by the headteacher of the school to give penalty notices) to issue Penalty Notices to parents if the authorised officer has reason to believe that a person has committed an offence under Section 103(3) of the Education and Inspections Act 2006. The parent of an excluded pupil must ensure that the pupil is not present in a public place at any time during school hours on the first five school days of a fixed term or permanent exclusion  </a:t>
            </a:r>
          </a:p>
        </p:txBody>
      </p:sp>
      <p:grpSp>
        <p:nvGrpSpPr>
          <p:cNvPr id="15" name="Group 1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69" y="105992"/>
            <a:ext cx="11856442" cy="13610010"/>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029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24382412" cy="13715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35341" y="2835339"/>
            <a:ext cx="13751636" cy="8080962"/>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93" y="5319071"/>
            <a:ext cx="8711188" cy="8080958"/>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494926" y="2402890"/>
            <a:ext cx="9616604" cy="81768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CA1696-DF57-D3BD-D9F7-F9BB027C342F}"/>
              </a:ext>
            </a:extLst>
          </p:cNvPr>
          <p:cNvSpPr>
            <a:spLocks noGrp="1"/>
          </p:cNvSpPr>
          <p:nvPr>
            <p:ph type="title"/>
          </p:nvPr>
        </p:nvSpPr>
        <p:spPr>
          <a:xfrm>
            <a:off x="318052" y="5900774"/>
            <a:ext cx="7474226" cy="7062806"/>
          </a:xfrm>
        </p:spPr>
        <p:txBody>
          <a:bodyPr vert="horz" lIns="91440" tIns="45720" rIns="91440" bIns="45720" rtlCol="0" anchor="t">
            <a:normAutofit/>
          </a:bodyPr>
          <a:lstStyle/>
          <a:p>
            <a:pPr algn="r" defTabSz="914400"/>
            <a:r>
              <a:rPr lang="en-US" sz="8000">
                <a:solidFill>
                  <a:srgbClr val="FFFFFF"/>
                </a:solidFill>
                <a:latin typeface="+mj-lt"/>
                <a:cs typeface="+mj-cs"/>
              </a:rPr>
              <a:t>Penalty Notice Framework </a:t>
            </a:r>
            <a:br>
              <a:rPr lang="en-US" sz="8000">
                <a:solidFill>
                  <a:srgbClr val="FFFFFF"/>
                </a:solidFill>
                <a:latin typeface="+mj-lt"/>
                <a:cs typeface="+mj-cs"/>
              </a:rPr>
            </a:br>
            <a:r>
              <a:rPr lang="en-US" sz="8000">
                <a:solidFill>
                  <a:srgbClr val="FFFFFF"/>
                </a:solidFill>
                <a:latin typeface="+mj-lt"/>
                <a:cs typeface="+mj-cs"/>
              </a:rPr>
              <a:t>(19 August 2024)</a:t>
            </a:r>
          </a:p>
        </p:txBody>
      </p:sp>
      <p:graphicFrame>
        <p:nvGraphicFramePr>
          <p:cNvPr id="5" name="Content Placeholder 2">
            <a:extLst>
              <a:ext uri="{FF2B5EF4-FFF2-40B4-BE49-F238E27FC236}">
                <a16:creationId xmlns:a16="http://schemas.microsoft.com/office/drawing/2014/main" id="{DFA6C864-8C3A-9938-D717-66969D1AA0AD}"/>
              </a:ext>
            </a:extLst>
          </p:cNvPr>
          <p:cNvGraphicFramePr>
            <a:graphicFrameLocks noGrp="1"/>
          </p:cNvGraphicFramePr>
          <p:nvPr>
            <p:ph idx="13"/>
            <p:extLst>
              <p:ext uri="{D42A27DB-BD31-4B8C-83A1-F6EECF244321}">
                <p14:modId xmlns:p14="http://schemas.microsoft.com/office/powerpoint/2010/main" val="3149663349"/>
              </p:ext>
            </p:extLst>
          </p:nvPr>
        </p:nvGraphicFramePr>
        <p:xfrm>
          <a:off x="10414601" y="1286932"/>
          <a:ext cx="12582609" cy="11061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34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
            <a:ext cx="24382407"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 y="0"/>
            <a:ext cx="16229554"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29541" y="-2"/>
            <a:ext cx="8152865"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640" y="-2"/>
            <a:ext cx="23463764"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71C46-8680-788B-3E57-F53A0B8EDDC6}"/>
              </a:ext>
            </a:extLst>
          </p:cNvPr>
          <p:cNvSpPr>
            <a:spLocks noGrp="1"/>
          </p:cNvSpPr>
          <p:nvPr>
            <p:ph type="title"/>
          </p:nvPr>
        </p:nvSpPr>
        <p:spPr>
          <a:xfrm>
            <a:off x="2743019" y="589076"/>
            <a:ext cx="19790613" cy="2067338"/>
          </a:xfrm>
        </p:spPr>
        <p:txBody>
          <a:bodyPr vert="horz" lIns="91440" tIns="45720" rIns="91440" bIns="45720" rtlCol="0" anchor="ctr">
            <a:normAutofit/>
          </a:bodyPr>
          <a:lstStyle/>
          <a:p>
            <a:pPr defTabSz="914400"/>
            <a:r>
              <a:rPr lang="en-US" sz="6000" kern="1200">
                <a:solidFill>
                  <a:srgbClr val="FFFFFF"/>
                </a:solidFill>
                <a:latin typeface="+mj-lt"/>
                <a:ea typeface="+mj-ea"/>
                <a:cs typeface="+mj-cs"/>
              </a:rPr>
              <a:t>Penalty Notice Framework (from 19 August 2024) - continued </a:t>
            </a:r>
          </a:p>
        </p:txBody>
      </p:sp>
      <p:sp>
        <p:nvSpPr>
          <p:cNvPr id="7" name="Content Placeholder 2">
            <a:extLst>
              <a:ext uri="{FF2B5EF4-FFF2-40B4-BE49-F238E27FC236}">
                <a16:creationId xmlns:a16="http://schemas.microsoft.com/office/drawing/2014/main" id="{06EA8456-16DE-88DF-8006-865C3A19193A}"/>
              </a:ext>
            </a:extLst>
          </p:cNvPr>
          <p:cNvSpPr>
            <a:spLocks noGrp="1"/>
          </p:cNvSpPr>
          <p:nvPr>
            <p:ph idx="13"/>
          </p:nvPr>
        </p:nvSpPr>
        <p:spPr>
          <a:xfrm>
            <a:off x="1249964" y="4617735"/>
            <a:ext cx="22183344" cy="10083813"/>
          </a:xfrm>
        </p:spPr>
        <p:txBody>
          <a:bodyPr vert="horz" lIns="91440" tIns="45720" rIns="91440" bIns="45720" numCol="1" rtlCol="0" anchor="ctr">
            <a:normAutofit/>
          </a:bodyPr>
          <a:lstStyle/>
          <a:p>
            <a:pPr defTabSz="914400">
              <a:spcBef>
                <a:spcPts val="0"/>
              </a:spcBef>
            </a:pPr>
            <a:r>
              <a:rPr lang="en-US" sz="4000" b="1" u="sng" dirty="0">
                <a:solidFill>
                  <a:schemeClr val="tx1"/>
                </a:solidFill>
              </a:rPr>
              <a:t>Notice to Improve letter</a:t>
            </a:r>
          </a:p>
          <a:p>
            <a:pPr defTabSz="914400">
              <a:spcBef>
                <a:spcPts val="0"/>
              </a:spcBef>
            </a:pPr>
            <a:r>
              <a:rPr lang="en-US" sz="4000" dirty="0">
                <a:solidFill>
                  <a:schemeClr val="tx1"/>
                </a:solidFill>
              </a:rPr>
              <a:t>The option of using a Notice to Improve where support is appropriate but not working or being engaged with, to give a parent a final opportunity to engage in support before they are issued with a penalty notice if it is appropriate in the individual case. A Notice to Improve letter is not to be used for an Unauthorised holiday.</a:t>
            </a:r>
          </a:p>
          <a:p>
            <a:pPr defTabSz="914400"/>
            <a:endParaRPr lang="en-US" sz="4000" b="1" u="sng" dirty="0">
              <a:solidFill>
                <a:schemeClr val="tx1"/>
              </a:solidFill>
            </a:endParaRPr>
          </a:p>
          <a:p>
            <a:pPr defTabSz="914400"/>
            <a:r>
              <a:rPr lang="en-US" sz="4000" b="1" u="sng" dirty="0">
                <a:solidFill>
                  <a:schemeClr val="tx1"/>
                </a:solidFill>
              </a:rPr>
              <a:t>Payment increase</a:t>
            </a:r>
          </a:p>
          <a:p>
            <a:pPr defTabSz="914400"/>
            <a:r>
              <a:rPr lang="en-US" sz="4000" dirty="0">
                <a:solidFill>
                  <a:schemeClr val="tx1"/>
                </a:solidFill>
              </a:rPr>
              <a:t>An increase to the rate of a penalty notice from £120 to </a:t>
            </a:r>
            <a:r>
              <a:rPr lang="en-US" sz="4000" b="1" dirty="0">
                <a:solidFill>
                  <a:schemeClr val="tx1"/>
                </a:solidFill>
              </a:rPr>
              <a:t>£160 </a:t>
            </a:r>
            <a:r>
              <a:rPr lang="en-US" sz="4000" dirty="0">
                <a:solidFill>
                  <a:schemeClr val="tx1"/>
                </a:solidFill>
              </a:rPr>
              <a:t>if paid within 28 days, and £60 to </a:t>
            </a:r>
            <a:r>
              <a:rPr lang="en-US" sz="4000" b="1" dirty="0">
                <a:solidFill>
                  <a:schemeClr val="tx1"/>
                </a:solidFill>
              </a:rPr>
              <a:t>£80 </a:t>
            </a:r>
            <a:r>
              <a:rPr lang="en-US" sz="4000" dirty="0">
                <a:solidFill>
                  <a:schemeClr val="tx1"/>
                </a:solidFill>
              </a:rPr>
              <a:t>if paid within 21 days.</a:t>
            </a:r>
          </a:p>
          <a:p>
            <a:pPr defTabSz="914400"/>
            <a:endParaRPr lang="en-US" sz="4000" dirty="0">
              <a:solidFill>
                <a:schemeClr val="tx1"/>
              </a:solidFill>
            </a:endParaRPr>
          </a:p>
          <a:p>
            <a:pPr defTabSz="914400"/>
            <a:r>
              <a:rPr lang="en-US" sz="4000" b="1" u="sng" dirty="0">
                <a:solidFill>
                  <a:schemeClr val="tx1"/>
                </a:solidFill>
              </a:rPr>
              <a:t>Second Penalty Notice</a:t>
            </a:r>
          </a:p>
          <a:p>
            <a:pPr defTabSz="914400"/>
            <a:r>
              <a:rPr lang="en-US" sz="4000" dirty="0">
                <a:solidFill>
                  <a:schemeClr val="tx1"/>
                </a:solidFill>
              </a:rPr>
              <a:t>An additional rung to the ladder of escalation, with any second penalty notice issued to the same parent for the same child within a rolling 3-year period being charged at a higher rate of £160 with no option for this second offence to be discharged at the lower rate of £80 i.e. </a:t>
            </a:r>
            <a:r>
              <a:rPr lang="en-US" sz="4000">
                <a:solidFill>
                  <a:schemeClr val="tx1"/>
                </a:solidFill>
              </a:rPr>
              <a:t>the PN must be paid within 28 days.</a:t>
            </a:r>
          </a:p>
          <a:p>
            <a:pPr defTabSz="914400"/>
            <a:endParaRPr lang="en-US" sz="4000" dirty="0">
              <a:solidFill>
                <a:schemeClr val="tx1"/>
              </a:solidFill>
            </a:endParaRPr>
          </a:p>
          <a:p>
            <a:pPr defTabSz="914400"/>
            <a:endParaRPr lang="en-US" sz="4000" dirty="0">
              <a:solidFill>
                <a:schemeClr val="tx1"/>
              </a:solidFill>
            </a:endParaRPr>
          </a:p>
          <a:p>
            <a:pPr indent="-228600" defTabSz="914400">
              <a:buFont typeface="Arial" panose="020B0604020202020204" pitchFamily="34" charset="0"/>
              <a:buChar char="•"/>
            </a:pPr>
            <a:endParaRPr lang="en-US" sz="3400" dirty="0">
              <a:solidFill>
                <a:schemeClr val="tx1"/>
              </a:solidFill>
              <a:latin typeface="+mn-lt"/>
              <a:cs typeface="+mn-cs"/>
            </a:endParaRPr>
          </a:p>
        </p:txBody>
      </p:sp>
    </p:spTree>
    <p:extLst>
      <p:ext uri="{BB962C8B-B14F-4D97-AF65-F5344CB8AC3E}">
        <p14:creationId xmlns:p14="http://schemas.microsoft.com/office/powerpoint/2010/main" val="213637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
            <a:ext cx="24382407"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 y="0"/>
            <a:ext cx="16229554"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29541" y="-2"/>
            <a:ext cx="8152865"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640" y="-2"/>
            <a:ext cx="23463764"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71C46-8680-788B-3E57-F53A0B8EDDC6}"/>
              </a:ext>
            </a:extLst>
          </p:cNvPr>
          <p:cNvSpPr>
            <a:spLocks noGrp="1"/>
          </p:cNvSpPr>
          <p:nvPr>
            <p:ph type="title"/>
          </p:nvPr>
        </p:nvSpPr>
        <p:spPr>
          <a:xfrm>
            <a:off x="2743019" y="589076"/>
            <a:ext cx="19790613" cy="2067338"/>
          </a:xfrm>
        </p:spPr>
        <p:txBody>
          <a:bodyPr vert="horz" lIns="91440" tIns="45720" rIns="91440" bIns="45720" rtlCol="0" anchor="ctr">
            <a:normAutofit/>
          </a:bodyPr>
          <a:lstStyle/>
          <a:p>
            <a:pPr defTabSz="914400"/>
            <a:r>
              <a:rPr lang="en-US" sz="6000" kern="1200">
                <a:solidFill>
                  <a:srgbClr val="FFFFFF"/>
                </a:solidFill>
                <a:latin typeface="+mj-lt"/>
                <a:ea typeface="+mj-ea"/>
                <a:cs typeface="+mj-cs"/>
              </a:rPr>
              <a:t>Penalty Notice Framework (from 19 August 2024) - continued </a:t>
            </a:r>
          </a:p>
        </p:txBody>
      </p:sp>
      <p:sp>
        <p:nvSpPr>
          <p:cNvPr id="7" name="Content Placeholder 2">
            <a:extLst>
              <a:ext uri="{FF2B5EF4-FFF2-40B4-BE49-F238E27FC236}">
                <a16:creationId xmlns:a16="http://schemas.microsoft.com/office/drawing/2014/main" id="{06EA8456-16DE-88DF-8006-865C3A19193A}"/>
              </a:ext>
            </a:extLst>
          </p:cNvPr>
          <p:cNvSpPr>
            <a:spLocks noGrp="1"/>
          </p:cNvSpPr>
          <p:nvPr>
            <p:ph idx="13"/>
          </p:nvPr>
        </p:nvSpPr>
        <p:spPr>
          <a:xfrm>
            <a:off x="1335024" y="3894721"/>
            <a:ext cx="22183344" cy="10083813"/>
          </a:xfrm>
        </p:spPr>
        <p:txBody>
          <a:bodyPr vert="horz" lIns="91440" tIns="45720" rIns="91440" bIns="45720" numCol="1" rtlCol="0" anchor="ctr">
            <a:normAutofit/>
          </a:bodyPr>
          <a:lstStyle/>
          <a:p>
            <a:pPr defTabSz="914400"/>
            <a:endParaRPr lang="en-US" sz="4000">
              <a:solidFill>
                <a:schemeClr val="tx1"/>
              </a:solidFill>
            </a:endParaRPr>
          </a:p>
          <a:p>
            <a:pPr defTabSz="914400"/>
            <a:r>
              <a:rPr lang="en-US" sz="4000" b="1" u="sng">
                <a:solidFill>
                  <a:schemeClr val="tx1"/>
                </a:solidFill>
              </a:rPr>
              <a:t>Child seen in a public place</a:t>
            </a:r>
          </a:p>
          <a:p>
            <a:pPr defTabSz="914400"/>
            <a:r>
              <a:rPr lang="en-US" sz="4000">
                <a:solidFill>
                  <a:schemeClr val="tx1"/>
                </a:solidFill>
              </a:rPr>
              <a:t>A Penalty Notice can be issued if a child is seen in a public place in the first five days of a fixed term or permanent exclusion. The rate of the penalty notice is £120 if paid within 28 days, and £60 if paid within 21 days.</a:t>
            </a:r>
          </a:p>
          <a:p>
            <a:pPr defTabSz="914400"/>
            <a:endParaRPr lang="en-US" sz="4000">
              <a:solidFill>
                <a:schemeClr val="tx1"/>
              </a:solidFill>
            </a:endParaRPr>
          </a:p>
          <a:p>
            <a:pPr defTabSz="914400"/>
            <a:r>
              <a:rPr lang="en-US" sz="4000" b="1" u="sng">
                <a:solidFill>
                  <a:schemeClr val="tx1"/>
                </a:solidFill>
              </a:rPr>
              <a:t>Limit on number of PN’s</a:t>
            </a:r>
          </a:p>
          <a:p>
            <a:pPr defTabSz="914400"/>
            <a:r>
              <a:rPr lang="en-US" sz="4000">
                <a:solidFill>
                  <a:schemeClr val="tx1"/>
                </a:solidFill>
              </a:rPr>
              <a:t>A national limit of 2 penalty notices that can be issued to a parent for the same child within a rolling 3-year period, so at the 3rd (or subsequent) offence(s) another tool will need to be considered (such as prosecution or one of the other attendance legal interventions). A LIT referral can be completed and sent to csprofessional@hants.gov.uk</a:t>
            </a:r>
          </a:p>
          <a:p>
            <a:pPr indent="-228600" defTabSz="914400">
              <a:buFont typeface="Arial" panose="020B0604020202020204" pitchFamily="34" charset="0"/>
              <a:buChar char="•"/>
            </a:pPr>
            <a:endParaRPr lang="en-US" sz="4000" b="1">
              <a:solidFill>
                <a:schemeClr val="tx1"/>
              </a:solidFill>
              <a:latin typeface="+mn-lt"/>
              <a:cs typeface="+mn-cs"/>
            </a:endParaRPr>
          </a:p>
          <a:p>
            <a:pPr indent="-228600" defTabSz="914400">
              <a:buFont typeface="Arial" panose="020B0604020202020204" pitchFamily="34" charset="0"/>
              <a:buChar char="•"/>
            </a:pPr>
            <a:endParaRPr lang="en-US" sz="3400">
              <a:solidFill>
                <a:schemeClr val="tx1"/>
              </a:solidFill>
              <a:latin typeface="+mn-lt"/>
              <a:cs typeface="+mn-cs"/>
            </a:endParaRPr>
          </a:p>
        </p:txBody>
      </p:sp>
    </p:spTree>
    <p:extLst>
      <p:ext uri="{BB962C8B-B14F-4D97-AF65-F5344CB8AC3E}">
        <p14:creationId xmlns:p14="http://schemas.microsoft.com/office/powerpoint/2010/main" val="228490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2456978" y="159026"/>
            <a:ext cx="12874290" cy="1451894"/>
          </a:xfrm>
        </p:spPr>
        <p:txBody>
          <a:bodyPr vert="horz" lIns="91440" tIns="45720" rIns="91440" bIns="45720" rtlCol="0" anchor="b">
            <a:normAutofit/>
          </a:bodyPr>
          <a:lstStyle/>
          <a:p>
            <a:pPr algn="ctr" defTabSz="914400"/>
            <a:r>
              <a:rPr lang="en-US" sz="6000" kern="1200">
                <a:solidFill>
                  <a:schemeClr val="tx1"/>
                </a:solidFill>
                <a:latin typeface="+mj-lt"/>
                <a:ea typeface="+mj-ea"/>
                <a:cs typeface="+mj-cs"/>
              </a:rPr>
              <a:t>Before issuing a Penalty Notice</a:t>
            </a:r>
          </a:p>
        </p:txBody>
      </p:sp>
      <p:sp>
        <p:nvSpPr>
          <p:cNvPr id="3" name="Content Placeholder 2">
            <a:extLst>
              <a:ext uri="{FF2B5EF4-FFF2-40B4-BE49-F238E27FC236}">
                <a16:creationId xmlns:a16="http://schemas.microsoft.com/office/drawing/2014/main" id="{1F960048-B4E5-8682-42BB-92670B179E3C}"/>
              </a:ext>
            </a:extLst>
          </p:cNvPr>
          <p:cNvSpPr>
            <a:spLocks noGrp="1"/>
          </p:cNvSpPr>
          <p:nvPr>
            <p:ph idx="13"/>
          </p:nvPr>
        </p:nvSpPr>
        <p:spPr>
          <a:xfrm>
            <a:off x="1391678" y="1769946"/>
            <a:ext cx="13258540" cy="11787028"/>
          </a:xfrm>
        </p:spPr>
        <p:txBody>
          <a:bodyPr vert="horz" lIns="91440" tIns="45720" rIns="91440" bIns="45720" rtlCol="0" anchor="t">
            <a:normAutofit fontScale="85000" lnSpcReduction="10000"/>
          </a:bodyPr>
          <a:lstStyle/>
          <a:p>
            <a:pPr defTabSz="914400"/>
            <a:r>
              <a:rPr lang="en-US" sz="5900" b="1">
                <a:solidFill>
                  <a:schemeClr val="tx1"/>
                </a:solidFill>
                <a:latin typeface="+mn-lt"/>
                <a:cs typeface="+mn-cs"/>
              </a:rPr>
              <a:t>Unauthorised holiday</a:t>
            </a:r>
          </a:p>
          <a:p>
            <a:pPr defTabSz="914400"/>
            <a:endParaRPr lang="en-US" sz="6400" b="1">
              <a:solidFill>
                <a:schemeClr val="tx1"/>
              </a:solidFill>
              <a:latin typeface="+mn-lt"/>
              <a:cs typeface="+mn-cs"/>
            </a:endParaRPr>
          </a:p>
          <a:p>
            <a:pPr marL="342900" defTabSz="914400">
              <a:spcBef>
                <a:spcPts val="0"/>
              </a:spcBef>
            </a:pPr>
            <a:r>
              <a:rPr lang="en-US" sz="5900">
                <a:solidFill>
                  <a:schemeClr val="tx1"/>
                </a:solidFill>
                <a:latin typeface="Calibri" panose="020F0502020204030204" pitchFamily="34" charset="0"/>
                <a:ea typeface="Calibri" panose="020F0502020204030204" pitchFamily="34" charset="0"/>
                <a:cs typeface="Calibri" panose="020F0502020204030204" pitchFamily="34" charset="0"/>
              </a:rPr>
              <a:t>Has the child had 10 or more unauthorised absences ‘G’ code in the last 100 possible school sessions. A PN can be issued before the threshold is met </a:t>
            </a:r>
            <a:r>
              <a:rPr lang="en-US" sz="5900" i="1">
                <a:solidFill>
                  <a:schemeClr val="tx1"/>
                </a:solidFill>
                <a:latin typeface="Calibri" panose="020F0502020204030204" pitchFamily="34" charset="0"/>
                <a:ea typeface="Calibri" panose="020F0502020204030204" pitchFamily="34" charset="0"/>
                <a:cs typeface="Calibri" panose="020F0502020204030204" pitchFamily="34" charset="0"/>
              </a:rPr>
              <a:t>i.e. where parents are deliberately avoiding the national threshold or </a:t>
            </a:r>
            <a:r>
              <a:rPr lang="en-GB" sz="5900" b="0" i="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for repeated absence for birthdays or other family events.  </a:t>
            </a:r>
            <a:endParaRPr lang="en-US" sz="5900" i="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1500" indent="-228600" defTabSz="914400">
              <a:buFont typeface="Arial" panose="020B0604020202020204" pitchFamily="34" charset="0"/>
              <a:buChar char="•"/>
            </a:pPr>
            <a:endParaRPr lang="en-US" sz="59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defTabSz="914400"/>
            <a:r>
              <a:rPr lang="en-US" sz="5900">
                <a:solidFill>
                  <a:schemeClr val="tx1"/>
                </a:solidFill>
                <a:latin typeface="Calibri" panose="020F0502020204030204" pitchFamily="34" charset="0"/>
                <a:ea typeface="Calibri" panose="020F0502020204030204" pitchFamily="34" charset="0"/>
                <a:cs typeface="Calibri" panose="020F0502020204030204" pitchFamily="34" charset="0"/>
              </a:rPr>
              <a:t>Have you established which parent’s/guardians are liable for the offence? </a:t>
            </a:r>
            <a:r>
              <a:rPr lang="en-US" sz="5900" i="1">
                <a:solidFill>
                  <a:schemeClr val="tx1"/>
                </a:solidFill>
                <a:latin typeface="Calibri" panose="020F0502020204030204" pitchFamily="34" charset="0"/>
                <a:ea typeface="Calibri" panose="020F0502020204030204" pitchFamily="34" charset="0"/>
                <a:cs typeface="Calibri" panose="020F0502020204030204" pitchFamily="34" charset="0"/>
              </a:rPr>
              <a:t>See slide ‘Who can I issue a Penalty Notice to’? </a:t>
            </a:r>
            <a:endParaRPr lang="en-US" sz="59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1500" indent="-228600" defTabSz="914400">
              <a:buFont typeface="Arial" panose="020B0604020202020204" pitchFamily="34" charset="0"/>
              <a:buChar char="•"/>
            </a:pPr>
            <a:endParaRPr lang="en-US" sz="59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000" defTabSz="914400"/>
            <a:r>
              <a:rPr lang="en-US" sz="5900">
                <a:solidFill>
                  <a:schemeClr val="tx1"/>
                </a:solidFill>
                <a:latin typeface="Calibri" panose="020F0502020204030204" pitchFamily="34" charset="0"/>
                <a:ea typeface="Calibri" panose="020F0502020204030204" pitchFamily="34" charset="0"/>
                <a:cs typeface="Calibri" panose="020F0502020204030204" pitchFamily="34" charset="0"/>
              </a:rPr>
              <a:t>Have you established whether the child has siblings that also took an unauthorised holiday at the same time?</a:t>
            </a:r>
          </a:p>
          <a:p>
            <a:pPr marL="571500" indent="-228600" defTabSz="914400">
              <a:buFont typeface="Arial" panose="020B0604020202020204" pitchFamily="34" charset="0"/>
              <a:buChar char="•"/>
            </a:pPr>
            <a:endParaRPr lang="en-US" sz="73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71500" indent="-228600" defTabSz="914400">
              <a:buFont typeface="Arial" panose="020B0604020202020204" pitchFamily="34" charset="0"/>
              <a:buChar char="•"/>
            </a:pPr>
            <a:endParaRPr lang="en-US" sz="6200" b="1" i="1">
              <a:solidFill>
                <a:schemeClr val="tx1"/>
              </a:solidFill>
              <a:latin typeface="+mn-lt"/>
              <a:cs typeface="+mn-cs"/>
            </a:endParaRPr>
          </a:p>
          <a:p>
            <a:pPr marL="571500" indent="-228600" defTabSz="914400">
              <a:buFont typeface="Arial" panose="020B0604020202020204" pitchFamily="34" charset="0"/>
              <a:buChar char="•"/>
            </a:pPr>
            <a:endParaRPr lang="en-US" sz="1900" b="1" i="1">
              <a:solidFill>
                <a:schemeClr val="tx1"/>
              </a:solidFill>
              <a:latin typeface="+mn-lt"/>
              <a:cs typeface="+mn-cs"/>
            </a:endParaRPr>
          </a:p>
          <a:p>
            <a:pPr marL="571500" indent="-228600" defTabSz="914400">
              <a:buFont typeface="Arial" panose="020B0604020202020204" pitchFamily="34" charset="0"/>
              <a:buChar char="•"/>
            </a:pPr>
            <a:endParaRPr lang="en-US" sz="1900" b="1">
              <a:solidFill>
                <a:schemeClr val="tx1"/>
              </a:solidFill>
              <a:latin typeface="+mn-lt"/>
              <a:cs typeface="+mn-cs"/>
            </a:endParaRPr>
          </a:p>
          <a:p>
            <a:pPr indent="-228600" defTabSz="914400">
              <a:buFont typeface="Arial" panose="020B0604020202020204" pitchFamily="34" charset="0"/>
              <a:buChar char="•"/>
            </a:pPr>
            <a:endParaRPr lang="en-US" sz="1900" b="1">
              <a:solidFill>
                <a:schemeClr val="tx1"/>
              </a:solidFill>
              <a:latin typeface="+mn-lt"/>
              <a:cs typeface="+mn-cs"/>
            </a:endParaRPr>
          </a:p>
          <a:p>
            <a:pPr indent="-228600" defTabSz="914400">
              <a:buFont typeface="Arial" panose="020B0604020202020204" pitchFamily="34" charset="0"/>
              <a:buChar char="•"/>
            </a:pPr>
            <a:endParaRPr lang="en-US" sz="1900" b="1">
              <a:solidFill>
                <a:schemeClr val="tx1"/>
              </a:solidFill>
              <a:latin typeface="+mn-lt"/>
              <a:cs typeface="+mn-cs"/>
            </a:endParaRPr>
          </a:p>
        </p:txBody>
      </p:sp>
      <p:sp>
        <p:nvSpPr>
          <p:cNvPr id="27"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10"/>
            <a:ext cx="8184509" cy="13716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4"/>
            <a:ext cx="8184509" cy="12800738"/>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44"/>
            <a:ext cx="8136804" cy="12800778"/>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20"/>
            <a:ext cx="7222464" cy="13715994"/>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15141E0-55B0-AFCC-B8A5-B5AFB1FC5782}"/>
              </a:ext>
            </a:extLst>
          </p:cNvPr>
          <p:cNvPicPr>
            <a:picLocks noChangeAspect="1"/>
          </p:cNvPicPr>
          <p:nvPr/>
        </p:nvPicPr>
        <p:blipFill>
          <a:blip r:embed="rId2"/>
          <a:stretch>
            <a:fillRect/>
          </a:stretch>
        </p:blipFill>
        <p:spPr>
          <a:xfrm>
            <a:off x="15331268" y="4827181"/>
            <a:ext cx="5077823" cy="5077823"/>
          </a:xfrm>
          <a:prstGeom prst="rect">
            <a:avLst/>
          </a:prstGeom>
        </p:spPr>
      </p:pic>
    </p:spTree>
    <p:extLst>
      <p:ext uri="{BB962C8B-B14F-4D97-AF65-F5344CB8AC3E}">
        <p14:creationId xmlns:p14="http://schemas.microsoft.com/office/powerpoint/2010/main" val="3165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2456978" y="159026"/>
            <a:ext cx="12874290" cy="1451894"/>
          </a:xfrm>
        </p:spPr>
        <p:txBody>
          <a:bodyPr vert="horz" lIns="91440" tIns="45720" rIns="91440" bIns="45720" rtlCol="0" anchor="b">
            <a:normAutofit/>
          </a:bodyPr>
          <a:lstStyle/>
          <a:p>
            <a:pPr algn="ctr" defTabSz="914400"/>
            <a:r>
              <a:rPr lang="en-US" sz="7000" kern="1200">
                <a:solidFill>
                  <a:schemeClr val="tx1"/>
                </a:solidFill>
                <a:latin typeface="+mj-lt"/>
                <a:ea typeface="+mj-ea"/>
                <a:cs typeface="+mj-cs"/>
              </a:rPr>
              <a:t>Before issuing a Penalty Notice</a:t>
            </a:r>
          </a:p>
        </p:txBody>
      </p:sp>
      <p:sp>
        <p:nvSpPr>
          <p:cNvPr id="3" name="Content Placeholder 2">
            <a:extLst>
              <a:ext uri="{FF2B5EF4-FFF2-40B4-BE49-F238E27FC236}">
                <a16:creationId xmlns:a16="http://schemas.microsoft.com/office/drawing/2014/main" id="{1F960048-B4E5-8682-42BB-92670B179E3C}"/>
              </a:ext>
            </a:extLst>
          </p:cNvPr>
          <p:cNvSpPr>
            <a:spLocks noGrp="1"/>
          </p:cNvSpPr>
          <p:nvPr>
            <p:ph idx="13"/>
          </p:nvPr>
        </p:nvSpPr>
        <p:spPr>
          <a:xfrm>
            <a:off x="1391678" y="1769946"/>
            <a:ext cx="13258540" cy="11787028"/>
          </a:xfrm>
        </p:spPr>
        <p:txBody>
          <a:bodyPr vert="horz" lIns="91440" tIns="45720" rIns="91440" bIns="45720" rtlCol="0" anchor="t">
            <a:normAutofit/>
          </a:bodyPr>
          <a:lstStyle/>
          <a:p>
            <a:pPr defTabSz="914400"/>
            <a:r>
              <a:rPr lang="en-US" sz="4400" b="1">
                <a:solidFill>
                  <a:schemeClr val="tx1"/>
                </a:solidFill>
                <a:latin typeface="+mn-lt"/>
                <a:cs typeface="+mn-cs"/>
              </a:rPr>
              <a:t>   </a:t>
            </a:r>
          </a:p>
          <a:p>
            <a:pPr defTabSz="914400"/>
            <a:r>
              <a:rPr lang="en-US" sz="5000" b="1">
                <a:solidFill>
                  <a:schemeClr val="tx1"/>
                </a:solidFill>
                <a:latin typeface="+mn-lt"/>
                <a:cs typeface="+mn-cs"/>
              </a:rPr>
              <a:t>   Other circumstances</a:t>
            </a:r>
          </a:p>
          <a:p>
            <a:pPr marL="342900" defTabSz="914400"/>
            <a:r>
              <a:rPr lang="en-US" sz="5000">
                <a:solidFill>
                  <a:schemeClr val="tx1"/>
                </a:solidFill>
                <a:latin typeface="+mn-lt"/>
                <a:cs typeface="+mn-cs"/>
              </a:rPr>
              <a:t>Has the child had 10 or more </a:t>
            </a:r>
            <a:r>
              <a:rPr lang="en-US" sz="5000" err="1">
                <a:solidFill>
                  <a:schemeClr val="tx1"/>
                </a:solidFill>
                <a:latin typeface="+mn-lt"/>
                <a:cs typeface="+mn-cs"/>
              </a:rPr>
              <a:t>unauthorised</a:t>
            </a:r>
            <a:r>
              <a:rPr lang="en-US" sz="5000">
                <a:solidFill>
                  <a:schemeClr val="tx1"/>
                </a:solidFill>
                <a:latin typeface="+mn-lt"/>
                <a:cs typeface="+mn-cs"/>
              </a:rPr>
              <a:t> absences in the last 100 possible school sessions - ‘O’, ‘U’ codes? </a:t>
            </a:r>
          </a:p>
          <a:p>
            <a:pPr marL="342900" defTabSz="914400"/>
            <a:r>
              <a:rPr lang="en-US" sz="5000">
                <a:solidFill>
                  <a:schemeClr val="tx1"/>
                </a:solidFill>
                <a:latin typeface="+mn-lt"/>
                <a:cs typeface="+mn-cs"/>
              </a:rPr>
              <a:t>Did the school issue a Notice to Improve letter giving the parent three weeks to improve the child’s attendance? </a:t>
            </a:r>
            <a:endParaRPr lang="en-US" sz="5000" b="1">
              <a:solidFill>
                <a:schemeClr val="tx1"/>
              </a:solidFill>
              <a:latin typeface="+mn-lt"/>
              <a:cs typeface="+mn-cs"/>
            </a:endParaRPr>
          </a:p>
          <a:p>
            <a:pPr marL="342900" defTabSz="914400"/>
            <a:endParaRPr lang="en-US" sz="5000" b="1">
              <a:solidFill>
                <a:schemeClr val="tx1"/>
              </a:solidFill>
              <a:latin typeface="+mn-lt"/>
              <a:cs typeface="+mn-cs"/>
            </a:endParaRPr>
          </a:p>
          <a:p>
            <a:pPr marL="342900" defTabSz="914400"/>
            <a:r>
              <a:rPr lang="en-US" sz="5000" b="1">
                <a:solidFill>
                  <a:schemeClr val="tx1"/>
                </a:solidFill>
                <a:latin typeface="+mn-lt"/>
                <a:cs typeface="+mn-cs"/>
              </a:rPr>
              <a:t>Child seen in a public place</a:t>
            </a:r>
          </a:p>
          <a:p>
            <a:pPr marL="342900" defTabSz="914400"/>
            <a:r>
              <a:rPr lang="en-US" sz="5000">
                <a:solidFill>
                  <a:schemeClr val="tx1"/>
                </a:solidFill>
                <a:latin typeface="+mn-lt"/>
                <a:cs typeface="+mn-cs"/>
              </a:rPr>
              <a:t>Has the child been seen in a public place in the first five days of a fixed term or permanent exclusion? </a:t>
            </a:r>
          </a:p>
          <a:p>
            <a:pPr marL="342900" defTabSz="914400"/>
            <a:endParaRPr lang="en-US" sz="6200" b="1">
              <a:solidFill>
                <a:schemeClr val="tx1"/>
              </a:solidFill>
              <a:latin typeface="+mn-lt"/>
              <a:ea typeface="Calibri"/>
              <a:cs typeface="Calibri"/>
            </a:endParaRPr>
          </a:p>
          <a:p>
            <a:pPr marL="571500" indent="-228600" defTabSz="914400">
              <a:buFont typeface="Arial" panose="020B0604020202020204" pitchFamily="34" charset="0"/>
              <a:buChar char="•"/>
            </a:pPr>
            <a:endParaRPr lang="en-US" sz="6200" b="1" i="1">
              <a:solidFill>
                <a:schemeClr val="tx1"/>
              </a:solidFill>
              <a:latin typeface="+mn-lt"/>
              <a:cs typeface="+mn-cs"/>
            </a:endParaRPr>
          </a:p>
          <a:p>
            <a:pPr marL="571500" indent="-228600" defTabSz="914400">
              <a:buFont typeface="Arial" panose="020B0604020202020204" pitchFamily="34" charset="0"/>
              <a:buChar char="•"/>
            </a:pPr>
            <a:endParaRPr lang="en-US" sz="1900" b="1" i="1">
              <a:solidFill>
                <a:schemeClr val="tx1"/>
              </a:solidFill>
              <a:latin typeface="+mn-lt"/>
              <a:cs typeface="+mn-cs"/>
            </a:endParaRPr>
          </a:p>
          <a:p>
            <a:pPr marL="571500" indent="-228600" defTabSz="914400">
              <a:buFont typeface="Arial" panose="020B0604020202020204" pitchFamily="34" charset="0"/>
              <a:buChar char="•"/>
            </a:pPr>
            <a:endParaRPr lang="en-US" sz="1900" b="1">
              <a:solidFill>
                <a:schemeClr val="tx1"/>
              </a:solidFill>
              <a:latin typeface="+mn-lt"/>
              <a:cs typeface="+mn-cs"/>
            </a:endParaRPr>
          </a:p>
          <a:p>
            <a:pPr indent="-228600" defTabSz="914400">
              <a:buFont typeface="Arial" panose="020B0604020202020204" pitchFamily="34" charset="0"/>
              <a:buChar char="•"/>
            </a:pPr>
            <a:endParaRPr lang="en-US" sz="1900" b="1">
              <a:solidFill>
                <a:schemeClr val="tx1"/>
              </a:solidFill>
              <a:latin typeface="+mn-lt"/>
              <a:cs typeface="+mn-cs"/>
            </a:endParaRPr>
          </a:p>
          <a:p>
            <a:pPr indent="-228600" defTabSz="914400">
              <a:buFont typeface="Arial" panose="020B0604020202020204" pitchFamily="34" charset="0"/>
              <a:buChar char="•"/>
            </a:pPr>
            <a:endParaRPr lang="en-US" sz="1900" b="1">
              <a:solidFill>
                <a:schemeClr val="tx1"/>
              </a:solidFill>
              <a:latin typeface="+mn-lt"/>
              <a:cs typeface="+mn-cs"/>
            </a:endParaRPr>
          </a:p>
        </p:txBody>
      </p:sp>
      <p:sp>
        <p:nvSpPr>
          <p:cNvPr id="27"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10"/>
            <a:ext cx="8184509" cy="13716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4"/>
            <a:ext cx="8184509" cy="12800738"/>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44"/>
            <a:ext cx="8136804" cy="12800778"/>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45608" y="-20"/>
            <a:ext cx="7222464" cy="13715994"/>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CF1A424-2756-047B-69EE-360D5A6EA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1268" y="8557816"/>
            <a:ext cx="6013266" cy="440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54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6316"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31" y="2820427"/>
            <a:ext cx="13716000" cy="807514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33" y="2840701"/>
            <a:ext cx="13715998" cy="8075152"/>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35583" y="7176433"/>
            <a:ext cx="5003958" cy="807515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03408" y="1939436"/>
            <a:ext cx="7800205" cy="8357916"/>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449" y="2800149"/>
            <a:ext cx="13716006" cy="8075144"/>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933383" y="1173710"/>
            <a:ext cx="6402315" cy="6774994"/>
          </a:xfrm>
        </p:spPr>
        <p:txBody>
          <a:bodyPr vert="horz" lIns="91440" tIns="45720" rIns="91440" bIns="45720" rtlCol="0" anchor="b">
            <a:normAutofit/>
          </a:bodyPr>
          <a:lstStyle/>
          <a:p>
            <a:pPr algn="r" defTabSz="914400"/>
            <a:r>
              <a:rPr lang="en-US" sz="8000" kern="1200">
                <a:solidFill>
                  <a:srgbClr val="FFFFFF"/>
                </a:solidFill>
                <a:latin typeface="+mj-lt"/>
                <a:ea typeface="+mj-ea"/>
                <a:cs typeface="+mj-cs"/>
              </a:rPr>
              <a:t>Who may issue a Penalty Notice</a:t>
            </a:r>
          </a:p>
        </p:txBody>
      </p:sp>
      <p:sp>
        <p:nvSpPr>
          <p:cNvPr id="31"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9619891" y="1298960"/>
            <a:ext cx="13109841" cy="11092094"/>
          </a:xfrm>
        </p:spPr>
        <p:txBody>
          <a:bodyPr vert="horz" lIns="91440" tIns="45720" rIns="91440" bIns="45720" rtlCol="0" anchor="ctr">
            <a:normAutofit/>
          </a:bodyPr>
          <a:lstStyle/>
          <a:p>
            <a:pPr indent="-228600" defTabSz="914400">
              <a:buFont typeface="Arial" panose="020B0604020202020204" pitchFamily="34" charset="0"/>
              <a:buChar char="•"/>
            </a:pPr>
            <a:endParaRPr lang="en-US" sz="4000">
              <a:solidFill>
                <a:schemeClr val="tx1"/>
              </a:solidFill>
              <a:effectLst/>
              <a:latin typeface="+mn-lt"/>
              <a:cs typeface="+mn-cs"/>
            </a:endParaRPr>
          </a:p>
          <a:p>
            <a:pPr defTabSz="914400"/>
            <a:r>
              <a:rPr lang="en-US" sz="4500">
                <a:solidFill>
                  <a:schemeClr val="tx1"/>
                </a:solidFill>
                <a:effectLst/>
                <a:latin typeface="+mn-lt"/>
                <a:cs typeface="+mn-cs"/>
              </a:rPr>
              <a:t>The Legal Intervention team managers and assistant team managers are the designated officers responsible for issuing Penalty Notices on behalf of the County Council Children’s Services Directorate.</a:t>
            </a:r>
          </a:p>
          <a:p>
            <a:pPr indent="-228600" defTabSz="914400">
              <a:buFont typeface="Arial" panose="020B0604020202020204" pitchFamily="34" charset="0"/>
              <a:buChar char="•"/>
            </a:pPr>
            <a:endParaRPr lang="en-US" sz="4000" b="1">
              <a:solidFill>
                <a:schemeClr val="tx1"/>
              </a:solidFill>
              <a:latin typeface="+mn-lt"/>
              <a:cs typeface="+mn-cs"/>
            </a:endParaRPr>
          </a:p>
          <a:p>
            <a:pPr defTabSz="914400"/>
            <a:r>
              <a:rPr lang="en-US" sz="4500">
                <a:solidFill>
                  <a:schemeClr val="tx1"/>
                </a:solidFill>
                <a:effectLst/>
                <a:latin typeface="+mn-lt"/>
                <a:cs typeface="+mn-cs"/>
              </a:rPr>
              <a:t>In schools, the Headteacher is the </a:t>
            </a:r>
            <a:r>
              <a:rPr lang="en-US" sz="4500" err="1">
                <a:solidFill>
                  <a:schemeClr val="tx1"/>
                </a:solidFill>
                <a:effectLst/>
                <a:latin typeface="+mn-lt"/>
                <a:cs typeface="+mn-cs"/>
              </a:rPr>
              <a:t>authorised</a:t>
            </a:r>
            <a:r>
              <a:rPr lang="en-US" sz="4500">
                <a:solidFill>
                  <a:schemeClr val="tx1"/>
                </a:solidFill>
                <a:effectLst/>
                <a:latin typeface="+mn-lt"/>
                <a:cs typeface="+mn-cs"/>
              </a:rPr>
              <a:t> person</a:t>
            </a:r>
          </a:p>
          <a:p>
            <a:pPr defTabSz="914400"/>
            <a:r>
              <a:rPr lang="en-US" sz="4000" b="1" i="1">
                <a:solidFill>
                  <a:schemeClr val="tx1"/>
                </a:solidFill>
                <a:effectLst/>
                <a:latin typeface="+mn-lt"/>
                <a:cs typeface="+mn-cs"/>
              </a:rPr>
              <a:t>	</a:t>
            </a:r>
            <a:r>
              <a:rPr lang="en-US" sz="4500" i="1">
                <a:solidFill>
                  <a:schemeClr val="tx1"/>
                </a:solidFill>
                <a:effectLst/>
                <a:latin typeface="+mn-lt"/>
                <a:cs typeface="+mn-cs"/>
              </a:rPr>
              <a:t>in accordance with DfE guidance. The Headteacher 	may wish to identify a Deputy or Assistant 	Headteacher to become the </a:t>
            </a:r>
            <a:r>
              <a:rPr lang="en-US" sz="4500" i="1" err="1">
                <a:solidFill>
                  <a:schemeClr val="tx1"/>
                </a:solidFill>
                <a:effectLst/>
                <a:latin typeface="+mn-lt"/>
                <a:cs typeface="+mn-cs"/>
              </a:rPr>
              <a:t>authorised</a:t>
            </a:r>
            <a:r>
              <a:rPr lang="en-US" sz="4500" i="1">
                <a:solidFill>
                  <a:schemeClr val="tx1"/>
                </a:solidFill>
                <a:effectLst/>
                <a:latin typeface="+mn-lt"/>
                <a:cs typeface="+mn-cs"/>
              </a:rPr>
              <a:t> person and 	to sign the Penalty Notice. However, the 	Headteacher maintains overall responsibility and 	his or her signature is required on the School 	Attendance Certificate.</a:t>
            </a:r>
          </a:p>
          <a:p>
            <a:pPr indent="-228600" defTabSz="914400">
              <a:buFont typeface="Arial" panose="020B0604020202020204" pitchFamily="34" charset="0"/>
              <a:buChar char="•"/>
            </a:pPr>
            <a:endParaRPr lang="en-US" sz="4000" b="1">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effectLst/>
              <a:latin typeface="+mn-lt"/>
              <a:cs typeface="+mn-cs"/>
            </a:endParaRPr>
          </a:p>
          <a:p>
            <a:pPr indent="-228600" defTabSz="914400">
              <a:buFont typeface="Arial" panose="020B0604020202020204" pitchFamily="34" charset="0"/>
              <a:buChar char="•"/>
            </a:pPr>
            <a:endParaRPr lang="en-US" sz="4000" b="1">
              <a:solidFill>
                <a:schemeClr val="tx1"/>
              </a:solidFill>
              <a:latin typeface="+mn-lt"/>
              <a:cs typeface="+mn-cs"/>
            </a:endParaRPr>
          </a:p>
        </p:txBody>
      </p:sp>
    </p:spTree>
    <p:extLst>
      <p:ext uri="{BB962C8B-B14F-4D97-AF65-F5344CB8AC3E}">
        <p14:creationId xmlns:p14="http://schemas.microsoft.com/office/powerpoint/2010/main" val="6202373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nclusion Support Service (ISS)" ma:contentTypeID="0x0101004E1B537BC2B2AD43A5AF5311D732D3AA002F64CED0D2D0DD47B4A064BF383AF50A00127F85FB2848304AB0983E84E8DCC4E9" ma:contentTypeVersion="15" ma:contentTypeDescription="" ma:contentTypeScope="" ma:versionID="c3a7fa90f04c9ea93a1b5f3e04862fde">
  <xsd:schema xmlns:xsd="http://www.w3.org/2001/XMLSchema" xmlns:xs="http://www.w3.org/2001/XMLSchema" xmlns:p="http://schemas.microsoft.com/office/2006/metadata/properties" xmlns:ns2="c5dbf80e-f509-45f6-9fe5-406e3eefabbb" xmlns:ns3="88d8df83-ca86-48ef-a3c5-7604f9ab2ba6" targetNamespace="http://schemas.microsoft.com/office/2006/metadata/properties" ma:root="true" ma:fieldsID="94aaedd9ce7180edd7a4253bdc8cf9bc" ns2:_="" ns3:_="">
    <xsd:import namespace="c5dbf80e-f509-45f6-9fe5-406e3eefabbb"/>
    <xsd:import namespace="88d8df83-ca86-48ef-a3c5-7604f9ab2ba6"/>
    <xsd:element name="properties">
      <xsd:complexType>
        <xsd:sequence>
          <xsd:element name="documentManagement">
            <xsd:complexType>
              <xsd:all>
                <xsd:element ref="ns2:Phase" minOccurs="0"/>
                <xsd:element ref="ns2:Item_x0020_ID" minOccurs="0"/>
                <xsd:element ref="ns2:Active_x0020_Document" minOccurs="0"/>
                <xsd:element ref="ns2:TaxCatchAllLabel" minOccurs="0"/>
                <xsd:element ref="ns2:hc632fe273cb498aa970207d30c3b1d8" minOccurs="0"/>
                <xsd:element ref="ns2:TaxCatchAll" minOccurs="0"/>
                <xsd:element ref="ns2:idf4e5b4bfdc422691c90229d933a2aa" minOccurs="0"/>
                <xsd:element ref="ns2:p5657b9aee7244f28dc4f48e60959f71" minOccurs="0"/>
                <xsd:element ref="ns2:cf18ccb67a8c47b4a12d68c41e3eb221" minOccurs="0"/>
                <xsd:element ref="ns2:je7eb8ea2d7f423d84e8d8686895fe8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Phase" ma:index="4" nillable="true" ma:displayName="Phase" ma:format="Dropdown" ma:indexed="true" ma:internalName="Phase">
      <xsd:simpleType>
        <xsd:restriction base="dms:Choice">
          <xsd:enumeration value="Cross Phase"/>
          <xsd:enumeration value="Primary"/>
          <xsd:enumeration value="Secondary"/>
          <xsd:enumeration value="Vulnerable Children"/>
        </xsd:restriction>
      </xsd:simpleType>
    </xsd:element>
    <xsd:element name="Item_x0020_ID" ma:index="8" nillable="true" ma:displayName="Item ID" ma:internalName="Item_x0020_ID">
      <xsd:simpleType>
        <xsd:restriction base="dms:Text">
          <xsd:maxLength value="255"/>
        </xsd:restriction>
      </xsd:simpleType>
    </xsd:element>
    <xsd:element name="Active_x0020_Document" ma:index="9" nillable="true" ma:displayName="Active Document" ma:default="1" ma:internalName="Active_x0020_Document">
      <xsd:simpleType>
        <xsd:restriction base="dms:Boolean"/>
      </xsd:simpleType>
    </xsd:element>
    <xsd:element name="TaxCatchAllLabel" ma:index="10" nillable="true" ma:displayName="Taxonomy Catch All Column1" ma:hidden="true" ma:list="{4b25fbcc-9cf4-4fd0-bbd7-d2e9caa5f601}" ma:internalName="TaxCatchAllLabel" ma:readOnly="true" ma:showField="CatchAllDataLabel" ma:web="88d8df83-ca86-48ef-a3c5-7604f9ab2ba6">
      <xsd:complexType>
        <xsd:complexContent>
          <xsd:extension base="dms:MultiChoiceLookup">
            <xsd:sequence>
              <xsd:element name="Value" type="dms:Lookup" maxOccurs="unbounded" minOccurs="0" nillable="true"/>
            </xsd:sequence>
          </xsd:extension>
        </xsd:complexContent>
      </xsd:complexType>
    </xsd:element>
    <xsd:element name="hc632fe273cb498aa970207d30c3b1d8" ma:index="12"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4b25fbcc-9cf4-4fd0-bbd7-d2e9caa5f601}" ma:internalName="TaxCatchAll" ma:showField="CatchAllData" ma:web="88d8df83-ca86-48ef-a3c5-7604f9ab2ba6">
      <xsd:complexType>
        <xsd:complexContent>
          <xsd:extension base="dms:MultiChoiceLookup">
            <xsd:sequence>
              <xsd:element name="Value" type="dms:Lookup" maxOccurs="unbounded" minOccurs="0" nillable="true"/>
            </xsd:sequence>
          </xsd:extension>
        </xsd:complexContent>
      </xsd:complexType>
    </xsd:element>
    <xsd:element name="idf4e5b4bfdc422691c90229d933a2aa" ma:index="14" ma:taxonomy="true" ma:internalName="idf4e5b4bfdc422691c90229d933a2aa" ma:taxonomyFieldName="Inclusion_x0020_Support_x0020_Service" ma:displayName="Inclusion Support Service" ma:readOnly="false" ma:default="" ma:fieldId="{2df4e5b4-bfdc-4226-91c9-0229d933a2aa}" ma:sspId="3c5dbf34-c73a-430c-9290-9174ad787734" ma:termSetId="20ba2d3a-d607-40b8-a5d9-83c344d9bd5b" ma:anchorId="00000000-0000-0000-0000-000000000000" ma:open="false" ma:isKeyword="false">
      <xsd:complexType>
        <xsd:sequence>
          <xsd:element ref="pc:Terms" minOccurs="0" maxOccurs="1"/>
        </xsd:sequence>
      </xsd:complexType>
    </xsd:element>
    <xsd:element name="p5657b9aee7244f28dc4f48e60959f71" ma:index="17" nillable="true" ma:taxonomy="true" ma:internalName="p5657b9aee7244f28dc4f48e60959f71" ma:taxonomyFieldName="District" ma:displayName="District and Other Local Authorities" ma:default="" ma:fieldId="{95657b9a-ee72-44f2-8dc4-f48e60959f71}" ma:sspId="3c5dbf34-c73a-430c-9290-9174ad787734" ma:termSetId="d13f64ef-0ba0-45ea-bc1d-bfd48dd2a50e"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element name="je7eb8ea2d7f423d84e8d8686895fe89" ma:index="21" nillable="true" ma:taxonomy="true" ma:internalName="je7eb8ea2d7f423d84e8d8686895fe89" ma:taxonomyFieldName="Academic_x0020_Year" ma:displayName="Academic Year" ma:default="" ma:fieldId="{3e7eb8ea-2d7f-423d-84e8-d8686895fe89}" ma:sspId="3c5dbf34-c73a-430c-9290-9174ad787734" ma:termSetId="55e39b50-45d9-41ef-aa1f-993468f6766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d8df83-ca86-48ef-a3c5-7604f9ab2ba6"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dbf80e-f509-45f6-9fe5-406e3eefabbb">
      <Value>42</Value>
    </TaxCatchAll>
    <_dlc_DocId xmlns="88d8df83-ca86-48ef-a3c5-7604f9ab2ba6">DYYSN4NWK5QK-1884531042-88264</_dlc_DocId>
    <_dlc_DocIdUrl xmlns="88d8df83-ca86-48ef-a3c5-7604f9ab2ba6">
      <Url>https://hants.sharepoint.com/sites/Inclu7397/_layouts/15/DocIdRedir.aspx?ID=DYYSN4NWK5QK-1884531042-88264</Url>
      <Description>DYYSN4NWK5QK-1884531042-88264</Description>
    </_dlc_DocIdUrl>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idf4e5b4bfdc422691c90229d933a2aa xmlns="c5dbf80e-f509-45f6-9fe5-406e3eefabbb">
      <Terms xmlns="http://schemas.microsoft.com/office/infopath/2007/PartnerControls">
        <TermInfo xmlns="http://schemas.microsoft.com/office/infopath/2007/PartnerControls">
          <TermName xmlns="http://schemas.microsoft.com/office/infopath/2007/PartnerControls">Attendance</TermName>
          <TermId xmlns="http://schemas.microsoft.com/office/infopath/2007/PartnerControls">9ab5f3d4-eddf-4508-bdcc-4db5a9672516</TermId>
        </TermInfo>
      </Terms>
    </idf4e5b4bfdc422691c90229d933a2aa>
    <Phase xmlns="c5dbf80e-f509-45f6-9fe5-406e3eefabbb" xsi:nil="true"/>
    <hc632fe273cb498aa970207d30c3b1d8 xmlns="c5dbf80e-f509-45f6-9fe5-406e3eefabbb">
      <Terms xmlns="http://schemas.microsoft.com/office/infopath/2007/PartnerControls"/>
    </hc632fe273cb498aa970207d30c3b1d8>
    <p5657b9aee7244f28dc4f48e60959f71 xmlns="c5dbf80e-f509-45f6-9fe5-406e3eefabbb">
      <Terms xmlns="http://schemas.microsoft.com/office/infopath/2007/PartnerControls"/>
    </p5657b9aee7244f28dc4f48e60959f71>
    <je7eb8ea2d7f423d84e8d8686895fe89 xmlns="c5dbf80e-f509-45f6-9fe5-406e3eefabbb">
      <Terms xmlns="http://schemas.microsoft.com/office/infopath/2007/PartnerControls"/>
    </je7eb8ea2d7f423d84e8d8686895fe89>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3c5dbf34-c73a-430c-9290-9174ad787734" ContentTypeId="0x0101004E1B537BC2B2AD43A5AF5311D732D3AA" PreviousValue="false"/>
</file>

<file path=customXml/itemProps1.xml><?xml version="1.0" encoding="utf-8"?>
<ds:datastoreItem xmlns:ds="http://schemas.openxmlformats.org/officeDocument/2006/customXml" ds:itemID="{67CD23EE-9A0A-46F4-B488-E15DBF563B5D}"/>
</file>

<file path=customXml/itemProps2.xml><?xml version="1.0" encoding="utf-8"?>
<ds:datastoreItem xmlns:ds="http://schemas.openxmlformats.org/officeDocument/2006/customXml" ds:itemID="{9D154B67-28CD-4416-A8CA-1B6E1B0FC999}">
  <ds:schemaRefs>
    <ds:schemaRef ds:uri="4d4d7803-6ba1-487e-919f-9fff55e42e7c"/>
    <ds:schemaRef ds:uri="c5dbf80e-f509-45f6-9fe5-406e3eefabbb"/>
    <ds:schemaRef ds:uri="f358799b-757b-4cf3-84a9-4985256bc0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B472F75-F4F4-44B0-8E05-4C84193C3F6E}">
  <ds:schemaRefs>
    <ds:schemaRef ds:uri="http://schemas.microsoft.com/sharepoint/events"/>
  </ds:schemaRefs>
</ds:datastoreItem>
</file>

<file path=customXml/itemProps4.xml><?xml version="1.0" encoding="utf-8"?>
<ds:datastoreItem xmlns:ds="http://schemas.openxmlformats.org/officeDocument/2006/customXml" ds:itemID="{EAC118E8-5797-4132-9939-863C75255866}">
  <ds:schemaRefs>
    <ds:schemaRef ds:uri="http://schemas.microsoft.com/sharepoint/v3/contenttype/forms"/>
  </ds:schemaRefs>
</ds:datastoreItem>
</file>

<file path=customXml/itemProps5.xml><?xml version="1.0" encoding="utf-8"?>
<ds:datastoreItem xmlns:ds="http://schemas.openxmlformats.org/officeDocument/2006/customXml" ds:itemID="{3BCF7677-A226-4413-8253-DD42F5AFB262}"/>
</file>

<file path=docProps/app.xml><?xml version="1.0" encoding="utf-8"?>
<Properties xmlns="http://schemas.openxmlformats.org/officeDocument/2006/extended-properties" xmlns:vt="http://schemas.openxmlformats.org/officeDocument/2006/docPropsVTypes">
  <Template>Office Theme 2013 - 2022</Template>
  <TotalTime>6</TotalTime>
  <Words>2453</Words>
  <Application>Microsoft Office PowerPoint</Application>
  <PresentationFormat>Custom</PresentationFormat>
  <Paragraphs>196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(body)</vt:lpstr>
      <vt:lpstr>Office Theme</vt:lpstr>
      <vt:lpstr>PowerPoint Presentation</vt:lpstr>
      <vt:lpstr>Working together to improve school attendance</vt:lpstr>
      <vt:lpstr>Legal Context</vt:lpstr>
      <vt:lpstr>Penalty Notice Framework  (19 August 2024)</vt:lpstr>
      <vt:lpstr>Penalty Notice Framework (from 19 August 2024) - continued </vt:lpstr>
      <vt:lpstr>Penalty Notice Framework (from 19 August 2024) - continued </vt:lpstr>
      <vt:lpstr>Before issuing a Penalty Notice</vt:lpstr>
      <vt:lpstr>Before issuing a Penalty Notice</vt:lpstr>
      <vt:lpstr>Who may issue a Penalty Notice</vt:lpstr>
      <vt:lpstr>Who can be issued with a Penalty Notice?</vt:lpstr>
      <vt:lpstr>How to issue a Penalty Notice</vt:lpstr>
      <vt:lpstr>How to issue a Penalty Notice - continued</vt:lpstr>
      <vt:lpstr>What happens next?</vt:lpstr>
      <vt:lpstr>Queries relating to Penalty Notices from parents</vt:lpstr>
      <vt:lpstr>Important points to remember</vt:lpstr>
      <vt:lpstr>Important points to remember</vt:lpstr>
      <vt:lpstr>USEFUL CONTACTS AND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Goff, Megan</cp:lastModifiedBy>
  <cp:revision>3</cp:revision>
  <dcterms:created xsi:type="dcterms:W3CDTF">2023-04-27T13:13:25Z</dcterms:created>
  <dcterms:modified xsi:type="dcterms:W3CDTF">2025-02-18T10:55:11Z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0x0101004E1B537BC2B2AD43A5AF5311D732D3AA002F64CED0D2D0DD47B4A064BF383AF50A00127F85FB2848304AB0983E84E8DCC4E9</vt:lpwstr>
  </property>
  <property fmtid="{D5CDD505-2E9C-101B-9397-08002B2CF9AE}" pid="3" name="_dlc_DocIdItemGuid">
    <vt:lpwstr>56dbcc0b-723c-4078-aa0d-902cc7efdfd1</vt:lpwstr>
  </property>
  <property fmtid="{D5CDD505-2E9C-101B-9397-08002B2CF9AE}" pid="4" name="MediaServiceImageTags">
    <vt:lpwstr/>
  </property>
  <property fmtid="{D5CDD505-2E9C-101B-9397-08002B2CF9AE}" pid="5" name="Document_x0020_Type">
    <vt:lpwstr/>
  </property>
  <property fmtid="{D5CDD505-2E9C-101B-9397-08002B2CF9AE}" pid="6" name="District">
    <vt:lpwstr/>
  </property>
  <property fmtid="{D5CDD505-2E9C-101B-9397-08002B2CF9AE}" pid="7" name="Schools">
    <vt:lpwstr/>
  </property>
  <property fmtid="{D5CDD505-2E9C-101B-9397-08002B2CF9AE}" pid="8" name="Academic_x0020_Year">
    <vt:lpwstr/>
  </property>
  <property fmtid="{D5CDD505-2E9C-101B-9397-08002B2CF9AE}" pid="9" name="Inclusion_x0020_Support_x0020_Service">
    <vt:lpwstr>42;#Attendance|9ab5f3d4-eddf-4508-bdcc-4db5a9672516</vt:lpwstr>
  </property>
  <property fmtid="{D5CDD505-2E9C-101B-9397-08002B2CF9AE}" pid="10" name="Document Type">
    <vt:lpwstr/>
  </property>
  <property fmtid="{D5CDD505-2E9C-101B-9397-08002B2CF9AE}" pid="11" name="Academic Year">
    <vt:lpwstr/>
  </property>
  <property fmtid="{D5CDD505-2E9C-101B-9397-08002B2CF9AE}" pid="12" name="Inclusion Support Service">
    <vt:lpwstr>42;#Attendance|9ab5f3d4-eddf-4508-bdcc-4db5a9672516</vt:lpwstr>
  </property>
</Properties>
</file>