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61" r:id="rId6"/>
    <p:sldId id="258" r:id="rId7"/>
    <p:sldId id="272" r:id="rId8"/>
    <p:sldId id="273" r:id="rId9"/>
    <p:sldId id="274" r:id="rId10"/>
    <p:sldId id="275" r:id="rId11"/>
    <p:sldId id="277" r:id="rId12"/>
    <p:sldId id="276" r:id="rId13"/>
    <p:sldId id="278" r:id="rId14"/>
    <p:sldId id="279" r:id="rId15"/>
    <p:sldId id="280" r:id="rId16"/>
    <p:sldId id="281" r:id="rId17"/>
    <p:sldId id="262" r:id="rId18"/>
    <p:sldId id="282" r:id="rId19"/>
    <p:sldId id="283" r:id="rId20"/>
    <p:sldId id="284" r:id="rId21"/>
    <p:sldId id="285" r:id="rId22"/>
    <p:sldId id="286" r:id="rId23"/>
    <p:sldId id="287" r:id="rId24"/>
    <p:sldId id="289" r:id="rId25"/>
    <p:sldId id="288" r:id="rId26"/>
    <p:sldId id="259" r:id="rId27"/>
    <p:sldId id="2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CF1EC321-755D-D775-4107-DAA3A7C3378C}" name="Broadribb, Kate" initials="KB" userId="S::cseiwrkb@hants.gov.uk::168ed9d6-0894-4a86-8c92-b7a5b97633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3488A-74F5-4D1B-A2D3-07EB7C714CC5}" v="654" dt="2026-05-08T14:23:32.409"/>
    <p1510:client id="{17F451BA-9F3B-4568-9C81-48464667EDE8}" v="2" dt="2026-05-07T15:51:48.490"/>
    <p1510:client id="{4B735FDE-E643-47C1-96AB-52F89DC8C49E}" v="1464" dt="2026-05-08T13:32:35.229"/>
    <p1510:client id="{83C8830A-E312-44A2-A2C2-701F6C66803F}" v="1" dt="2026-05-08T11:12:47.364"/>
    <p1510:client id="{D1E42D13-4828-1A0A-688C-34813C242EEC}" v="41" dt="2026-05-08T13:43:29.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21533-F125-4977-B401-DE162E47D0C3}" type="datetimeFigureOut">
              <a:rPr lang="en-GB" smtClean="0"/>
              <a:t>08/05/2026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5872A-79D7-4122-87B5-83A35DE03063}" type="slidenum">
              <a:rPr lang="en-GB" smtClean="0"/>
              <a:t>‹#›</a:t>
            </a:fld>
            <a:endParaRPr lang="en-GB"/>
          </a:p>
        </p:txBody>
      </p:sp>
    </p:spTree>
    <p:extLst>
      <p:ext uri="{BB962C8B-B14F-4D97-AF65-F5344CB8AC3E}">
        <p14:creationId xmlns:p14="http://schemas.microsoft.com/office/powerpoint/2010/main" val="276938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Image_of_Pritt_Stick.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awpixel.com/image/590387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oatsy40/763127096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Wiki_cars_253.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velo_denz/219003279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2</a:t>
            </a:fld>
            <a:endParaRPr lang="en-GB"/>
          </a:p>
        </p:txBody>
      </p:sp>
    </p:spTree>
    <p:extLst>
      <p:ext uri="{BB962C8B-B14F-4D97-AF65-F5344CB8AC3E}">
        <p14:creationId xmlns:p14="http://schemas.microsoft.com/office/powerpoint/2010/main" val="39241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22</a:t>
            </a:fld>
            <a:endParaRPr lang="en-GB"/>
          </a:p>
        </p:txBody>
      </p:sp>
    </p:spTree>
    <p:extLst>
      <p:ext uri="{BB962C8B-B14F-4D97-AF65-F5344CB8AC3E}">
        <p14:creationId xmlns:p14="http://schemas.microsoft.com/office/powerpoint/2010/main" val="4074517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hlinkClick r:id="rId3"/>
              </a:rPr>
              <a:t>File:Image of Pritt Stick.jpg - Wikimedia Commons</a:t>
            </a:r>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8</a:t>
            </a:fld>
            <a:endParaRPr lang="en-GB"/>
          </a:p>
        </p:txBody>
      </p:sp>
    </p:spTree>
    <p:extLst>
      <p:ext uri="{BB962C8B-B14F-4D97-AF65-F5344CB8AC3E}">
        <p14:creationId xmlns:p14="http://schemas.microsoft.com/office/powerpoint/2010/main" val="285624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Image link - </a:t>
            </a:r>
            <a:r>
              <a:rPr lang="en-GB">
                <a:hlinkClick r:id="rId3"/>
              </a:rPr>
              <a:t>Free coins bank notes image | Free Photo - rawpixel</a:t>
            </a:r>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14</a:t>
            </a:fld>
            <a:endParaRPr lang="en-GB"/>
          </a:p>
        </p:txBody>
      </p:sp>
    </p:spTree>
    <p:extLst>
      <p:ext uri="{BB962C8B-B14F-4D97-AF65-F5344CB8AC3E}">
        <p14:creationId xmlns:p14="http://schemas.microsoft.com/office/powerpoint/2010/main" val="99273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BC8B-1977-6B83-1CD4-253EB7BB2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FC7DB-E516-3436-6471-A0627C533C8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7432DE-18D0-FD1B-DDEA-85EC90D641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F5C3FA-56B7-29A9-13FF-1914F9525BE4}"/>
              </a:ext>
            </a:extLst>
          </p:cNvPr>
          <p:cNvSpPr>
            <a:spLocks noGrp="1"/>
          </p:cNvSpPr>
          <p:nvPr>
            <p:ph type="sldNum" sz="quarter" idx="5"/>
          </p:nvPr>
        </p:nvSpPr>
        <p:spPr/>
        <p:txBody>
          <a:bodyPr/>
          <a:lstStyle/>
          <a:p>
            <a:fld id="{C625872A-79D7-4122-87B5-83A35DE03063}" type="slidenum">
              <a:rPr lang="en-GB" smtClean="0"/>
              <a:t>15</a:t>
            </a:fld>
            <a:endParaRPr lang="en-GB"/>
          </a:p>
        </p:txBody>
      </p:sp>
    </p:spTree>
    <p:extLst>
      <p:ext uri="{BB962C8B-B14F-4D97-AF65-F5344CB8AC3E}">
        <p14:creationId xmlns:p14="http://schemas.microsoft.com/office/powerpoint/2010/main" val="2672010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01A65-C74F-6515-2487-1FD2D7E74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14E6E-2DD5-9D4B-3F9C-BC1B3CAA0F8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5FDC8F5-E920-55D3-F86A-A070B3A2A7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FBFC6E-811F-FB91-5AD8-3F53BEE57ED0}"/>
              </a:ext>
            </a:extLst>
          </p:cNvPr>
          <p:cNvSpPr>
            <a:spLocks noGrp="1"/>
          </p:cNvSpPr>
          <p:nvPr>
            <p:ph type="sldNum" sz="quarter" idx="5"/>
          </p:nvPr>
        </p:nvSpPr>
        <p:spPr/>
        <p:txBody>
          <a:bodyPr/>
          <a:lstStyle/>
          <a:p>
            <a:fld id="{C625872A-79D7-4122-87B5-83A35DE03063}" type="slidenum">
              <a:rPr lang="en-GB" smtClean="0"/>
              <a:t>16</a:t>
            </a:fld>
            <a:endParaRPr lang="en-GB"/>
          </a:p>
        </p:txBody>
      </p:sp>
    </p:spTree>
    <p:extLst>
      <p:ext uri="{BB962C8B-B14F-4D97-AF65-F5344CB8AC3E}">
        <p14:creationId xmlns:p14="http://schemas.microsoft.com/office/powerpoint/2010/main" val="9685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17</a:t>
            </a:fld>
            <a:endParaRPr lang="en-GB"/>
          </a:p>
        </p:txBody>
      </p:sp>
    </p:spTree>
    <p:extLst>
      <p:ext uri="{BB962C8B-B14F-4D97-AF65-F5344CB8AC3E}">
        <p14:creationId xmlns:p14="http://schemas.microsoft.com/office/powerpoint/2010/main" val="114609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hlinkClick r:id="rId3"/>
              </a:rPr>
              <a:t>Rubbish | A litter bin overflowing with rubbish | oatsy40 | Flickr</a:t>
            </a:r>
            <a:endParaRPr lang="en-GB"/>
          </a:p>
        </p:txBody>
      </p:sp>
      <p:sp>
        <p:nvSpPr>
          <p:cNvPr id="4" name="Slide Number Placeholder 3"/>
          <p:cNvSpPr>
            <a:spLocks noGrp="1"/>
          </p:cNvSpPr>
          <p:nvPr>
            <p:ph type="sldNum" sz="quarter" idx="5"/>
          </p:nvPr>
        </p:nvSpPr>
        <p:spPr/>
        <p:txBody>
          <a:bodyPr/>
          <a:lstStyle/>
          <a:p>
            <a:fld id="{C625872A-79D7-4122-87B5-83A35DE03063}" type="slidenum">
              <a:rPr lang="en-GB" smtClean="0"/>
              <a:t>18</a:t>
            </a:fld>
            <a:endParaRPr lang="en-GB"/>
          </a:p>
        </p:txBody>
      </p:sp>
    </p:spTree>
    <p:extLst>
      <p:ext uri="{BB962C8B-B14F-4D97-AF65-F5344CB8AC3E}">
        <p14:creationId xmlns:p14="http://schemas.microsoft.com/office/powerpoint/2010/main" val="191540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6F21-DF3D-43D4-05FD-B146FE3F4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A1E19-7CB3-96B0-2B2C-B22EA3169C2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1604AE0-7F37-EE22-0DD4-659147BCFA30}"/>
              </a:ext>
            </a:extLst>
          </p:cNvPr>
          <p:cNvSpPr>
            <a:spLocks noGrp="1"/>
          </p:cNvSpPr>
          <p:nvPr>
            <p:ph type="body" idx="1"/>
          </p:nvPr>
        </p:nvSpPr>
        <p:spPr/>
        <p:txBody>
          <a:bodyPr/>
          <a:lstStyle/>
          <a:p>
            <a:r>
              <a:rPr lang="en-GB">
                <a:hlinkClick r:id="rId3"/>
              </a:rPr>
              <a:t>File:Wiki cars 253.jpg - Wikimedia Commons</a:t>
            </a:r>
            <a:endParaRPr lang="en-GB"/>
          </a:p>
        </p:txBody>
      </p:sp>
      <p:sp>
        <p:nvSpPr>
          <p:cNvPr id="4" name="Slide Number Placeholder 3">
            <a:extLst>
              <a:ext uri="{FF2B5EF4-FFF2-40B4-BE49-F238E27FC236}">
                <a16:creationId xmlns:a16="http://schemas.microsoft.com/office/drawing/2014/main" id="{D8CFFD62-C3C3-95D5-95AC-FD4C65B59A36}"/>
              </a:ext>
            </a:extLst>
          </p:cNvPr>
          <p:cNvSpPr>
            <a:spLocks noGrp="1"/>
          </p:cNvSpPr>
          <p:nvPr>
            <p:ph type="sldNum" sz="quarter" idx="5"/>
          </p:nvPr>
        </p:nvSpPr>
        <p:spPr/>
        <p:txBody>
          <a:bodyPr/>
          <a:lstStyle/>
          <a:p>
            <a:fld id="{C625872A-79D7-4122-87B5-83A35DE03063}" type="slidenum">
              <a:rPr lang="en-GB" smtClean="0"/>
              <a:t>19</a:t>
            </a:fld>
            <a:endParaRPr lang="en-GB"/>
          </a:p>
        </p:txBody>
      </p:sp>
    </p:spTree>
    <p:extLst>
      <p:ext uri="{BB962C8B-B14F-4D97-AF65-F5344CB8AC3E}">
        <p14:creationId xmlns:p14="http://schemas.microsoft.com/office/powerpoint/2010/main" val="253365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7667-F9C7-BC4D-709C-13F7AF28F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7C0DE-7A15-B292-39C1-2743CE2C854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4F9C44E-0E2A-8B28-8099-D26CB4133AE7}"/>
              </a:ext>
            </a:extLst>
          </p:cNvPr>
          <p:cNvSpPr>
            <a:spLocks noGrp="1"/>
          </p:cNvSpPr>
          <p:nvPr>
            <p:ph type="body" idx="1"/>
          </p:nvPr>
        </p:nvSpPr>
        <p:spPr/>
        <p:txBody>
          <a:bodyPr/>
          <a:lstStyle/>
          <a:p>
            <a:r>
              <a:rPr lang="en-GB">
                <a:hlinkClick r:id="rId3"/>
              </a:rPr>
              <a:t>Avon Valley Floods ii | Floods resulting from heavy rain on … | Flickr</a:t>
            </a:r>
            <a:r>
              <a:rPr lang="en-GB"/>
              <a:t> </a:t>
            </a:r>
          </a:p>
        </p:txBody>
      </p:sp>
      <p:sp>
        <p:nvSpPr>
          <p:cNvPr id="4" name="Slide Number Placeholder 3">
            <a:extLst>
              <a:ext uri="{FF2B5EF4-FFF2-40B4-BE49-F238E27FC236}">
                <a16:creationId xmlns:a16="http://schemas.microsoft.com/office/drawing/2014/main" id="{4F5C08D5-8C08-3A10-E0CA-D331DDD84565}"/>
              </a:ext>
            </a:extLst>
          </p:cNvPr>
          <p:cNvSpPr>
            <a:spLocks noGrp="1"/>
          </p:cNvSpPr>
          <p:nvPr>
            <p:ph type="sldNum" sz="quarter" idx="5"/>
          </p:nvPr>
        </p:nvSpPr>
        <p:spPr/>
        <p:txBody>
          <a:bodyPr/>
          <a:lstStyle/>
          <a:p>
            <a:fld id="{C625872A-79D7-4122-87B5-83A35DE03063}" type="slidenum">
              <a:rPr lang="en-GB" smtClean="0"/>
              <a:t>20</a:t>
            </a:fld>
            <a:endParaRPr lang="en-GB"/>
          </a:p>
        </p:txBody>
      </p:sp>
    </p:spTree>
    <p:extLst>
      <p:ext uri="{BB962C8B-B14F-4D97-AF65-F5344CB8AC3E}">
        <p14:creationId xmlns:p14="http://schemas.microsoft.com/office/powerpoint/2010/main" val="269581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77728B54-37D3-ACE7-7E90-B578FD338A84}"/>
              </a:ext>
            </a:extLst>
          </p:cNvPr>
          <p:cNvSpPr txBox="1">
            <a:spLocks noChangeArrowheads="1"/>
          </p:cNvSpPr>
          <p:nvPr userDrawn="1"/>
        </p:nvSpPr>
        <p:spPr bwMode="auto">
          <a:xfrm>
            <a:off x="0" y="1809367"/>
            <a:ext cx="4247515" cy="352425"/>
          </a:xfrm>
          <a:prstGeom prst="rect">
            <a:avLst/>
          </a:prstGeom>
          <a:solidFill>
            <a:srgbClr val="1F3244"/>
          </a:solidFill>
          <a:ln w="9525">
            <a:noFill/>
            <a:miter lim="800000"/>
            <a:headEnd/>
            <a:tailEnd/>
          </a:ln>
        </p:spPr>
        <p:txBody>
          <a:bodyPr rot="0" vert="horz" wrap="square" lIns="91440" tIns="45720" rIns="91440" bIns="45720" anchor="ctr" anchorCtr="0">
            <a:noAutofit/>
          </a:bodyPr>
          <a:lstStyle/>
          <a:p>
            <a:pPr algn="ctr" hangingPunct="0">
              <a:spcBef>
                <a:spcPts val="0"/>
              </a:spcBef>
            </a:pPr>
            <a:r>
              <a:rPr lang="en-GB" sz="1800" b="0" kern="0">
                <a:solidFill>
                  <a:srgbClr val="FFFFFF"/>
                </a:solidFill>
                <a:effectLst/>
                <a:latin typeface="Arial" panose="020B0604020202020204" pitchFamily="34" charset="0"/>
                <a:ea typeface="Times New Roman" panose="02020603050405020304" pitchFamily="18" charset="0"/>
              </a:rPr>
              <a:t>HIAS MOODLE OPEN RESOURCE</a:t>
            </a:r>
            <a:endParaRPr lang="en-GB" sz="1800" b="1" kern="0">
              <a:solidFill>
                <a:srgbClr val="FFFFFF"/>
              </a:solidFill>
              <a:effectLst/>
              <a:latin typeface="Arial" panose="020B0604020202020204" pitchFamily="34" charset="0"/>
              <a:ea typeface="Times New Roman" panose="02020603050405020304" pitchFamily="18" charset="0"/>
            </a:endParaRPr>
          </a:p>
        </p:txBody>
      </p:sp>
      <p:sp>
        <p:nvSpPr>
          <p:cNvPr id="8" name="Text Box 1093077983">
            <a:extLst>
              <a:ext uri="{FF2B5EF4-FFF2-40B4-BE49-F238E27FC236}">
                <a16:creationId xmlns:a16="http://schemas.microsoft.com/office/drawing/2014/main" id="{C7A85B47-2BD8-6747-DF3F-AC979F4B1CF4}"/>
              </a:ext>
            </a:extLst>
          </p:cNvPr>
          <p:cNvSpPr txBox="1">
            <a:spLocks/>
          </p:cNvSpPr>
          <p:nvPr userDrawn="1"/>
        </p:nvSpPr>
        <p:spPr>
          <a:xfrm>
            <a:off x="10103160" y="6221904"/>
            <a:ext cx="1539240" cy="395605"/>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r>
              <a:rPr lang="en-GB" sz="1600" b="1">
                <a:solidFill>
                  <a:srgbClr val="1F3244"/>
                </a:solidFill>
                <a:effectLst/>
                <a:latin typeface="Arial" panose="020B0604020202020204" pitchFamily="34" charset="0"/>
                <a:ea typeface="Calibri" panose="020F0502020204030204" pitchFamily="34" charset="0"/>
                <a:cs typeface="Arial" panose="020B0604020202020204" pitchFamily="34" charset="0"/>
              </a:rPr>
              <a:t>hants.gov.uk</a:t>
            </a:r>
            <a:endParaRPr lang="en-GB" sz="16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47164807-8B4E-3DC7-32FE-12D4F98A331C}"/>
              </a:ext>
            </a:extLst>
          </p:cNvPr>
          <p:cNvSpPr txBox="1"/>
          <p:nvPr userDrawn="1"/>
        </p:nvSpPr>
        <p:spPr>
          <a:xfrm>
            <a:off x="353747" y="6274185"/>
            <a:ext cx="2198341" cy="257891"/>
          </a:xfrm>
          <a:prstGeom prst="rect">
            <a:avLst/>
          </a:prstGeom>
          <a:noFill/>
        </p:spPr>
        <p:txBody>
          <a:bodyPr wrap="square">
            <a:spAutoFit/>
          </a:bodyPr>
          <a:lstStyle/>
          <a:p>
            <a:pPr>
              <a:lnSpc>
                <a:spcPct val="115000"/>
              </a:lnSpc>
              <a:spcBef>
                <a:spcPts val="1000"/>
              </a:spcBef>
            </a:pPr>
            <a:r>
              <a:rPr lang="en-GB" sz="10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Hampshire County Council 2026</a:t>
            </a:r>
            <a:endParaRPr lang="en-GB" sz="10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9" descr="A blue and white sign with white text&#10;&#10;Description automatically generated">
            <a:extLst>
              <a:ext uri="{FF2B5EF4-FFF2-40B4-BE49-F238E27FC236}">
                <a16:creationId xmlns:a16="http://schemas.microsoft.com/office/drawing/2014/main" id="{9F0E0B87-8A9B-5BAC-E877-2BD871710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6000" y="540000"/>
            <a:ext cx="1886400" cy="962064"/>
          </a:xfrm>
          <a:prstGeom prst="rect">
            <a:avLst/>
          </a:prstGeom>
        </p:spPr>
      </p:pic>
    </p:spTree>
    <p:extLst>
      <p:ext uri="{BB962C8B-B14F-4D97-AF65-F5344CB8AC3E}">
        <p14:creationId xmlns:p14="http://schemas.microsoft.com/office/powerpoint/2010/main" val="90677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0DCD4B-9579-2C52-D611-08CAEF62B801}"/>
              </a:ext>
            </a:extLst>
          </p:cNvPr>
          <p:cNvSpPr txBox="1"/>
          <p:nvPr userDrawn="1"/>
        </p:nvSpPr>
        <p:spPr>
          <a:xfrm>
            <a:off x="353747" y="6274185"/>
            <a:ext cx="2198341" cy="257891"/>
          </a:xfrm>
          <a:prstGeom prst="rect">
            <a:avLst/>
          </a:prstGeom>
          <a:noFill/>
        </p:spPr>
        <p:txBody>
          <a:bodyPr wrap="square">
            <a:spAutoFit/>
          </a:bodyPr>
          <a:lstStyle/>
          <a:p>
            <a:pPr>
              <a:lnSpc>
                <a:spcPct val="115000"/>
              </a:lnSpc>
              <a:spcBef>
                <a:spcPts val="1000"/>
              </a:spcBef>
            </a:pPr>
            <a:r>
              <a:rPr lang="en-GB" sz="10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Hampshire County Council 2026</a:t>
            </a:r>
            <a:endParaRPr lang="en-GB" sz="10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ext Box 1093077983">
            <a:extLst>
              <a:ext uri="{FF2B5EF4-FFF2-40B4-BE49-F238E27FC236}">
                <a16:creationId xmlns:a16="http://schemas.microsoft.com/office/drawing/2014/main" id="{933E6601-BE5E-F407-0883-C0A9A9634EFF}"/>
              </a:ext>
            </a:extLst>
          </p:cNvPr>
          <p:cNvSpPr txBox="1">
            <a:spLocks/>
          </p:cNvSpPr>
          <p:nvPr userDrawn="1"/>
        </p:nvSpPr>
        <p:spPr>
          <a:xfrm>
            <a:off x="10103159" y="6221904"/>
            <a:ext cx="1735093" cy="395605"/>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1000"/>
              </a:spcAft>
            </a:pPr>
            <a:fld id="{3C00743A-6E6A-4BD9-A12C-3C6F1E13A3EC}" type="slidenum">
              <a:rPr lang="en-GB" sz="1000" smtClean="0">
                <a:effectLst/>
                <a:latin typeface="Arial" panose="020B0604020202020204" pitchFamily="34" charset="0"/>
                <a:ea typeface="Calibri" panose="020F0502020204030204" pitchFamily="34" charset="0"/>
                <a:cs typeface="Arial" panose="020B0604020202020204" pitchFamily="34" charset="0"/>
              </a:rPr>
              <a:t>‹#›</a:t>
            </a:fld>
            <a:endParaRPr lang="en-GB" sz="10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 Box 2">
            <a:extLst>
              <a:ext uri="{FF2B5EF4-FFF2-40B4-BE49-F238E27FC236}">
                <a16:creationId xmlns:a16="http://schemas.microsoft.com/office/drawing/2014/main" id="{6EE4010D-EACE-FF98-9501-2254F2203C60}"/>
              </a:ext>
            </a:extLst>
          </p:cNvPr>
          <p:cNvSpPr txBox="1">
            <a:spLocks noChangeArrowheads="1"/>
          </p:cNvSpPr>
          <p:nvPr userDrawn="1"/>
        </p:nvSpPr>
        <p:spPr bwMode="auto">
          <a:xfrm>
            <a:off x="0" y="180001"/>
            <a:ext cx="4247515" cy="288000"/>
          </a:xfrm>
          <a:prstGeom prst="rect">
            <a:avLst/>
          </a:prstGeom>
          <a:solidFill>
            <a:srgbClr val="1F3244"/>
          </a:solidFill>
          <a:ln w="9525">
            <a:noFill/>
            <a:miter lim="800000"/>
            <a:headEnd/>
            <a:tailEnd/>
          </a:ln>
        </p:spPr>
        <p:txBody>
          <a:bodyPr rot="0" vert="horz" wrap="square" lIns="91440" tIns="45720" rIns="91440" bIns="45720" anchor="t" anchorCtr="0">
            <a:noAutofit/>
          </a:bodyPr>
          <a:lstStyle/>
          <a:p>
            <a:pPr algn="ctr" hangingPunct="0">
              <a:spcBef>
                <a:spcPts val="700"/>
              </a:spcBef>
            </a:pPr>
            <a:r>
              <a:rPr lang="en-GB" sz="1200" b="0" kern="0">
                <a:solidFill>
                  <a:srgbClr val="FFFFFF"/>
                </a:solidFill>
                <a:effectLst/>
                <a:latin typeface="Arial" panose="020B0604020202020204" pitchFamily="34" charset="0"/>
                <a:ea typeface="Times New Roman" panose="02020603050405020304" pitchFamily="18" charset="0"/>
              </a:rPr>
              <a:t>HIAS MOODLE OPEN RESOURCE</a:t>
            </a:r>
            <a:endParaRPr lang="en-GB" sz="1200" b="1" kern="0">
              <a:solidFill>
                <a:srgbClr val="FFFFFF"/>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099668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BC6E16-C334-E330-F909-4B79124832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CB8C42-0D4C-2932-2835-80DFF2EFCA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E37DF9-DBF0-EE45-7175-EB54B2E15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8C7C3-2E19-4984-A90F-A1CE91F7A559}" type="datetimeFigureOut">
              <a:rPr lang="en-GB" smtClean="0"/>
              <a:t>08/05/2026</a:t>
            </a:fld>
            <a:endParaRPr lang="en-GB"/>
          </a:p>
        </p:txBody>
      </p:sp>
      <p:sp>
        <p:nvSpPr>
          <p:cNvPr id="5" name="Footer Placeholder 4">
            <a:extLst>
              <a:ext uri="{FF2B5EF4-FFF2-40B4-BE49-F238E27FC236}">
                <a16:creationId xmlns:a16="http://schemas.microsoft.com/office/drawing/2014/main" id="{F4AA0626-62DD-32E8-C3B7-B7F25BB4A7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77405B-7C57-D0CA-A898-0F99039AF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0B187-6E23-47C3-BFC7-E3738DBB3BE4}" type="slidenum">
              <a:rPr lang="en-GB" smtClean="0"/>
              <a:t>‹#›</a:t>
            </a:fld>
            <a:endParaRPr lang="en-GB"/>
          </a:p>
        </p:txBody>
      </p:sp>
    </p:spTree>
    <p:extLst>
      <p:ext uri="{BB962C8B-B14F-4D97-AF65-F5344CB8AC3E}">
        <p14:creationId xmlns:p14="http://schemas.microsoft.com/office/powerpoint/2010/main" val="4058854441"/>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reativecommons.org/publicdomain/zero/1.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magnific.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2.0/deed.en" TargetMode="External"/><Relationship Id="rId5" Type="http://schemas.openxmlformats.org/officeDocument/2006/relationships/hyperlink" Target="https://www.flickr.com/photos/oatsy40/7631270960"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creativecommons.org/licenses/by-sa/3.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publications/sustainability-and-climate-change-strategy/sustainability-and-climate-change-a-strategy-for-the-education-and-childrens-services-syste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creativecommons.org/licenses/by-nc-nd/2.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lickr.com/photos/velo_denz/2190032796"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geography.hias.hants.gov.uk/course/view.php?id=159" TargetMode="External"/><Relationship Id="rId13" Type="http://schemas.openxmlformats.org/officeDocument/2006/relationships/hyperlink" Target="https://art.hias.hants.gov.uk/course/view.php?id=35" TargetMode="External"/><Relationship Id="rId18" Type="http://schemas.openxmlformats.org/officeDocument/2006/relationships/hyperlink" Target="https://hias-moodle.mylearningapp.com/course/view.php?id=176" TargetMode="External"/><Relationship Id="rId3" Type="http://schemas.openxmlformats.org/officeDocument/2006/relationships/hyperlink" Target="mailto:hias.publications@hants.gov.uk" TargetMode="External"/><Relationship Id="rId7" Type="http://schemas.openxmlformats.org/officeDocument/2006/relationships/hyperlink" Target="https://science.hias.hants.gov.uk/course/view.php?id=155" TargetMode="External"/><Relationship Id="rId12" Type="http://schemas.openxmlformats.org/officeDocument/2006/relationships/hyperlink" Target="https://computing.hias.hants.gov.uk/course/view.php?id=43" TargetMode="External"/><Relationship Id="rId17" Type="http://schemas.openxmlformats.org/officeDocument/2006/relationships/hyperlink" Target="https://sen.hias.hants.gov.uk/course/view.php?id=5" TargetMode="External"/><Relationship Id="rId2" Type="http://schemas.openxmlformats.org/officeDocument/2006/relationships/hyperlink" Target="mailto:emma.groves@hants.gov.uk" TargetMode="External"/><Relationship Id="rId16" Type="http://schemas.openxmlformats.org/officeDocument/2006/relationships/hyperlink" Target="https://hias-moodle.mylearningapp.com/course/view.php?id=223" TargetMode="External"/><Relationship Id="rId1" Type="http://schemas.openxmlformats.org/officeDocument/2006/relationships/slideLayout" Target="../slideLayouts/slideLayout2.xml"/><Relationship Id="rId6" Type="http://schemas.openxmlformats.org/officeDocument/2006/relationships/hyperlink" Target="https://maths.hias.hants.gov.uk/course/view.php?id=218" TargetMode="External"/><Relationship Id="rId11" Type="http://schemas.openxmlformats.org/officeDocument/2006/relationships/hyperlink" Target="https://leadership.hias.hants.gov.uk/course/view.php?id=144" TargetMode="External"/><Relationship Id="rId5" Type="http://schemas.openxmlformats.org/officeDocument/2006/relationships/hyperlink" Target="https://english.hias.hants.gov.uk/course/view.php?id=740" TargetMode="External"/><Relationship Id="rId15" Type="http://schemas.openxmlformats.org/officeDocument/2006/relationships/hyperlink" Target="https://assessment.hias.hants.gov.uk/course/view.php?id=20" TargetMode="External"/><Relationship Id="rId10" Type="http://schemas.openxmlformats.org/officeDocument/2006/relationships/hyperlink" Target="https://history.hias.hants.gov.uk/course/view.php?id=91" TargetMode="External"/><Relationship Id="rId19" Type="http://schemas.openxmlformats.org/officeDocument/2006/relationships/hyperlink" Target="https://languages.hias.hants.gov.uk/course/view.php?id=3" TargetMode="External"/><Relationship Id="rId4" Type="http://schemas.openxmlformats.org/officeDocument/2006/relationships/hyperlink" Target="https://hias-moodle.mylearningapp.com/mod/page/view.php?id=481" TargetMode="External"/><Relationship Id="rId9" Type="http://schemas.openxmlformats.org/officeDocument/2006/relationships/hyperlink" Target="https://re.hias.hants.gov.uk/course/view.php?id=118" TargetMode="External"/><Relationship Id="rId14" Type="http://schemas.openxmlformats.org/officeDocument/2006/relationships/hyperlink" Target="https://designandtechnology.hias.hants.gov.uk/course/view.php?id=36"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thenestclinic.ca/collections/water-bottl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thenestclinic.ca/collections/water-bottle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nc/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4D7BC7-0120-59C0-094E-79E08770FAC5}"/>
              </a:ext>
            </a:extLst>
          </p:cNvPr>
          <p:cNvSpPr txBox="1"/>
          <p:nvPr/>
        </p:nvSpPr>
        <p:spPr>
          <a:xfrm>
            <a:off x="900000" y="2808000"/>
            <a:ext cx="5201405" cy="1107996"/>
          </a:xfrm>
          <a:prstGeom prst="rect">
            <a:avLst/>
          </a:prstGeom>
          <a:noFill/>
        </p:spPr>
        <p:txBody>
          <a:bodyPr wrap="square" rtlCol="0">
            <a:spAutoFit/>
          </a:bodyPr>
          <a:lstStyle/>
          <a:p>
            <a:pPr>
              <a:lnSpc>
                <a:spcPct val="100000"/>
              </a:lnSpc>
              <a:spcBef>
                <a:spcPts val="0"/>
              </a:spcBef>
              <a:spcAft>
                <a:spcPts val="0"/>
              </a:spcAft>
            </a:pPr>
            <a:r>
              <a:rPr lang="en-GB" sz="26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is Sustainability?</a:t>
            </a:r>
          </a:p>
          <a:p>
            <a:pPr>
              <a:lnSpc>
                <a:spcPct val="100000"/>
              </a:lnSpc>
              <a:spcBef>
                <a:spcPts val="0"/>
              </a:spcBef>
              <a:spcAft>
                <a:spcPts val="0"/>
              </a:spcAft>
              <a:tabLst>
                <a:tab pos="2865755" algn="ctr"/>
                <a:tab pos="5731510" algn="r"/>
                <a:tab pos="457200" algn="l"/>
              </a:tabLst>
            </a:pPr>
            <a:r>
              <a:rPr lang="en-GB" sz="2000" b="1">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nSpc>
                <a:spcPct val="100000"/>
              </a:lnSpc>
              <a:spcBef>
                <a:spcPts val="0"/>
              </a:spcBef>
              <a:spcAft>
                <a:spcPts val="0"/>
              </a:spcAft>
              <a:tabLst>
                <a:tab pos="2865755" algn="ctr"/>
                <a:tab pos="5731510" algn="r"/>
                <a:tab pos="457200" algn="l"/>
              </a:tabLst>
            </a:pPr>
            <a:r>
              <a:rPr lang="en-GB" sz="2000" b="1">
                <a:solidFill>
                  <a:schemeClr val="tx1"/>
                </a:solidFill>
                <a:effectLst/>
                <a:latin typeface="Arial" panose="020B0604020202020204" pitchFamily="34" charset="0"/>
                <a:ea typeface="Calibri" panose="020F0502020204030204" pitchFamily="34" charset="0"/>
                <a:cs typeface="Arial" panose="020B0604020202020204" pitchFamily="34" charset="0"/>
              </a:rPr>
              <a:t>Assembly PPT</a:t>
            </a:r>
            <a:endParaRPr lang="en-GB" sz="2000" b="1" i="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DD2D75C8-5D66-99BB-A08C-4520F10A4B8A}"/>
              </a:ext>
            </a:extLst>
          </p:cNvPr>
          <p:cNvSpPr txBox="1"/>
          <p:nvPr/>
        </p:nvSpPr>
        <p:spPr>
          <a:xfrm>
            <a:off x="900000" y="4608000"/>
            <a:ext cx="7393119" cy="830997"/>
          </a:xfrm>
          <a:prstGeom prst="rect">
            <a:avLst/>
          </a:prstGeom>
          <a:noFill/>
        </p:spPr>
        <p:txBody>
          <a:bodyPr wrap="square" rtlCol="0">
            <a:spAutoFit/>
          </a:bodyPr>
          <a:lstStyle/>
          <a:p>
            <a:pPr>
              <a:lnSpc>
                <a:spcPct val="100000"/>
              </a:lnSpc>
              <a:spcBef>
                <a:spcPts val="0"/>
              </a:spcBef>
            </a:pPr>
            <a:r>
              <a:rPr lang="en-GB" sz="16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Emma Groves</a:t>
            </a:r>
            <a:endParaRPr lang="en-GB" sz="16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0000"/>
              </a:lnSpc>
              <a:spcBef>
                <a:spcPts val="0"/>
              </a:spcBef>
            </a:pPr>
            <a:r>
              <a:rPr lang="en-GB" sz="1600">
                <a:latin typeface="Arial" panose="020B0604020202020204" pitchFamily="34" charset="0"/>
                <a:ea typeface="Times New Roman" panose="02020603050405020304" pitchFamily="18" charset="0"/>
                <a:cs typeface="Times New Roman" panose="02020603050405020304" pitchFamily="18" charset="0"/>
              </a:rPr>
              <a:t>April 2026</a:t>
            </a:r>
            <a:endParaRPr lang="en-GB" sz="16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0000"/>
              </a:lnSpc>
              <a:spcBef>
                <a:spcPts val="0"/>
              </a:spcBef>
            </a:pPr>
            <a:r>
              <a:rPr lang="en-GB" sz="1600" b="0" i="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Final version</a:t>
            </a:r>
            <a:endParaRPr lang="en-GB" sz="16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2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7896-978A-C89F-4FB6-5E3D40EC53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B73492-1F52-0460-F842-7E19A0220699}"/>
              </a:ext>
            </a:extLst>
          </p:cNvPr>
          <p:cNvSpPr txBox="1"/>
          <p:nvPr/>
        </p:nvSpPr>
        <p:spPr>
          <a:xfrm>
            <a:off x="558471" y="1193915"/>
            <a:ext cx="11075057"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ED394FB5-2FE5-C375-E91E-94DA3EB06BFE}"/>
              </a:ext>
            </a:extLst>
          </p:cNvPr>
          <p:cNvSpPr txBox="1"/>
          <p:nvPr/>
        </p:nvSpPr>
        <p:spPr>
          <a:xfrm>
            <a:off x="478139" y="3259983"/>
            <a:ext cx="11437585" cy="1200329"/>
          </a:xfrm>
          <a:prstGeom prst="rect">
            <a:avLst/>
          </a:prstGeom>
          <a:noFill/>
        </p:spPr>
        <p:txBody>
          <a:bodyPr wrap="square" rtlCol="0">
            <a:spAutoFit/>
          </a:bodyPr>
          <a:lstStyle/>
          <a:p>
            <a:r>
              <a:rPr lang="en-GB" sz="3600">
                <a:solidFill>
                  <a:srgbClr val="00B050"/>
                </a:solidFill>
                <a:latin typeface="Arial" panose="020B0604020202020204" pitchFamily="34" charset="0"/>
                <a:cs typeface="Arial" panose="020B0604020202020204" pitchFamily="34" charset="0"/>
              </a:rPr>
              <a:t>1. If you are living </a:t>
            </a:r>
            <a:r>
              <a:rPr lang="en-GB" sz="3600" b="1">
                <a:solidFill>
                  <a:srgbClr val="00B050"/>
                </a:solidFill>
                <a:latin typeface="Arial" panose="020B0604020202020204" pitchFamily="34" charset="0"/>
                <a:cs typeface="Arial" panose="020B0604020202020204" pitchFamily="34" charset="0"/>
              </a:rPr>
              <a:t>sustainably</a:t>
            </a:r>
            <a:r>
              <a:rPr lang="en-GB" sz="3600">
                <a:solidFill>
                  <a:srgbClr val="00B050"/>
                </a:solidFill>
                <a:latin typeface="Arial" panose="020B0604020202020204" pitchFamily="34" charset="0"/>
                <a:cs typeface="Arial" panose="020B0604020202020204" pitchFamily="34" charset="0"/>
              </a:rPr>
              <a:t>, you have what you need to look after yourself.</a:t>
            </a:r>
            <a:endParaRPr lang="en-GB" sz="36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BEEA37E-E454-302B-98F7-4A66412514B2}"/>
              </a:ext>
            </a:extLst>
          </p:cNvPr>
          <p:cNvSpPr txBox="1"/>
          <p:nvPr/>
        </p:nvSpPr>
        <p:spPr>
          <a:xfrm>
            <a:off x="558471" y="4571999"/>
            <a:ext cx="11437585" cy="1200329"/>
          </a:xfrm>
          <a:prstGeom prst="rect">
            <a:avLst/>
          </a:prstGeom>
          <a:noFill/>
        </p:spPr>
        <p:txBody>
          <a:bodyPr wrap="square" rtlCol="0">
            <a:spAutoFit/>
          </a:bodyPr>
          <a:lstStyle/>
          <a:p>
            <a:r>
              <a:rPr lang="en-GB" sz="3600">
                <a:solidFill>
                  <a:srgbClr val="00B050"/>
                </a:solidFill>
                <a:latin typeface="Arial" panose="020B0604020202020204" pitchFamily="34" charset="0"/>
                <a:cs typeface="Arial" panose="020B0604020202020204" pitchFamily="34" charset="0"/>
              </a:rPr>
              <a:t>2. Being </a:t>
            </a:r>
            <a:r>
              <a:rPr lang="en-GB" sz="3600" b="1">
                <a:solidFill>
                  <a:srgbClr val="00B050"/>
                </a:solidFill>
                <a:latin typeface="Arial" panose="020B0604020202020204" pitchFamily="34" charset="0"/>
                <a:cs typeface="Arial" panose="020B0604020202020204" pitchFamily="34" charset="0"/>
              </a:rPr>
              <a:t>sustainable</a:t>
            </a:r>
            <a:r>
              <a:rPr lang="en-GB" sz="3600">
                <a:solidFill>
                  <a:srgbClr val="00B050"/>
                </a:solidFill>
                <a:latin typeface="Arial" panose="020B0604020202020204" pitchFamily="34" charset="0"/>
                <a:cs typeface="Arial" panose="020B0604020202020204" pitchFamily="34" charset="0"/>
              </a:rPr>
              <a:t> </a:t>
            </a:r>
            <a:r>
              <a:rPr lang="en-GB" sz="3600" u="sng">
                <a:solidFill>
                  <a:srgbClr val="00B050"/>
                </a:solidFill>
                <a:latin typeface="Arial" panose="020B0604020202020204" pitchFamily="34" charset="0"/>
                <a:cs typeface="Arial" panose="020B0604020202020204" pitchFamily="34" charset="0"/>
              </a:rPr>
              <a:t>also</a:t>
            </a:r>
            <a:r>
              <a:rPr lang="en-GB" sz="3600">
                <a:solidFill>
                  <a:srgbClr val="00B050"/>
                </a:solidFill>
                <a:latin typeface="Arial" panose="020B0604020202020204" pitchFamily="34" charset="0"/>
                <a:cs typeface="Arial" panose="020B0604020202020204" pitchFamily="34" charset="0"/>
              </a:rPr>
              <a:t> means helping others have what they need </a:t>
            </a:r>
            <a:r>
              <a:rPr lang="en-GB" sz="3600" b="1">
                <a:solidFill>
                  <a:srgbClr val="00B050"/>
                </a:solidFill>
                <a:latin typeface="Arial" panose="020B0604020202020204" pitchFamily="34" charset="0"/>
                <a:cs typeface="Arial" panose="020B0604020202020204" pitchFamily="34" charset="0"/>
              </a:rPr>
              <a:t>now </a:t>
            </a:r>
            <a:r>
              <a:rPr lang="en-GB" sz="3600">
                <a:solidFill>
                  <a:srgbClr val="00B050"/>
                </a:solidFill>
                <a:latin typeface="Arial" panose="020B0604020202020204" pitchFamily="34" charset="0"/>
                <a:cs typeface="Arial" panose="020B0604020202020204" pitchFamily="34" charset="0"/>
              </a:rPr>
              <a:t>and in the </a:t>
            </a:r>
            <a:r>
              <a:rPr lang="en-GB" sz="3600" b="1">
                <a:solidFill>
                  <a:srgbClr val="00B050"/>
                </a:solidFill>
                <a:latin typeface="Arial" panose="020B0604020202020204" pitchFamily="34" charset="0"/>
                <a:cs typeface="Arial" panose="020B0604020202020204" pitchFamily="34" charset="0"/>
              </a:rPr>
              <a:t>future.</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74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A4EE-8623-A308-5162-6A9D9093B5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8DBF1F-C9AA-E89C-1988-90A5051521BD}"/>
              </a:ext>
            </a:extLst>
          </p:cNvPr>
          <p:cNvSpPr txBox="1"/>
          <p:nvPr/>
        </p:nvSpPr>
        <p:spPr>
          <a:xfrm>
            <a:off x="558471" y="1193915"/>
            <a:ext cx="11075057"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E6E5F758-7BEA-2564-8F71-3B0AD435E5F1}"/>
              </a:ext>
            </a:extLst>
          </p:cNvPr>
          <p:cNvSpPr txBox="1"/>
          <p:nvPr/>
        </p:nvSpPr>
        <p:spPr>
          <a:xfrm>
            <a:off x="300643" y="3429000"/>
            <a:ext cx="11437585" cy="2308324"/>
          </a:xfrm>
          <a:prstGeom prst="rect">
            <a:avLst/>
          </a:prstGeom>
          <a:noFill/>
        </p:spPr>
        <p:txBody>
          <a:bodyPr wrap="square" rtlCol="0">
            <a:spAutoFit/>
          </a:bodyPr>
          <a:lstStyle/>
          <a:p>
            <a:pPr algn="ctr"/>
            <a:r>
              <a:rPr lang="en-GB" sz="3600" i="1">
                <a:solidFill>
                  <a:srgbClr val="00B050"/>
                </a:solidFill>
                <a:latin typeface="Arial" panose="020B0604020202020204" pitchFamily="34" charset="0"/>
                <a:cs typeface="Arial" panose="020B0604020202020204" pitchFamily="34" charset="0"/>
              </a:rPr>
              <a:t>“meeting the needs of the present without compromising the ability of future generations to meet their own needs” </a:t>
            </a:r>
          </a:p>
          <a:p>
            <a:pPr algn="ctr"/>
            <a:r>
              <a:rPr lang="en-GB" sz="3600">
                <a:solidFill>
                  <a:srgbClr val="00B050"/>
                </a:solidFill>
                <a:latin typeface="Arial" panose="020B0604020202020204" pitchFamily="34" charset="0"/>
                <a:cs typeface="Arial" panose="020B0604020202020204" pitchFamily="34" charset="0"/>
              </a:rPr>
              <a:t>(United Nations Brundtland Commission, 1987)</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39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87C99-5629-FB2B-FE94-1AAC8DD8B4D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0D64F1-2E4D-E983-4DD0-D26210CA5D8D}"/>
              </a:ext>
            </a:extLst>
          </p:cNvPr>
          <p:cNvSpPr txBox="1"/>
          <p:nvPr/>
        </p:nvSpPr>
        <p:spPr>
          <a:xfrm>
            <a:off x="1567378" y="1193606"/>
            <a:ext cx="9057244"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3743A40C-5012-6D23-E91D-0F85357772D3}"/>
              </a:ext>
            </a:extLst>
          </p:cNvPr>
          <p:cNvSpPr txBox="1"/>
          <p:nvPr/>
        </p:nvSpPr>
        <p:spPr>
          <a:xfrm>
            <a:off x="157843" y="3634140"/>
            <a:ext cx="11437585" cy="646331"/>
          </a:xfrm>
          <a:prstGeom prst="rect">
            <a:avLst/>
          </a:prstGeom>
          <a:noFill/>
        </p:spPr>
        <p:txBody>
          <a:bodyPr wrap="square" rtlCol="0">
            <a:spAutoFit/>
          </a:bodyPr>
          <a:lstStyle/>
          <a:p>
            <a:pPr algn="ctr"/>
            <a:r>
              <a:rPr lang="en-GB" sz="3600">
                <a:solidFill>
                  <a:srgbClr val="00B050"/>
                </a:solidFill>
                <a:latin typeface="Arial" panose="020B0604020202020204" pitchFamily="34" charset="0"/>
                <a:cs typeface="Arial" panose="020B0604020202020204" pitchFamily="34" charset="0"/>
              </a:rPr>
              <a:t>How does it link to our school aspirations/values?</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72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49842-0AA3-A587-B78B-13BC086EB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70478B-D78D-4FE5-8452-AB95DF8C4514}"/>
              </a:ext>
            </a:extLst>
          </p:cNvPr>
          <p:cNvSpPr txBox="1"/>
          <p:nvPr/>
        </p:nvSpPr>
        <p:spPr>
          <a:xfrm>
            <a:off x="558471" y="860540"/>
            <a:ext cx="11075057" cy="2568460"/>
          </a:xfrm>
          <a:prstGeom prst="rect">
            <a:avLst/>
          </a:prstGeom>
          <a:noFill/>
        </p:spPr>
        <p:txBody>
          <a:bodyPr wrap="square">
            <a:spAutoFit/>
          </a:bodyPr>
          <a:lstStyle/>
          <a:p>
            <a:pPr algn="ctr">
              <a:lnSpc>
                <a:spcPct val="115000"/>
              </a:lnSpc>
              <a:spcAft>
                <a:spcPts val="1000"/>
              </a:spcAft>
            </a:pP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What might the </a:t>
            </a:r>
            <a:r>
              <a:rPr lang="en-GB" sz="4800" b="1">
                <a:solidFill>
                  <a:srgbClr val="00B050"/>
                </a:solidFill>
                <a:latin typeface="Arial" panose="020B0604020202020204" pitchFamily="34" charset="0"/>
                <a:ea typeface="Calibri" panose="020F0502020204030204" pitchFamily="34" charset="0"/>
                <a:cs typeface="Arial" panose="020B0604020202020204" pitchFamily="34" charset="0"/>
              </a:rPr>
              <a:t>people</a:t>
            </a: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 </a:t>
            </a:r>
            <a:r>
              <a:rPr lang="en-GB" sz="4800" b="1">
                <a:solidFill>
                  <a:srgbClr val="00B050"/>
                </a:solidFill>
                <a:latin typeface="Arial" panose="020B0604020202020204" pitchFamily="34" charset="0"/>
                <a:ea typeface="Calibri" panose="020F0502020204030204" pitchFamily="34" charset="0"/>
                <a:cs typeface="Arial" panose="020B0604020202020204" pitchFamily="34" charset="0"/>
              </a:rPr>
              <a:t>plants</a:t>
            </a: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 and </a:t>
            </a:r>
            <a:r>
              <a:rPr lang="en-GB" sz="4800" b="1">
                <a:solidFill>
                  <a:srgbClr val="00B050"/>
                </a:solidFill>
                <a:latin typeface="Arial" panose="020B0604020202020204" pitchFamily="34" charset="0"/>
                <a:ea typeface="Calibri" panose="020F0502020204030204" pitchFamily="34" charset="0"/>
                <a:cs typeface="Arial" panose="020B0604020202020204" pitchFamily="34" charset="0"/>
              </a:rPr>
              <a:t>animals</a:t>
            </a: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 in our world need </a:t>
            </a:r>
            <a:r>
              <a:rPr lang="en-GB" sz="4800" b="1" u="sng">
                <a:solidFill>
                  <a:srgbClr val="00B050"/>
                </a:solidFill>
                <a:latin typeface="Arial" panose="020B0604020202020204" pitchFamily="34" charset="0"/>
                <a:ea typeface="Calibri" panose="020F0502020204030204" pitchFamily="34" charset="0"/>
                <a:cs typeface="Arial" panose="020B0604020202020204" pitchFamily="34" charset="0"/>
              </a:rPr>
              <a:t>now</a:t>
            </a:r>
            <a:r>
              <a:rPr lang="en-GB" sz="4800" b="1">
                <a:solidFill>
                  <a:srgbClr val="00B050"/>
                </a:solidFill>
                <a:latin typeface="Arial" panose="020B0604020202020204" pitchFamily="34" charset="0"/>
                <a:ea typeface="Calibri" panose="020F0502020204030204" pitchFamily="34" charset="0"/>
                <a:cs typeface="Arial" panose="020B0604020202020204" pitchFamily="34" charset="0"/>
              </a:rPr>
              <a:t> </a:t>
            </a: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and in </a:t>
            </a:r>
            <a:r>
              <a:rPr lang="en-GB" sz="4800" b="1" u="sng">
                <a:solidFill>
                  <a:srgbClr val="00B050"/>
                </a:solidFill>
                <a:latin typeface="Arial" panose="020B0604020202020204" pitchFamily="34" charset="0"/>
                <a:ea typeface="Calibri" panose="020F0502020204030204" pitchFamily="34" charset="0"/>
                <a:cs typeface="Arial" panose="020B0604020202020204" pitchFamily="34" charset="0"/>
              </a:rPr>
              <a:t>the future</a:t>
            </a:r>
            <a:r>
              <a:rPr lang="en-GB" sz="4800">
                <a:solidFill>
                  <a:srgbClr val="00B050"/>
                </a:solidFill>
                <a:latin typeface="Arial" panose="020B0604020202020204" pitchFamily="34" charset="0"/>
                <a:ea typeface="Calibri" panose="020F0502020204030204" pitchFamily="34" charset="0"/>
                <a:cs typeface="Arial" panose="020B0604020202020204" pitchFamily="34" charset="0"/>
              </a:rPr>
              <a:t>?</a:t>
            </a:r>
            <a:endParaRPr lang="en-GB" sz="440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DF085F6-00CC-E4CE-E133-ED3ED453FB31}"/>
              </a:ext>
            </a:extLst>
          </p:cNvPr>
          <p:cNvSpPr txBox="1"/>
          <p:nvPr/>
        </p:nvSpPr>
        <p:spPr>
          <a:xfrm>
            <a:off x="2569027" y="4028129"/>
            <a:ext cx="7053943" cy="646331"/>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Let’s play a game with a partner – can you guess what people, plants or animals might need before all of the picture is revealed?</a:t>
            </a:r>
          </a:p>
        </p:txBody>
      </p:sp>
    </p:spTree>
    <p:extLst>
      <p:ext uri="{BB962C8B-B14F-4D97-AF65-F5344CB8AC3E}">
        <p14:creationId xmlns:p14="http://schemas.microsoft.com/office/powerpoint/2010/main" val="222373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903F3-F78F-381F-5DBF-E2877A0F7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11" y="1289163"/>
            <a:ext cx="6787860" cy="3393930"/>
          </a:xfrm>
          <a:prstGeom prst="rect">
            <a:avLst/>
          </a:prstGeom>
        </p:spPr>
      </p:pic>
      <p:sp>
        <p:nvSpPr>
          <p:cNvPr id="11" name="TextBox 10">
            <a:extLst>
              <a:ext uri="{FF2B5EF4-FFF2-40B4-BE49-F238E27FC236}">
                <a16:creationId xmlns:a16="http://schemas.microsoft.com/office/drawing/2014/main" id="{550F8BA3-68B8-F6E7-5FD6-78C2AEDC3604}"/>
              </a:ext>
            </a:extLst>
          </p:cNvPr>
          <p:cNvSpPr txBox="1"/>
          <p:nvPr/>
        </p:nvSpPr>
        <p:spPr>
          <a:xfrm>
            <a:off x="7585717" y="976928"/>
            <a:ext cx="4174546" cy="4893647"/>
          </a:xfrm>
          <a:prstGeom prst="rect">
            <a:avLst/>
          </a:prstGeom>
          <a:noFill/>
        </p:spPr>
        <p:txBody>
          <a:bodyPr wrap="square" rtlCol="0">
            <a:spAutoFit/>
          </a:bodyPr>
          <a:lstStyle/>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People need money to buy food to stay healthy. </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People spend money on items and activities they enjoy.</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Many people go to work so they can have the money that they need to live on.</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Some people give money to help others.</a:t>
            </a:r>
          </a:p>
        </p:txBody>
      </p:sp>
      <p:sp>
        <p:nvSpPr>
          <p:cNvPr id="12" name="TextBox 11">
            <a:extLst>
              <a:ext uri="{FF2B5EF4-FFF2-40B4-BE49-F238E27FC236}">
                <a16:creationId xmlns:a16="http://schemas.microsoft.com/office/drawing/2014/main" id="{B0A4CCD2-7A85-A5C5-AEAA-311E5873E096}"/>
              </a:ext>
            </a:extLst>
          </p:cNvPr>
          <p:cNvSpPr txBox="1"/>
          <p:nvPr/>
        </p:nvSpPr>
        <p:spPr>
          <a:xfrm>
            <a:off x="1152116" y="4693680"/>
            <a:ext cx="5514109" cy="646331"/>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money</a:t>
            </a:r>
          </a:p>
        </p:txBody>
      </p:sp>
      <p:sp>
        <p:nvSpPr>
          <p:cNvPr id="13" name="Rectangle 12">
            <a:extLst>
              <a:ext uri="{FF2B5EF4-FFF2-40B4-BE49-F238E27FC236}">
                <a16:creationId xmlns:a16="http://schemas.microsoft.com/office/drawing/2014/main" id="{C588A9FE-B53B-8EFC-1B1A-68A9FE67E09A}"/>
              </a:ext>
            </a:extLst>
          </p:cNvPr>
          <p:cNvSpPr/>
          <p:nvPr/>
        </p:nvSpPr>
        <p:spPr>
          <a:xfrm>
            <a:off x="622510" y="1060264"/>
            <a:ext cx="2262620" cy="1851159"/>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9EE814D-5E45-08E7-EBE6-183B9B7033DF}"/>
              </a:ext>
            </a:extLst>
          </p:cNvPr>
          <p:cNvSpPr/>
          <p:nvPr/>
        </p:nvSpPr>
        <p:spPr>
          <a:xfrm>
            <a:off x="2885130" y="1060263"/>
            <a:ext cx="2262620" cy="1851159"/>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3DA978E-30E0-5A15-F4A1-D9906E18DF87}"/>
              </a:ext>
            </a:extLst>
          </p:cNvPr>
          <p:cNvSpPr/>
          <p:nvPr/>
        </p:nvSpPr>
        <p:spPr>
          <a:xfrm>
            <a:off x="5147750" y="1060263"/>
            <a:ext cx="2262620" cy="1851159"/>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C83087C-D2D3-E606-0DC8-C8ADC53F689C}"/>
              </a:ext>
            </a:extLst>
          </p:cNvPr>
          <p:cNvSpPr/>
          <p:nvPr/>
        </p:nvSpPr>
        <p:spPr>
          <a:xfrm>
            <a:off x="622510" y="2900835"/>
            <a:ext cx="2262620" cy="1861746"/>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8AD2674-578A-0D01-89FE-A292D41E09FC}"/>
              </a:ext>
            </a:extLst>
          </p:cNvPr>
          <p:cNvSpPr/>
          <p:nvPr/>
        </p:nvSpPr>
        <p:spPr>
          <a:xfrm>
            <a:off x="2885130" y="2900834"/>
            <a:ext cx="2262620" cy="1861747"/>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3C7357F-63B6-F23D-384B-A8D15542E005}"/>
              </a:ext>
            </a:extLst>
          </p:cNvPr>
          <p:cNvSpPr/>
          <p:nvPr/>
        </p:nvSpPr>
        <p:spPr>
          <a:xfrm>
            <a:off x="5147750" y="2900834"/>
            <a:ext cx="2262620" cy="1861746"/>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B340288-B56B-EB20-A9E4-72BBC650094E}"/>
              </a:ext>
            </a:extLst>
          </p:cNvPr>
          <p:cNvSpPr txBox="1"/>
          <p:nvPr/>
        </p:nvSpPr>
        <p:spPr>
          <a:xfrm>
            <a:off x="7661266" y="5778426"/>
            <a:ext cx="2992558" cy="507831"/>
          </a:xfrm>
          <a:prstGeom prst="rect">
            <a:avLst/>
          </a:prstGeom>
          <a:noFill/>
        </p:spPr>
        <p:txBody>
          <a:bodyPr wrap="square">
            <a:spAutoFit/>
          </a:bodyPr>
          <a:lstStyle/>
          <a:p>
            <a:r>
              <a:rPr lang="en-GB" sz="900" b="1">
                <a:latin typeface="Arial" panose="020B0604020202020204" pitchFamily="34" charset="0"/>
                <a:cs typeface="Arial" panose="020B0604020202020204" pitchFamily="34" charset="0"/>
              </a:rPr>
              <a:t>Image source:</a:t>
            </a:r>
          </a:p>
          <a:p>
            <a:r>
              <a:rPr lang="en-GB" sz="900">
                <a:latin typeface="Arial" panose="020B0604020202020204" pitchFamily="34" charset="0"/>
                <a:cs typeface="Arial" panose="020B0604020202020204" pitchFamily="34" charset="0"/>
              </a:rPr>
              <a:t>Free coins bank notes image | Free Photo - rawpixel</a:t>
            </a:r>
            <a:endParaRPr lang="en-GB" sz="900">
              <a:latin typeface="Arial" panose="020B0604020202020204" pitchFamily="34" charset="0"/>
              <a:cs typeface="Arial" panose="020B0604020202020204" pitchFamily="34" charset="0"/>
              <a:hlinkClick r:id="rId4"/>
            </a:endParaRPr>
          </a:p>
          <a:p>
            <a:r>
              <a:rPr lang="en-GB" sz="900">
                <a:latin typeface="Arial" panose="020B0604020202020204" pitchFamily="34" charset="0"/>
                <a:cs typeface="Arial" panose="020B0604020202020204" pitchFamily="34" charset="0"/>
                <a:hlinkClick r:id="rId4"/>
              </a:rPr>
              <a:t>Deed - CC0 1.0 Universal - Creative Commons</a:t>
            </a:r>
            <a:endParaRPr lang="en-GB"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8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0" nodeType="afterEffect">
                                  <p:stCondLst>
                                    <p:cond delay="500"/>
                                  </p:stCondLst>
                                  <p:childTnLst>
                                    <p:animEffect transition="out" filter="dissolve">
                                      <p:cBhvr>
                                        <p:cTn id="10" dur="1000"/>
                                        <p:tgtEl>
                                          <p:spTgt spid="13"/>
                                        </p:tgtEl>
                                      </p:cBhvr>
                                    </p:animEffect>
                                    <p:set>
                                      <p:cBhvr>
                                        <p:cTn id="11" dur="1" fill="hold">
                                          <p:stCondLst>
                                            <p:cond delay="999"/>
                                          </p:stCondLst>
                                        </p:cTn>
                                        <p:tgtEl>
                                          <p:spTgt spid="13"/>
                                        </p:tgtEl>
                                        <p:attrNameLst>
                                          <p:attrName>style.visibility</p:attrName>
                                        </p:attrNameLst>
                                      </p:cBhvr>
                                      <p:to>
                                        <p:strVal val="hidden"/>
                                      </p:to>
                                    </p:set>
                                  </p:childTnLst>
                                </p:cTn>
                              </p:par>
                            </p:childTnLst>
                          </p:cTn>
                        </p:par>
                        <p:par>
                          <p:cTn id="12" fill="hold">
                            <p:stCondLst>
                              <p:cond delay="2500"/>
                            </p:stCondLst>
                            <p:childTnLst>
                              <p:par>
                                <p:cTn id="13" presetID="9" presetClass="exit" presetSubtype="0" fill="hold" grpId="0" nodeType="afterEffect">
                                  <p:stCondLst>
                                    <p:cond delay="500"/>
                                  </p:stCondLst>
                                  <p:childTnLst>
                                    <p:animEffect transition="out" filter="dissolv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4000"/>
                            </p:stCondLst>
                            <p:childTnLst>
                              <p:par>
                                <p:cTn id="17" presetID="9" presetClass="exit" presetSubtype="0" fill="hold" grpId="0" nodeType="afterEffect">
                                  <p:stCondLst>
                                    <p:cond delay="500"/>
                                  </p:stCondLst>
                                  <p:childTnLst>
                                    <p:animEffect transition="out" filter="dissolv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childTnLst>
                          </p:cTn>
                        </p:par>
                        <p:par>
                          <p:cTn id="20" fill="hold">
                            <p:stCondLst>
                              <p:cond delay="5500"/>
                            </p:stCondLst>
                            <p:childTnLst>
                              <p:par>
                                <p:cTn id="21" presetID="9" presetClass="exit" presetSubtype="0" fill="hold" grpId="0" nodeType="afterEffect">
                                  <p:stCondLst>
                                    <p:cond delay="500"/>
                                  </p:stCondLst>
                                  <p:childTnLst>
                                    <p:animEffect transition="out" filter="dissolv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childTnLst>
                          </p:cTn>
                        </p:par>
                        <p:par>
                          <p:cTn id="24" fill="hold">
                            <p:stCondLst>
                              <p:cond delay="7000"/>
                            </p:stCondLst>
                            <p:childTnLst>
                              <p:par>
                                <p:cTn id="25" presetID="9" presetClass="exit" presetSubtype="0" fill="hold" grpId="0" nodeType="afterEffect">
                                  <p:stCondLst>
                                    <p:cond delay="500"/>
                                  </p:stCondLst>
                                  <p:childTnLst>
                                    <p:animEffect transition="out" filter="dissolve">
                                      <p:cBhvr>
                                        <p:cTn id="26" dur="1000"/>
                                        <p:tgtEl>
                                          <p:spTgt spid="19"/>
                                        </p:tgtEl>
                                      </p:cBhvr>
                                    </p:animEffect>
                                    <p:set>
                                      <p:cBhvr>
                                        <p:cTn id="27" dur="1" fill="hold">
                                          <p:stCondLst>
                                            <p:cond delay="9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41EAB-70A7-9BA7-636B-1F10F93861C7}"/>
            </a:ext>
          </a:extLst>
        </p:cNvPr>
        <p:cNvGrpSpPr/>
        <p:nvPr/>
      </p:nvGrpSpPr>
      <p:grpSpPr>
        <a:xfrm>
          <a:off x="0" y="0"/>
          <a:ext cx="0" cy="0"/>
          <a:chOff x="0" y="0"/>
          <a:chExt cx="0" cy="0"/>
        </a:xfrm>
      </p:grpSpPr>
      <p:pic>
        <p:nvPicPr>
          <p:cNvPr id="3" name="Picture 2" descr="Rainbow row of houses">
            <a:extLst>
              <a:ext uri="{FF2B5EF4-FFF2-40B4-BE49-F238E27FC236}">
                <a16:creationId xmlns:a16="http://schemas.microsoft.com/office/drawing/2014/main" id="{7BE94632-B937-2407-46F8-953667904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79" y="1084816"/>
            <a:ext cx="7019367" cy="4680000"/>
          </a:xfrm>
          <a:prstGeom prst="rect">
            <a:avLst/>
          </a:prstGeom>
        </p:spPr>
      </p:pic>
      <p:sp>
        <p:nvSpPr>
          <p:cNvPr id="14" name="Rectangle 13">
            <a:extLst>
              <a:ext uri="{FF2B5EF4-FFF2-40B4-BE49-F238E27FC236}">
                <a16:creationId xmlns:a16="http://schemas.microsoft.com/office/drawing/2014/main" id="{59FA72BC-705A-8995-EB0F-A1CCA3904CC1}"/>
              </a:ext>
            </a:extLst>
          </p:cNvPr>
          <p:cNvSpPr/>
          <p:nvPr/>
        </p:nvSpPr>
        <p:spPr>
          <a:xfrm>
            <a:off x="622679" y="1053896"/>
            <a:ext cx="2424573" cy="2356487"/>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94354EC-AC2B-F133-E5BD-1ABF6A441EFA}"/>
              </a:ext>
            </a:extLst>
          </p:cNvPr>
          <p:cNvSpPr txBox="1"/>
          <p:nvPr/>
        </p:nvSpPr>
        <p:spPr>
          <a:xfrm>
            <a:off x="1421507" y="5670607"/>
            <a:ext cx="5514109" cy="646331"/>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a home</a:t>
            </a:r>
          </a:p>
        </p:txBody>
      </p:sp>
      <p:sp>
        <p:nvSpPr>
          <p:cNvPr id="6" name="TextBox 5">
            <a:extLst>
              <a:ext uri="{FF2B5EF4-FFF2-40B4-BE49-F238E27FC236}">
                <a16:creationId xmlns:a16="http://schemas.microsoft.com/office/drawing/2014/main" id="{CED2594A-CE79-CB6B-E89D-E93017819FD5}"/>
              </a:ext>
            </a:extLst>
          </p:cNvPr>
          <p:cNvSpPr txBox="1"/>
          <p:nvPr/>
        </p:nvSpPr>
        <p:spPr>
          <a:xfrm>
            <a:off x="7778948" y="952971"/>
            <a:ext cx="4350327" cy="3170099"/>
          </a:xfrm>
          <a:prstGeom prst="rect">
            <a:avLst/>
          </a:prstGeom>
          <a:noFill/>
        </p:spPr>
        <p:txBody>
          <a:bodyPr wrap="square" rtlCol="0">
            <a:spAutoFit/>
          </a:bodyPr>
          <a:lstStyle/>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A home provides people with a shelter from the weather.</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A home can be a safe place for people to eat, sleep, play and work</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Animals need homes too to stay safe and healthy.</a:t>
            </a:r>
          </a:p>
        </p:txBody>
      </p:sp>
      <p:sp>
        <p:nvSpPr>
          <p:cNvPr id="15" name="Rectangle 14">
            <a:extLst>
              <a:ext uri="{FF2B5EF4-FFF2-40B4-BE49-F238E27FC236}">
                <a16:creationId xmlns:a16="http://schemas.microsoft.com/office/drawing/2014/main" id="{3B4271F7-E743-7C22-1DF6-AD30D3BBFB11}"/>
              </a:ext>
            </a:extLst>
          </p:cNvPr>
          <p:cNvSpPr/>
          <p:nvPr/>
        </p:nvSpPr>
        <p:spPr>
          <a:xfrm>
            <a:off x="3047252" y="1053899"/>
            <a:ext cx="2262620" cy="2356486"/>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6500983-6F90-95A0-669A-2F1529777FA5}"/>
              </a:ext>
            </a:extLst>
          </p:cNvPr>
          <p:cNvSpPr/>
          <p:nvPr/>
        </p:nvSpPr>
        <p:spPr>
          <a:xfrm>
            <a:off x="5309871" y="1053897"/>
            <a:ext cx="2381621" cy="2356485"/>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209DD51-DDDC-EDE4-C7C4-202162AF1F34}"/>
              </a:ext>
            </a:extLst>
          </p:cNvPr>
          <p:cNvSpPr/>
          <p:nvPr/>
        </p:nvSpPr>
        <p:spPr>
          <a:xfrm>
            <a:off x="622679" y="3415508"/>
            <a:ext cx="2424573" cy="2349308"/>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375ED71-A8AB-1734-613F-4B48CF96FDFF}"/>
              </a:ext>
            </a:extLst>
          </p:cNvPr>
          <p:cNvSpPr/>
          <p:nvPr/>
        </p:nvSpPr>
        <p:spPr>
          <a:xfrm>
            <a:off x="3047252" y="3410385"/>
            <a:ext cx="2262620" cy="2354432"/>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AE7B6F0-936E-7D3D-0262-F21F75DF0089}"/>
              </a:ext>
            </a:extLst>
          </p:cNvPr>
          <p:cNvSpPr/>
          <p:nvPr/>
        </p:nvSpPr>
        <p:spPr>
          <a:xfrm>
            <a:off x="5309871" y="3410382"/>
            <a:ext cx="2381620" cy="2354434"/>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EBD0D44-ABDD-DCF4-1EA9-2FD0C07FFEE0}"/>
              </a:ext>
            </a:extLst>
          </p:cNvPr>
          <p:cNvSpPr txBox="1"/>
          <p:nvPr/>
        </p:nvSpPr>
        <p:spPr>
          <a:xfrm>
            <a:off x="8306434" y="5489531"/>
            <a:ext cx="3295353" cy="369332"/>
          </a:xfrm>
          <a:prstGeom prst="rect">
            <a:avLst/>
          </a:prstGeom>
          <a:noFill/>
        </p:spPr>
        <p:txBody>
          <a:bodyPr wrap="square">
            <a:spAutoFit/>
          </a:bodyPr>
          <a:lstStyle/>
          <a:p>
            <a:r>
              <a:rPr lang="en-GB" sz="900" b="1">
                <a:solidFill>
                  <a:srgbClr val="1A1A1A"/>
                </a:solidFill>
                <a:latin typeface="Arial" panose="020B0604020202020204" pitchFamily="34" charset="0"/>
                <a:cs typeface="Arial" panose="020B0604020202020204" pitchFamily="34" charset="0"/>
              </a:rPr>
              <a:t>Image source:</a:t>
            </a:r>
            <a:endParaRPr lang="en-GB" sz="900" b="1" i="0">
              <a:solidFill>
                <a:srgbClr val="1A1A1A"/>
              </a:solidFill>
              <a:effectLst/>
              <a:latin typeface="Arial" panose="020B0604020202020204" pitchFamily="34" charset="0"/>
              <a:cs typeface="Arial" panose="020B0604020202020204" pitchFamily="34" charset="0"/>
            </a:endParaRPr>
          </a:p>
          <a:p>
            <a:r>
              <a:rPr lang="en-GB" sz="900" i="0">
                <a:solidFill>
                  <a:srgbClr val="1A1A1A"/>
                </a:solidFill>
                <a:effectLst/>
                <a:latin typeface="Arial" panose="020B0604020202020204" pitchFamily="34" charset="0"/>
                <a:cs typeface="Arial" panose="020B0604020202020204" pitchFamily="34" charset="0"/>
              </a:rPr>
              <a:t>MS Office</a:t>
            </a:r>
            <a:endParaRPr lang="en-GB"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0" nodeType="afterEffect">
                                  <p:stCondLst>
                                    <p:cond delay="500"/>
                                  </p:stCondLst>
                                  <p:childTnLst>
                                    <p:animEffect transition="out" filter="dissolve">
                                      <p:cBhvr>
                                        <p:cTn id="10" dur="1000"/>
                                        <p:tgtEl>
                                          <p:spTgt spid="14"/>
                                        </p:tgtEl>
                                      </p:cBhvr>
                                    </p:animEffect>
                                    <p:set>
                                      <p:cBhvr>
                                        <p:cTn id="11" dur="1" fill="hold">
                                          <p:stCondLst>
                                            <p:cond delay="999"/>
                                          </p:stCondLst>
                                        </p:cTn>
                                        <p:tgtEl>
                                          <p:spTgt spid="14"/>
                                        </p:tgtEl>
                                        <p:attrNameLst>
                                          <p:attrName>style.visibility</p:attrName>
                                        </p:attrNameLst>
                                      </p:cBhvr>
                                      <p:to>
                                        <p:strVal val="hidden"/>
                                      </p:to>
                                    </p:set>
                                  </p:childTnLst>
                                </p:cTn>
                              </p:par>
                            </p:childTnLst>
                          </p:cTn>
                        </p:par>
                        <p:par>
                          <p:cTn id="12" fill="hold">
                            <p:stCondLst>
                              <p:cond delay="2500"/>
                            </p:stCondLst>
                            <p:childTnLst>
                              <p:par>
                                <p:cTn id="13" presetID="9" presetClass="exit" presetSubtype="0" fill="hold" grpId="0" nodeType="afterEffect">
                                  <p:stCondLst>
                                    <p:cond delay="500"/>
                                  </p:stCondLst>
                                  <p:childTnLst>
                                    <p:animEffect transition="out" filter="dissolv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4000"/>
                            </p:stCondLst>
                            <p:childTnLst>
                              <p:par>
                                <p:cTn id="17" presetID="9" presetClass="exit" presetSubtype="0" fill="hold" grpId="0" nodeType="afterEffect">
                                  <p:stCondLst>
                                    <p:cond delay="500"/>
                                  </p:stCondLst>
                                  <p:childTnLst>
                                    <p:animEffect transition="out" filter="dissolv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childTnLst>
                          </p:cTn>
                        </p:par>
                        <p:par>
                          <p:cTn id="20" fill="hold">
                            <p:stCondLst>
                              <p:cond delay="5500"/>
                            </p:stCondLst>
                            <p:childTnLst>
                              <p:par>
                                <p:cTn id="21" presetID="9" presetClass="exit" presetSubtype="0" fill="hold" grpId="0" nodeType="afterEffect">
                                  <p:stCondLst>
                                    <p:cond delay="500"/>
                                  </p:stCondLst>
                                  <p:childTnLst>
                                    <p:animEffect transition="out" filter="dissolv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7000"/>
                            </p:stCondLst>
                            <p:childTnLst>
                              <p:par>
                                <p:cTn id="25" presetID="9" presetClass="exit" presetSubtype="0" fill="hold" grpId="0" nodeType="afterEffect">
                                  <p:stCondLst>
                                    <p:cond delay="500"/>
                                  </p:stCondLst>
                                  <p:childTnLst>
                                    <p:animEffect transition="out" filter="dissolve">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2A2E6-2088-F79F-6C2D-001D9212E7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BE0A64-D664-6FB5-9C0B-CBFA907F9963}"/>
              </a:ext>
            </a:extLst>
          </p:cNvPr>
          <p:cNvSpPr txBox="1"/>
          <p:nvPr/>
        </p:nvSpPr>
        <p:spPr>
          <a:xfrm>
            <a:off x="383908" y="5589617"/>
            <a:ext cx="5095481" cy="707886"/>
          </a:xfrm>
          <a:prstGeom prst="rect">
            <a:avLst/>
          </a:prstGeom>
          <a:noFill/>
        </p:spPr>
        <p:txBody>
          <a:bodyPr wrap="square" rtlCol="0">
            <a:spAutoFit/>
          </a:bodyPr>
          <a:lstStyle/>
          <a:p>
            <a:pPr algn="ctr"/>
            <a:r>
              <a:rPr lang="en-GB" sz="4000">
                <a:latin typeface="Arial" panose="020B0604020202020204" pitchFamily="34" charset="0"/>
                <a:cs typeface="Arial" panose="020B0604020202020204" pitchFamily="34" charset="0"/>
              </a:rPr>
              <a:t>water</a:t>
            </a:r>
          </a:p>
        </p:txBody>
      </p:sp>
      <p:pic>
        <p:nvPicPr>
          <p:cNvPr id="3" name="Picture 2">
            <a:extLst>
              <a:ext uri="{FF2B5EF4-FFF2-40B4-BE49-F238E27FC236}">
                <a16:creationId xmlns:a16="http://schemas.microsoft.com/office/drawing/2014/main" id="{9DB4BFC2-B024-5782-3F41-4D4DD4B8C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335" y="1268383"/>
            <a:ext cx="2760000" cy="4140000"/>
          </a:xfrm>
          <a:prstGeom prst="rect">
            <a:avLst/>
          </a:prstGeom>
        </p:spPr>
      </p:pic>
      <p:sp>
        <p:nvSpPr>
          <p:cNvPr id="9" name="Rectangle 8">
            <a:extLst>
              <a:ext uri="{FF2B5EF4-FFF2-40B4-BE49-F238E27FC236}">
                <a16:creationId xmlns:a16="http://schemas.microsoft.com/office/drawing/2014/main" id="{8DB6880F-2D13-AE89-1C8B-5AF463E342B8}"/>
              </a:ext>
            </a:extLst>
          </p:cNvPr>
          <p:cNvSpPr/>
          <p:nvPr/>
        </p:nvSpPr>
        <p:spPr>
          <a:xfrm>
            <a:off x="614479" y="1118503"/>
            <a:ext cx="2262620" cy="2310498"/>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5803067-3B53-EBA6-554D-11C4913AF16C}"/>
              </a:ext>
            </a:extLst>
          </p:cNvPr>
          <p:cNvSpPr/>
          <p:nvPr/>
        </p:nvSpPr>
        <p:spPr>
          <a:xfrm>
            <a:off x="2877099" y="1118503"/>
            <a:ext cx="2262620" cy="2310497"/>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61D5FE1-0ADA-EC14-1163-89065A770D4B}"/>
              </a:ext>
            </a:extLst>
          </p:cNvPr>
          <p:cNvSpPr txBox="1"/>
          <p:nvPr/>
        </p:nvSpPr>
        <p:spPr>
          <a:xfrm>
            <a:off x="5637099" y="899034"/>
            <a:ext cx="5531145" cy="3785652"/>
          </a:xfrm>
          <a:prstGeom prst="rect">
            <a:avLst/>
          </a:prstGeom>
          <a:noFill/>
        </p:spPr>
        <p:txBody>
          <a:bodyPr wrap="square" rtlCol="0">
            <a:spAutoFit/>
          </a:bodyPr>
          <a:lstStyle/>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People, plants and animals need water to survive.</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Water can be used for drinking, washing, cooking and even making electricity.  </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Water needs to be clean so it is healthy to drink.</a:t>
            </a:r>
          </a:p>
          <a:p>
            <a:pPr marL="571500" indent="-571500">
              <a:buFont typeface="Arial" panose="020B0604020202020204" pitchFamily="34" charset="0"/>
              <a:buChar char="•"/>
            </a:pPr>
            <a:r>
              <a:rPr lang="en-GB" sz="2500">
                <a:latin typeface="Arial" panose="020B0604020202020204" pitchFamily="34" charset="0"/>
                <a:cs typeface="Arial" panose="020B0604020202020204" pitchFamily="34" charset="0"/>
              </a:rPr>
              <a:t>Where does water come from?</a:t>
            </a:r>
          </a:p>
          <a:p>
            <a:endParaRPr lang="en-GB" sz="32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2B6A955-FB96-01DD-5072-323658CD223A}"/>
              </a:ext>
            </a:extLst>
          </p:cNvPr>
          <p:cNvSpPr/>
          <p:nvPr/>
        </p:nvSpPr>
        <p:spPr>
          <a:xfrm>
            <a:off x="614479" y="3418413"/>
            <a:ext cx="2262620" cy="2321083"/>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0BBF70E-B570-A868-8DB7-73ED167A7C68}"/>
              </a:ext>
            </a:extLst>
          </p:cNvPr>
          <p:cNvSpPr/>
          <p:nvPr/>
        </p:nvSpPr>
        <p:spPr>
          <a:xfrm>
            <a:off x="2877099" y="3429000"/>
            <a:ext cx="2262620" cy="2310496"/>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12271AE-7A5D-A6DB-2EF8-71BC056ED877}"/>
              </a:ext>
            </a:extLst>
          </p:cNvPr>
          <p:cNvSpPr txBox="1"/>
          <p:nvPr/>
        </p:nvSpPr>
        <p:spPr>
          <a:xfrm>
            <a:off x="6019548" y="4684686"/>
            <a:ext cx="3295353" cy="369332"/>
          </a:xfrm>
          <a:prstGeom prst="rect">
            <a:avLst/>
          </a:prstGeom>
          <a:noFill/>
        </p:spPr>
        <p:txBody>
          <a:bodyPr wrap="square">
            <a:spAutoFit/>
          </a:bodyPr>
          <a:lstStyle/>
          <a:p>
            <a:r>
              <a:rPr lang="en-GB" sz="900" b="1">
                <a:solidFill>
                  <a:srgbClr val="1A1A1A"/>
                </a:solidFill>
                <a:latin typeface="Arial" panose="020B0604020202020204" pitchFamily="34" charset="0"/>
                <a:cs typeface="Arial" panose="020B0604020202020204" pitchFamily="34" charset="0"/>
              </a:rPr>
              <a:t>Image source:</a:t>
            </a:r>
            <a:endParaRPr lang="en-GB" sz="900" b="1" i="0">
              <a:solidFill>
                <a:srgbClr val="1A1A1A"/>
              </a:solidFill>
              <a:effectLst/>
              <a:latin typeface="Arial" panose="020B0604020202020204" pitchFamily="34" charset="0"/>
              <a:cs typeface="Arial" panose="020B0604020202020204" pitchFamily="34" charset="0"/>
            </a:endParaRPr>
          </a:p>
          <a:p>
            <a:r>
              <a:rPr lang="en-GB" sz="900" i="0">
                <a:solidFill>
                  <a:srgbClr val="1A1A1A"/>
                </a:solidFill>
                <a:effectLst/>
                <a:latin typeface="Arial" panose="020B0604020202020204" pitchFamily="34" charset="0"/>
                <a:cs typeface="Arial" panose="020B0604020202020204" pitchFamily="34" charset="0"/>
              </a:rPr>
              <a:t>Designed by Magnific</a:t>
            </a:r>
            <a:r>
              <a:rPr lang="en-GB" sz="900">
                <a:solidFill>
                  <a:srgbClr val="1A1A1A"/>
                </a:solidFill>
                <a:latin typeface="Arial" panose="020B0604020202020204" pitchFamily="34" charset="0"/>
                <a:cs typeface="Arial" panose="020B0604020202020204" pitchFamily="34" charset="0"/>
              </a:rPr>
              <a:t> </a:t>
            </a:r>
            <a:r>
              <a:rPr lang="en-GB" sz="900">
                <a:latin typeface="Arial" panose="020B0604020202020204" pitchFamily="34" charset="0"/>
                <a:cs typeface="Arial" panose="020B0604020202020204" pitchFamily="34" charset="0"/>
                <a:hlinkClick r:id="rId4"/>
              </a:rPr>
              <a:t>www.magnific.com</a:t>
            </a:r>
            <a:r>
              <a:rPr lang="en-GB" sz="900">
                <a:latin typeface="Arial" panose="020B0604020202020204" pitchFamily="34" charset="0"/>
                <a:cs typeface="Arial" panose="020B0604020202020204" pitchFamily="34" charset="0"/>
              </a:rPr>
              <a:t> </a:t>
            </a:r>
            <a:endParaRPr lang="en-GB"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68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0" nodeType="afterEffect">
                                  <p:stCondLst>
                                    <p:cond delay="0"/>
                                  </p:stCondLst>
                                  <p:childTnLst>
                                    <p:animEffect transition="out" filter="dissolve">
                                      <p:cBhvr>
                                        <p:cTn id="10" dur="1000"/>
                                        <p:tgtEl>
                                          <p:spTgt spid="13"/>
                                        </p:tgtEl>
                                      </p:cBhvr>
                                    </p:animEffect>
                                    <p:set>
                                      <p:cBhvr>
                                        <p:cTn id="11" dur="1" fill="hold">
                                          <p:stCondLst>
                                            <p:cond delay="999"/>
                                          </p:stCondLst>
                                        </p:cTn>
                                        <p:tgtEl>
                                          <p:spTgt spid="13"/>
                                        </p:tgtEl>
                                        <p:attrNameLst>
                                          <p:attrName>style.visibility</p:attrName>
                                        </p:attrNameLst>
                                      </p:cBhvr>
                                      <p:to>
                                        <p:strVal val="hidden"/>
                                      </p:to>
                                    </p:set>
                                  </p:childTnLst>
                                </p:cTn>
                              </p:par>
                            </p:childTnLst>
                          </p:cTn>
                        </p:par>
                        <p:par>
                          <p:cTn id="12" fill="hold">
                            <p:stCondLst>
                              <p:cond delay="2000"/>
                            </p:stCondLst>
                            <p:childTnLst>
                              <p:par>
                                <p:cTn id="13" presetID="9" presetClass="exit" presetSubtype="0" fill="hold" grpId="0" nodeType="afterEffect">
                                  <p:stCondLst>
                                    <p:cond delay="500"/>
                                  </p:stCondLst>
                                  <p:childTnLst>
                                    <p:animEffect transition="out" filter="dissolv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childTnLst>
                          </p:cTn>
                        </p:par>
                        <p:par>
                          <p:cTn id="16" fill="hold">
                            <p:stCondLst>
                              <p:cond delay="3500"/>
                            </p:stCondLst>
                            <p:childTnLst>
                              <p:par>
                                <p:cTn id="17" presetID="9" presetClass="exit" presetSubtype="0" fill="hold" grpId="0" nodeType="afterEffect">
                                  <p:stCondLst>
                                    <p:cond delay="500"/>
                                  </p:stCondLst>
                                  <p:childTnLst>
                                    <p:animEffect transition="out" filter="dissolv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CDFCDD-037A-DEBA-619C-445A8474C817}"/>
              </a:ext>
            </a:extLst>
          </p:cNvPr>
          <p:cNvSpPr txBox="1"/>
          <p:nvPr/>
        </p:nvSpPr>
        <p:spPr>
          <a:xfrm>
            <a:off x="530133" y="657044"/>
            <a:ext cx="11477569" cy="646331"/>
          </a:xfrm>
          <a:prstGeom prst="rect">
            <a:avLst/>
          </a:prstGeom>
          <a:noFill/>
        </p:spPr>
        <p:txBody>
          <a:bodyPr wrap="square" rtlCol="0">
            <a:spAutoFit/>
          </a:bodyPr>
          <a:lstStyle/>
          <a:p>
            <a:r>
              <a:rPr lang="en-GB" sz="3600">
                <a:latin typeface="Arial" panose="020B0604020202020204" pitchFamily="34" charset="0"/>
                <a:cs typeface="Arial" panose="020B0604020202020204" pitchFamily="34" charset="0"/>
              </a:rPr>
              <a:t>People, plants and animals also need food to survive.</a:t>
            </a:r>
          </a:p>
        </p:txBody>
      </p:sp>
      <p:pic>
        <p:nvPicPr>
          <p:cNvPr id="4" name="Picture 3" descr="Long blades of grass with water drops">
            <a:extLst>
              <a:ext uri="{FF2B5EF4-FFF2-40B4-BE49-F238E27FC236}">
                <a16:creationId xmlns:a16="http://schemas.microsoft.com/office/drawing/2014/main" id="{EC6E9C26-5BCC-0C4A-B96B-98F96D6ED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133" y="1388712"/>
            <a:ext cx="2321052" cy="1547368"/>
          </a:xfrm>
          <a:prstGeom prst="rect">
            <a:avLst/>
          </a:prstGeom>
        </p:spPr>
      </p:pic>
      <p:pic>
        <p:nvPicPr>
          <p:cNvPr id="8" name="Picture 7" descr="Close up of corn grain">
            <a:extLst>
              <a:ext uri="{FF2B5EF4-FFF2-40B4-BE49-F238E27FC236}">
                <a16:creationId xmlns:a16="http://schemas.microsoft.com/office/drawing/2014/main" id="{CC5BFEF2-BA42-D2DF-1976-E39C33EFC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33" y="2960801"/>
            <a:ext cx="1571244" cy="2284652"/>
          </a:xfrm>
          <a:prstGeom prst="rect">
            <a:avLst/>
          </a:prstGeom>
        </p:spPr>
      </p:pic>
      <p:pic>
        <p:nvPicPr>
          <p:cNvPr id="10" name="Picture 9" descr="Brood of hens walking in chicken coop enclosed by planks and chicken wire">
            <a:extLst>
              <a:ext uri="{FF2B5EF4-FFF2-40B4-BE49-F238E27FC236}">
                <a16:creationId xmlns:a16="http://schemas.microsoft.com/office/drawing/2014/main" id="{B8124363-0A09-016F-C437-D03C3A7B0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9608" y="1359069"/>
            <a:ext cx="2672783" cy="1781855"/>
          </a:xfrm>
          <a:prstGeom prst="rect">
            <a:avLst/>
          </a:prstGeom>
        </p:spPr>
      </p:pic>
      <p:pic>
        <p:nvPicPr>
          <p:cNvPr id="14" name="Picture 13" descr="Several pink daisies in bloom">
            <a:extLst>
              <a:ext uri="{FF2B5EF4-FFF2-40B4-BE49-F238E27FC236}">
                <a16:creationId xmlns:a16="http://schemas.microsoft.com/office/drawing/2014/main" id="{68D1754C-5CD7-1276-F90B-DF2FF8CB2913}"/>
              </a:ext>
            </a:extLst>
          </p:cNvPr>
          <p:cNvPicPr>
            <a:picLocks noChangeAspect="1"/>
          </p:cNvPicPr>
          <p:nvPr/>
        </p:nvPicPr>
        <p:blipFill>
          <a:blip r:embed="rId6">
            <a:extLst>
              <a:ext uri="{28A0092B-C50C-407E-A947-70E740481C1C}">
                <a14:useLocalDpi xmlns:a14="http://schemas.microsoft.com/office/drawing/2010/main" val="0"/>
              </a:ext>
            </a:extLst>
          </a:blip>
          <a:srcRect r="26377"/>
          <a:stretch>
            <a:fillRect/>
          </a:stretch>
        </p:blipFill>
        <p:spPr>
          <a:xfrm>
            <a:off x="2236542" y="3069181"/>
            <a:ext cx="2403348" cy="2176272"/>
          </a:xfrm>
          <a:prstGeom prst="rect">
            <a:avLst/>
          </a:prstGeom>
        </p:spPr>
      </p:pic>
      <p:pic>
        <p:nvPicPr>
          <p:cNvPr id="16" name="Picture 15" descr="Bees working on a honeycomb">
            <a:extLst>
              <a:ext uri="{FF2B5EF4-FFF2-40B4-BE49-F238E27FC236}">
                <a16:creationId xmlns:a16="http://schemas.microsoft.com/office/drawing/2014/main" id="{33FA28E5-8D7F-1BB8-D5FF-626EEC11E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227" y="3373337"/>
            <a:ext cx="2501298" cy="1821013"/>
          </a:xfrm>
          <a:prstGeom prst="rect">
            <a:avLst/>
          </a:prstGeom>
        </p:spPr>
      </p:pic>
      <p:pic>
        <p:nvPicPr>
          <p:cNvPr id="18" name="Picture 17" descr="Sepia sunset">
            <a:extLst>
              <a:ext uri="{FF2B5EF4-FFF2-40B4-BE49-F238E27FC236}">
                <a16:creationId xmlns:a16="http://schemas.microsoft.com/office/drawing/2014/main" id="{BFA935E4-D551-03D8-D516-98662C4AD331}"/>
              </a:ext>
            </a:extLst>
          </p:cNvPr>
          <p:cNvPicPr>
            <a:picLocks noChangeAspect="1"/>
          </p:cNvPicPr>
          <p:nvPr/>
        </p:nvPicPr>
        <p:blipFill>
          <a:blip r:embed="rId8">
            <a:extLst>
              <a:ext uri="{28A0092B-C50C-407E-A947-70E740481C1C}">
                <a14:useLocalDpi xmlns:a14="http://schemas.microsoft.com/office/drawing/2010/main" val="0"/>
              </a:ext>
            </a:extLst>
          </a:blip>
          <a:srcRect l="15737" t="18327" r="28437" b="31645"/>
          <a:stretch>
            <a:fillRect/>
          </a:stretch>
        </p:blipFill>
        <p:spPr>
          <a:xfrm>
            <a:off x="7715376" y="1499811"/>
            <a:ext cx="2441448" cy="1641113"/>
          </a:xfrm>
          <a:prstGeom prst="rect">
            <a:avLst/>
          </a:prstGeom>
        </p:spPr>
      </p:pic>
      <p:pic>
        <p:nvPicPr>
          <p:cNvPr id="20" name="Picture 19" descr="Oranges in a fruit tree farm">
            <a:extLst>
              <a:ext uri="{FF2B5EF4-FFF2-40B4-BE49-F238E27FC236}">
                <a16:creationId xmlns:a16="http://schemas.microsoft.com/office/drawing/2014/main" id="{E27B5574-BA4D-13F1-22BB-FFD06E5942ED}"/>
              </a:ext>
            </a:extLst>
          </p:cNvPr>
          <p:cNvPicPr>
            <a:picLocks noChangeAspect="1"/>
          </p:cNvPicPr>
          <p:nvPr/>
        </p:nvPicPr>
        <p:blipFill>
          <a:blip r:embed="rId9">
            <a:extLst>
              <a:ext uri="{28A0092B-C50C-407E-A947-70E740481C1C}">
                <a14:useLocalDpi xmlns:a14="http://schemas.microsoft.com/office/drawing/2010/main" val="0"/>
              </a:ext>
            </a:extLst>
          </a:blip>
          <a:srcRect l="24461" t="2931"/>
          <a:stretch>
            <a:fillRect/>
          </a:stretch>
        </p:blipFill>
        <p:spPr>
          <a:xfrm>
            <a:off x="7378631" y="3432806"/>
            <a:ext cx="2072639" cy="1729626"/>
          </a:xfrm>
          <a:prstGeom prst="rect">
            <a:avLst/>
          </a:prstGeom>
        </p:spPr>
      </p:pic>
      <p:pic>
        <p:nvPicPr>
          <p:cNvPr id="22" name="Picture 21" descr="Smiling faces of three children with heads side-by-side, head in center appears upside-down">
            <a:extLst>
              <a:ext uri="{FF2B5EF4-FFF2-40B4-BE49-F238E27FC236}">
                <a16:creationId xmlns:a16="http://schemas.microsoft.com/office/drawing/2014/main" id="{4B108AEA-1C11-E85D-CE38-2D0C66BB17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2376" y="3419030"/>
            <a:ext cx="2594439" cy="1729626"/>
          </a:xfrm>
          <a:prstGeom prst="rect">
            <a:avLst/>
          </a:prstGeom>
        </p:spPr>
      </p:pic>
      <p:sp>
        <p:nvSpPr>
          <p:cNvPr id="23" name="TextBox 22">
            <a:extLst>
              <a:ext uri="{FF2B5EF4-FFF2-40B4-BE49-F238E27FC236}">
                <a16:creationId xmlns:a16="http://schemas.microsoft.com/office/drawing/2014/main" id="{B5242DC7-111E-6C6B-E36E-AA1CBC8C03D8}"/>
              </a:ext>
            </a:extLst>
          </p:cNvPr>
          <p:cNvSpPr txBox="1"/>
          <p:nvPr/>
        </p:nvSpPr>
        <p:spPr>
          <a:xfrm>
            <a:off x="530133" y="5210886"/>
            <a:ext cx="11362354"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It is important to have lots of species of plants and animals so everyone or everything has the food that they </a:t>
            </a:r>
            <a:r>
              <a:rPr lang="en-GB" sz="2400" u="sng">
                <a:latin typeface="Arial" panose="020B0604020202020204" pitchFamily="34" charset="0"/>
                <a:cs typeface="Arial" panose="020B0604020202020204" pitchFamily="34" charset="0"/>
              </a:rPr>
              <a:t>need</a:t>
            </a:r>
            <a:r>
              <a:rPr lang="en-GB" sz="2400">
                <a:latin typeface="Arial" panose="020B0604020202020204" pitchFamily="34" charset="0"/>
                <a:cs typeface="Arial" panose="020B0604020202020204" pitchFamily="34" charset="0"/>
              </a:rPr>
              <a:t> to stay healthy </a:t>
            </a:r>
            <a:r>
              <a:rPr lang="en-GB" sz="2400" u="sng">
                <a:latin typeface="Arial" panose="020B0604020202020204" pitchFamily="34" charset="0"/>
                <a:cs typeface="Arial" panose="020B0604020202020204" pitchFamily="34" charset="0"/>
              </a:rPr>
              <a:t>now</a:t>
            </a:r>
            <a:r>
              <a:rPr lang="en-GB" sz="2400">
                <a:latin typeface="Arial" panose="020B0604020202020204" pitchFamily="34" charset="0"/>
                <a:cs typeface="Arial" panose="020B0604020202020204" pitchFamily="34" charset="0"/>
              </a:rPr>
              <a:t> and in </a:t>
            </a:r>
            <a:r>
              <a:rPr lang="en-GB" sz="2400" u="sng">
                <a:latin typeface="Arial" panose="020B0604020202020204" pitchFamily="34" charset="0"/>
                <a:cs typeface="Arial" panose="020B0604020202020204" pitchFamily="34" charset="0"/>
              </a:rPr>
              <a:t>the future</a:t>
            </a:r>
            <a:r>
              <a:rPr lang="en-GB" sz="240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0ED9F56-D39C-7B11-A9AF-D8C9941B6182}"/>
              </a:ext>
            </a:extLst>
          </p:cNvPr>
          <p:cNvSpPr txBox="1"/>
          <p:nvPr/>
        </p:nvSpPr>
        <p:spPr>
          <a:xfrm>
            <a:off x="3027199" y="6934351"/>
            <a:ext cx="6097978" cy="646331"/>
          </a:xfrm>
          <a:prstGeom prst="rect">
            <a:avLst/>
          </a:prstGeom>
          <a:noFill/>
        </p:spPr>
        <p:txBody>
          <a:bodyPr wrap="square">
            <a:spAutoFit/>
          </a:bodyPr>
          <a:lstStyle/>
          <a:p>
            <a:r>
              <a:rPr lang="en-GB"/>
              <a:t>By Bill Ebbesen - Own work, CC BY-SA 3.0, https://commons.wikimedia.org/w/index.php?curid=15727643</a:t>
            </a:r>
          </a:p>
        </p:txBody>
      </p:sp>
      <p:pic>
        <p:nvPicPr>
          <p:cNvPr id="19" name="Picture 18" descr="Brown and white cow">
            <a:extLst>
              <a:ext uri="{FF2B5EF4-FFF2-40B4-BE49-F238E27FC236}">
                <a16:creationId xmlns:a16="http://schemas.microsoft.com/office/drawing/2014/main" id="{5E60D616-BDDF-C1FC-3F53-40C8A58B3BD5}"/>
              </a:ext>
            </a:extLst>
          </p:cNvPr>
          <p:cNvPicPr>
            <a:picLocks noChangeAspect="1"/>
          </p:cNvPicPr>
          <p:nvPr/>
        </p:nvPicPr>
        <p:blipFill>
          <a:blip r:embed="rId11">
            <a:extLst>
              <a:ext uri="{28A0092B-C50C-407E-A947-70E740481C1C}">
                <a14:useLocalDpi xmlns:a14="http://schemas.microsoft.com/office/drawing/2010/main" val="0"/>
              </a:ext>
            </a:extLst>
          </a:blip>
          <a:srcRect l="41885"/>
          <a:stretch>
            <a:fillRect/>
          </a:stretch>
        </p:blipFill>
        <p:spPr>
          <a:xfrm>
            <a:off x="3062996" y="1388712"/>
            <a:ext cx="1375142" cy="1553472"/>
          </a:xfrm>
          <a:prstGeom prst="rect">
            <a:avLst/>
          </a:prstGeom>
        </p:spPr>
      </p:pic>
      <p:sp>
        <p:nvSpPr>
          <p:cNvPr id="21" name="TextBox 20">
            <a:extLst>
              <a:ext uri="{FF2B5EF4-FFF2-40B4-BE49-F238E27FC236}">
                <a16:creationId xmlns:a16="http://schemas.microsoft.com/office/drawing/2014/main" id="{6DDC3571-0976-7402-1105-221F988186E8}"/>
              </a:ext>
            </a:extLst>
          </p:cNvPr>
          <p:cNvSpPr txBox="1"/>
          <p:nvPr/>
        </p:nvSpPr>
        <p:spPr>
          <a:xfrm>
            <a:off x="10263964" y="6085540"/>
            <a:ext cx="1628524" cy="237288"/>
          </a:xfrm>
          <a:prstGeom prst="rect">
            <a:avLst/>
          </a:prstGeom>
          <a:noFill/>
        </p:spPr>
        <p:txBody>
          <a:bodyPr wrap="square" rtlCol="0">
            <a:spAutoFit/>
          </a:bodyPr>
          <a:lstStyle/>
          <a:p>
            <a:r>
              <a:rPr lang="en-GB" sz="900" b="1">
                <a:latin typeface="Arial" panose="020B0604020202020204" pitchFamily="34" charset="0"/>
                <a:cs typeface="Arial" panose="020B0604020202020204" pitchFamily="34" charset="0"/>
              </a:rPr>
              <a:t>Image source: </a:t>
            </a:r>
            <a:r>
              <a:rPr lang="en-GB" sz="900">
                <a:latin typeface="Arial" panose="020B0604020202020204" pitchFamily="34" charset="0"/>
                <a:cs typeface="Arial" panose="020B0604020202020204" pitchFamily="34" charset="0"/>
              </a:rPr>
              <a:t>MS Office</a:t>
            </a:r>
          </a:p>
        </p:txBody>
      </p:sp>
    </p:spTree>
    <p:extLst>
      <p:ext uri="{BB962C8B-B14F-4D97-AF65-F5344CB8AC3E}">
        <p14:creationId xmlns:p14="http://schemas.microsoft.com/office/powerpoint/2010/main" val="829140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9582F-E3AD-7EF9-FDD9-E1BFA30A41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297B06-6CF3-7F67-AFE6-9AD26C0D8F34}"/>
              </a:ext>
            </a:extLst>
          </p:cNvPr>
          <p:cNvSpPr txBox="1"/>
          <p:nvPr/>
        </p:nvSpPr>
        <p:spPr>
          <a:xfrm>
            <a:off x="513057" y="600810"/>
            <a:ext cx="11577311" cy="1077218"/>
          </a:xfrm>
          <a:prstGeom prst="rect">
            <a:avLst/>
          </a:prstGeom>
          <a:noFill/>
        </p:spPr>
        <p:txBody>
          <a:bodyPr wrap="square" rtlCol="0">
            <a:spAutoFit/>
          </a:bodyPr>
          <a:lstStyle/>
          <a:p>
            <a:r>
              <a:rPr lang="en-GB" sz="3200">
                <a:latin typeface="Arial" panose="020B0604020202020204" pitchFamily="34" charset="0"/>
                <a:cs typeface="Arial" panose="020B0604020202020204" pitchFamily="34" charset="0"/>
              </a:rPr>
              <a:t>We can live sustainably by recycling or reusing what we do not need instead of throwing it away.</a:t>
            </a:r>
          </a:p>
        </p:txBody>
      </p:sp>
      <p:sp>
        <p:nvSpPr>
          <p:cNvPr id="23" name="TextBox 22">
            <a:extLst>
              <a:ext uri="{FF2B5EF4-FFF2-40B4-BE49-F238E27FC236}">
                <a16:creationId xmlns:a16="http://schemas.microsoft.com/office/drawing/2014/main" id="{154E0632-10E9-FCF1-3914-8F29298488AE}"/>
              </a:ext>
            </a:extLst>
          </p:cNvPr>
          <p:cNvSpPr txBox="1"/>
          <p:nvPr/>
        </p:nvSpPr>
        <p:spPr>
          <a:xfrm>
            <a:off x="340328" y="4764493"/>
            <a:ext cx="11750040" cy="1569660"/>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Piles of rubbish can be full of germs, very smelly and bad for our planet. When rubbish is collected, it is moved to a bigger pile somewhere else. Litter can hurt animals and pollute their homes. This also stops other animals getting the food they </a:t>
            </a:r>
            <a:r>
              <a:rPr lang="en-GB" sz="2400" u="sng">
                <a:latin typeface="Arial" panose="020B0604020202020204" pitchFamily="34" charset="0"/>
                <a:cs typeface="Arial" panose="020B0604020202020204" pitchFamily="34" charset="0"/>
              </a:rPr>
              <a:t>need</a:t>
            </a:r>
            <a:r>
              <a:rPr lang="en-GB" sz="2400">
                <a:latin typeface="Arial" panose="020B0604020202020204" pitchFamily="34" charset="0"/>
                <a:cs typeface="Arial" panose="020B0604020202020204" pitchFamily="34" charset="0"/>
              </a:rPr>
              <a:t> to survive.</a:t>
            </a:r>
          </a:p>
        </p:txBody>
      </p:sp>
      <p:pic>
        <p:nvPicPr>
          <p:cNvPr id="5" name="Graphic 4" descr="No Littering with solid fill">
            <a:extLst>
              <a:ext uri="{FF2B5EF4-FFF2-40B4-BE49-F238E27FC236}">
                <a16:creationId xmlns:a16="http://schemas.microsoft.com/office/drawing/2014/main" id="{3618EDC0-FB01-0139-72BF-2004C1FA4F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59191" y="1698874"/>
            <a:ext cx="1504665" cy="1504665"/>
          </a:xfrm>
          <a:prstGeom prst="rect">
            <a:avLst/>
          </a:prstGeom>
        </p:spPr>
      </p:pic>
      <p:pic>
        <p:nvPicPr>
          <p:cNvPr id="9" name="Picture 8">
            <a:extLst>
              <a:ext uri="{FF2B5EF4-FFF2-40B4-BE49-F238E27FC236}">
                <a16:creationId xmlns:a16="http://schemas.microsoft.com/office/drawing/2014/main" id="{F1ECE887-4723-60F8-2EE5-66C091B2E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040" y="1678028"/>
            <a:ext cx="3968680" cy="2988000"/>
          </a:xfrm>
          <a:prstGeom prst="rect">
            <a:avLst/>
          </a:prstGeom>
        </p:spPr>
      </p:pic>
      <p:sp>
        <p:nvSpPr>
          <p:cNvPr id="4" name="TextBox 3">
            <a:extLst>
              <a:ext uri="{FF2B5EF4-FFF2-40B4-BE49-F238E27FC236}">
                <a16:creationId xmlns:a16="http://schemas.microsoft.com/office/drawing/2014/main" id="{CDE3628C-5A38-7F94-2DEC-94CF8BBC3E89}"/>
              </a:ext>
            </a:extLst>
          </p:cNvPr>
          <p:cNvSpPr txBox="1"/>
          <p:nvPr/>
        </p:nvSpPr>
        <p:spPr>
          <a:xfrm>
            <a:off x="8070296" y="3654462"/>
            <a:ext cx="3916141" cy="969496"/>
          </a:xfrm>
          <a:prstGeom prst="rect">
            <a:avLst/>
          </a:prstGeom>
          <a:noFill/>
        </p:spPr>
        <p:txBody>
          <a:bodyPr wrap="square">
            <a:spAutoFit/>
          </a:bodyPr>
          <a:lstStyle/>
          <a:p>
            <a:r>
              <a:rPr lang="en-GB" sz="950" b="1">
                <a:latin typeface="Arial" panose="020B0604020202020204" pitchFamily="34" charset="0"/>
                <a:cs typeface="Arial" panose="020B0604020202020204" pitchFamily="34" charset="0"/>
              </a:rPr>
              <a:t>Image source:</a:t>
            </a:r>
          </a:p>
          <a:p>
            <a:endParaRPr lang="en-GB" sz="950">
              <a:latin typeface="Arial" panose="020B0604020202020204" pitchFamily="34" charset="0"/>
              <a:cs typeface="Arial" panose="020B0604020202020204" pitchFamily="34" charset="0"/>
              <a:hlinkClick r:id="rId5"/>
            </a:endParaRPr>
          </a:p>
          <a:p>
            <a:r>
              <a:rPr lang="en-GB" sz="950">
                <a:latin typeface="Arial" panose="020B0604020202020204" pitchFamily="34" charset="0"/>
                <a:cs typeface="Arial" panose="020B0604020202020204" pitchFamily="34" charset="0"/>
                <a:hlinkClick r:id="rId5"/>
              </a:rPr>
              <a:t>Rubbish | A litter bin overflowing with rubbish | oatsy40 | Flickr</a:t>
            </a:r>
            <a:r>
              <a:rPr lang="en-GB" sz="950">
                <a:latin typeface="Arial" panose="020B0604020202020204" pitchFamily="34" charset="0"/>
                <a:cs typeface="Arial" panose="020B0604020202020204" pitchFamily="34" charset="0"/>
              </a:rPr>
              <a:t>, </a:t>
            </a:r>
            <a:r>
              <a:rPr lang="en-GB" sz="950">
                <a:latin typeface="Arial" panose="020B0604020202020204" pitchFamily="34" charset="0"/>
                <a:cs typeface="Arial" panose="020B0604020202020204" pitchFamily="34" charset="0"/>
                <a:hlinkClick r:id="rId6"/>
              </a:rPr>
              <a:t>Deed - Attribution 2.0 Generic - Creative Commons</a:t>
            </a:r>
            <a:endParaRPr lang="en-GB" sz="950">
              <a:latin typeface="Arial" panose="020B0604020202020204" pitchFamily="34" charset="0"/>
              <a:cs typeface="Arial" panose="020B0604020202020204" pitchFamily="34" charset="0"/>
            </a:endParaRPr>
          </a:p>
          <a:p>
            <a:endParaRPr lang="en-GB" sz="950">
              <a:latin typeface="Arial" panose="020B0604020202020204" pitchFamily="34" charset="0"/>
              <a:cs typeface="Arial" panose="020B0604020202020204" pitchFamily="34" charset="0"/>
            </a:endParaRPr>
          </a:p>
          <a:p>
            <a:r>
              <a:rPr lang="en-GB" sz="950">
                <a:latin typeface="Arial" panose="020B0604020202020204" pitchFamily="34" charset="0"/>
                <a:cs typeface="Arial" panose="020B0604020202020204" pitchFamily="34" charset="0"/>
              </a:rPr>
              <a:t>MS Office</a:t>
            </a:r>
          </a:p>
        </p:txBody>
      </p:sp>
    </p:spTree>
    <p:extLst>
      <p:ext uri="{BB962C8B-B14F-4D97-AF65-F5344CB8AC3E}">
        <p14:creationId xmlns:p14="http://schemas.microsoft.com/office/powerpoint/2010/main" val="1916201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10686-8816-A015-A345-57ACE5E42B8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1EA704-3264-6C14-1C9F-BBD03E413AC6}"/>
              </a:ext>
            </a:extLst>
          </p:cNvPr>
          <p:cNvSpPr txBox="1"/>
          <p:nvPr/>
        </p:nvSpPr>
        <p:spPr>
          <a:xfrm>
            <a:off x="491791" y="553413"/>
            <a:ext cx="11750040" cy="646331"/>
          </a:xfrm>
          <a:prstGeom prst="rect">
            <a:avLst/>
          </a:prstGeom>
          <a:noFill/>
        </p:spPr>
        <p:txBody>
          <a:bodyPr wrap="square" rtlCol="0">
            <a:spAutoFit/>
          </a:bodyPr>
          <a:lstStyle/>
          <a:p>
            <a:r>
              <a:rPr lang="en-GB" sz="3600">
                <a:latin typeface="Arial" panose="020B0604020202020204" pitchFamily="34" charset="0"/>
                <a:cs typeface="Arial" panose="020B0604020202020204" pitchFamily="34" charset="0"/>
              </a:rPr>
              <a:t>Carbon footprints</a:t>
            </a:r>
          </a:p>
        </p:txBody>
      </p:sp>
      <p:sp>
        <p:nvSpPr>
          <p:cNvPr id="23" name="TextBox 22">
            <a:extLst>
              <a:ext uri="{FF2B5EF4-FFF2-40B4-BE49-F238E27FC236}">
                <a16:creationId xmlns:a16="http://schemas.microsoft.com/office/drawing/2014/main" id="{68020CE2-6979-A5A8-6E1B-81005E47F111}"/>
              </a:ext>
            </a:extLst>
          </p:cNvPr>
          <p:cNvSpPr txBox="1"/>
          <p:nvPr/>
        </p:nvSpPr>
        <p:spPr>
          <a:xfrm>
            <a:off x="425303" y="4558272"/>
            <a:ext cx="11554046" cy="1631216"/>
          </a:xfrm>
          <a:prstGeom prst="rect">
            <a:avLst/>
          </a:prstGeom>
          <a:noFill/>
        </p:spPr>
        <p:txBody>
          <a:bodyPr wrap="square" rtlCol="0">
            <a:spAutoFit/>
          </a:bodyPr>
          <a:lstStyle/>
          <a:p>
            <a:pPr algn="ctr"/>
            <a:r>
              <a:rPr lang="en-GB" sz="2000">
                <a:latin typeface="Arial" panose="020B0604020202020204" pitchFamily="34" charset="0"/>
                <a:cs typeface="Arial" panose="020B0604020202020204" pitchFamily="34" charset="0"/>
              </a:rPr>
              <a:t>Carbon dioxide is a gas. It comes from many things in our world, like cars, factories and power stations that make electricity. Too much carbon dioxide is not good for our planet.</a:t>
            </a:r>
          </a:p>
          <a:p>
            <a:pPr algn="ctr"/>
            <a:r>
              <a:rPr lang="en-GB" sz="2000">
                <a:latin typeface="Arial" panose="020B0604020202020204" pitchFamily="34" charset="0"/>
                <a:cs typeface="Arial" panose="020B0604020202020204" pitchFamily="34" charset="0"/>
              </a:rPr>
              <a:t> </a:t>
            </a:r>
          </a:p>
          <a:p>
            <a:pPr algn="ctr"/>
            <a:r>
              <a:rPr lang="en-GB" sz="2000">
                <a:latin typeface="Arial" panose="020B0604020202020204" pitchFamily="34" charset="0"/>
                <a:cs typeface="Arial" panose="020B0604020202020204" pitchFamily="34" charset="0"/>
              </a:rPr>
              <a:t>Everyone has a </a:t>
            </a:r>
            <a:r>
              <a:rPr lang="en-GB" sz="2000" b="1">
                <a:latin typeface="Arial" panose="020B0604020202020204" pitchFamily="34" charset="0"/>
                <a:cs typeface="Arial" panose="020B0604020202020204" pitchFamily="34" charset="0"/>
              </a:rPr>
              <a:t>carbon footprint</a:t>
            </a:r>
            <a:r>
              <a:rPr lang="en-GB" sz="2000">
                <a:latin typeface="Arial" panose="020B0604020202020204" pitchFamily="34" charset="0"/>
                <a:cs typeface="Arial" panose="020B0604020202020204" pitchFamily="34" charset="0"/>
              </a:rPr>
              <a:t>. A </a:t>
            </a:r>
            <a:r>
              <a:rPr lang="en-GB" sz="2000" b="1">
                <a:latin typeface="Arial" panose="020B0604020202020204" pitchFamily="34" charset="0"/>
                <a:cs typeface="Arial" panose="020B0604020202020204" pitchFamily="34" charset="0"/>
              </a:rPr>
              <a:t>carbon footprint </a:t>
            </a:r>
            <a:r>
              <a:rPr lang="en-GB" sz="2000">
                <a:latin typeface="Arial" panose="020B0604020202020204" pitchFamily="34" charset="0"/>
                <a:cs typeface="Arial" panose="020B0604020202020204" pitchFamily="34" charset="0"/>
              </a:rPr>
              <a:t>shows how much carbon dioxide we help make by the things we do and use, like travelling or using electricity. </a:t>
            </a:r>
          </a:p>
        </p:txBody>
      </p:sp>
      <p:pic>
        <p:nvPicPr>
          <p:cNvPr id="4" name="Picture 3" descr="Smoke from factory">
            <a:extLst>
              <a:ext uri="{FF2B5EF4-FFF2-40B4-BE49-F238E27FC236}">
                <a16:creationId xmlns:a16="http://schemas.microsoft.com/office/drawing/2014/main" id="{5CA75439-168C-1B29-86B8-EBD101DB3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51" y="1330232"/>
            <a:ext cx="4658312" cy="3108917"/>
          </a:xfrm>
          <a:prstGeom prst="rect">
            <a:avLst/>
          </a:prstGeom>
        </p:spPr>
      </p:pic>
      <p:pic>
        <p:nvPicPr>
          <p:cNvPr id="7" name="Picture 6" descr="Close-up of car exhaust tail pipe">
            <a:extLst>
              <a:ext uri="{FF2B5EF4-FFF2-40B4-BE49-F238E27FC236}">
                <a16:creationId xmlns:a16="http://schemas.microsoft.com/office/drawing/2014/main" id="{A874F86A-09B9-8B95-2C93-0F9E8E4E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756" y="1330232"/>
            <a:ext cx="2465091" cy="1643561"/>
          </a:xfrm>
          <a:prstGeom prst="rect">
            <a:avLst/>
          </a:prstGeom>
        </p:spPr>
      </p:pic>
      <p:pic>
        <p:nvPicPr>
          <p:cNvPr id="10" name="Picture 9" descr="Truck on road">
            <a:extLst>
              <a:ext uri="{FF2B5EF4-FFF2-40B4-BE49-F238E27FC236}">
                <a16:creationId xmlns:a16="http://schemas.microsoft.com/office/drawing/2014/main" id="{C676D6DC-C155-877F-1B24-C3D9749EBE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240" y="1426218"/>
            <a:ext cx="2321363" cy="1547575"/>
          </a:xfrm>
          <a:prstGeom prst="rect">
            <a:avLst/>
          </a:prstGeom>
        </p:spPr>
      </p:pic>
      <p:pic>
        <p:nvPicPr>
          <p:cNvPr id="12" name="Picture 11">
            <a:extLst>
              <a:ext uri="{FF2B5EF4-FFF2-40B4-BE49-F238E27FC236}">
                <a16:creationId xmlns:a16="http://schemas.microsoft.com/office/drawing/2014/main" id="{0E5C9A29-E09B-1DE9-48F5-969EB4B12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756" y="3092916"/>
            <a:ext cx="2312462" cy="1328103"/>
          </a:xfrm>
          <a:prstGeom prst="rect">
            <a:avLst/>
          </a:prstGeom>
        </p:spPr>
      </p:pic>
      <p:sp>
        <p:nvSpPr>
          <p:cNvPr id="3" name="TextBox 2">
            <a:extLst>
              <a:ext uri="{FF2B5EF4-FFF2-40B4-BE49-F238E27FC236}">
                <a16:creationId xmlns:a16="http://schemas.microsoft.com/office/drawing/2014/main" id="{1090A1AC-7242-61F2-4C00-E2ACF3B9815C}"/>
              </a:ext>
            </a:extLst>
          </p:cNvPr>
          <p:cNvSpPr txBox="1"/>
          <p:nvPr/>
        </p:nvSpPr>
        <p:spPr>
          <a:xfrm>
            <a:off x="8102010" y="3410100"/>
            <a:ext cx="3537097" cy="1061829"/>
          </a:xfrm>
          <a:prstGeom prst="rect">
            <a:avLst/>
          </a:prstGeom>
          <a:noFill/>
        </p:spPr>
        <p:txBody>
          <a:bodyPr wrap="square" rtlCol="0">
            <a:spAutoFit/>
          </a:bodyPr>
          <a:lstStyle/>
          <a:p>
            <a:r>
              <a:rPr lang="en-GB" sz="900" b="1">
                <a:latin typeface="Arial" panose="020B0604020202020204" pitchFamily="34" charset="0"/>
                <a:cs typeface="Arial" panose="020B0604020202020204" pitchFamily="34" charset="0"/>
              </a:rPr>
              <a:t>Image source:</a:t>
            </a:r>
          </a:p>
          <a:p>
            <a:endParaRPr lang="en-GB" sz="900" b="1">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MS Office</a:t>
            </a:r>
          </a:p>
          <a:p>
            <a:endParaRPr lang="en-GB" sz="900">
              <a:latin typeface="Arial" panose="020B0604020202020204" pitchFamily="34" charset="0"/>
              <a:cs typeface="Arial" panose="020B0604020202020204" pitchFamily="34" charset="0"/>
            </a:endParaRPr>
          </a:p>
          <a:p>
            <a:r>
              <a:rPr lang="en-GB" sz="900" err="1">
                <a:latin typeface="Arial" panose="020B0604020202020204" pitchFamily="34" charset="0"/>
                <a:cs typeface="Arial" panose="020B0604020202020204" pitchFamily="34" charset="0"/>
              </a:rPr>
              <a:t>Karrmann</a:t>
            </a:r>
            <a:r>
              <a:rPr lang="en-GB" sz="900">
                <a:latin typeface="Arial" panose="020B0604020202020204" pitchFamily="34" charset="0"/>
                <a:cs typeface="Arial" panose="020B0604020202020204" pitchFamily="34" charset="0"/>
              </a:rPr>
              <a:t>, CC BY-SA 3.0  &lt;</a:t>
            </a:r>
            <a:r>
              <a:rPr lang="en-GB" sz="900">
                <a:latin typeface="Arial" panose="020B0604020202020204" pitchFamily="34" charset="0"/>
                <a:cs typeface="Arial" panose="020B0604020202020204" pitchFamily="34" charset="0"/>
                <a:hlinkClick r:id="rId7"/>
              </a:rPr>
              <a:t>http://creativecommons.org/licenses/by-sa/3.0/</a:t>
            </a:r>
            <a:r>
              <a:rPr lang="en-GB" sz="900">
                <a:latin typeface="Arial" panose="020B0604020202020204" pitchFamily="34" charset="0"/>
                <a:cs typeface="Arial" panose="020B0604020202020204" pitchFamily="34" charset="0"/>
              </a:rPr>
              <a:t>&gt;, via Wikimedia Commons</a:t>
            </a:r>
          </a:p>
        </p:txBody>
      </p:sp>
    </p:spTree>
    <p:extLst>
      <p:ext uri="{BB962C8B-B14F-4D97-AF65-F5344CB8AC3E}">
        <p14:creationId xmlns:p14="http://schemas.microsoft.com/office/powerpoint/2010/main" val="2357009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326F93-2F63-ABE2-F9DC-810CB2DE1B42}"/>
              </a:ext>
            </a:extLst>
          </p:cNvPr>
          <p:cNvSpPr txBox="1"/>
          <p:nvPr/>
        </p:nvSpPr>
        <p:spPr>
          <a:xfrm>
            <a:off x="539999" y="900000"/>
            <a:ext cx="10694057" cy="523220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88CE"/>
                </a:solidFill>
                <a:effectLst/>
                <a:uLnTx/>
                <a:uFillTx/>
                <a:latin typeface="Arial" panose="020B0604020202020204" pitchFamily="34" charset="0"/>
                <a:ea typeface="+mn-ea"/>
                <a:cs typeface="Arial" panose="020B0604020202020204" pitchFamily="34" charset="0"/>
              </a:rPr>
              <a:t>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cs typeface="Arial"/>
              </a:rPr>
              <a:t>This document contains…</a:t>
            </a:r>
            <a:endParaRPr lang="en-GB" sz="1800" b="1"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PowerPoint introducing the concept of sustainability that is suitable for a primary school audience. It can be used in a school assembly or to introduce a sustainability topic.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Points to consider when using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Information in this re</a:t>
            </a:r>
            <a:r>
              <a:rPr lang="en-GB">
                <a:solidFill>
                  <a:prstClr val="black"/>
                </a:solidFill>
                <a:latin typeface="Arial" panose="020B0604020202020204" pitchFamily="34" charset="0"/>
                <a:cs typeface="Arial" panose="020B0604020202020204" pitchFamily="34" charset="0"/>
              </a:rPr>
              <a:t>source was correct at the time of publication. Please look at this resource and adapt for school settings, being mindful of children’s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Arial"/>
                <a:cs typeface="Arial"/>
              </a:rPr>
              <a:t>Schools may wish to adapt slides or spread this presentation across two assemblies to support children’s attention. This resource provides an introduction to sustainability and it is recommended that you explore the ideas in this presentation further to help children understand the concept more 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lvl="0">
              <a:defRPr/>
            </a:pPr>
            <a:r>
              <a:rPr lang="en-GB">
                <a:solidFill>
                  <a:prstClr val="black"/>
                </a:solidFill>
                <a:latin typeface="Arial"/>
                <a:cs typeface="Arial"/>
              </a:rPr>
              <a:t>This resource has been created in light of the DfE guidance on sustainability in school. </a:t>
            </a:r>
            <a:r>
              <a:rPr lang="en-GB" u="sng">
                <a:latin typeface="Arial"/>
                <a:cs typeface="Arial"/>
                <a:hlinkClick r:id="rId3"/>
              </a:rPr>
              <a:t>https://www.gov.uk/government/publications/sustainability-and-climate-change-strategy/sustainability-and-climate-change-a-strategy-for-the-education-and-childrens-services-systems</a:t>
            </a:r>
            <a:endParaRPr kumimoji="0" lang="en-GB" sz="18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380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88264-6F80-6523-A830-9D1C14FCCF8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8FF283-380A-F1D1-D2CA-4FBC0F1D0AE9}"/>
              </a:ext>
            </a:extLst>
          </p:cNvPr>
          <p:cNvSpPr txBox="1"/>
          <p:nvPr/>
        </p:nvSpPr>
        <p:spPr>
          <a:xfrm>
            <a:off x="498880" y="622075"/>
            <a:ext cx="10320301" cy="646331"/>
          </a:xfrm>
          <a:prstGeom prst="rect">
            <a:avLst/>
          </a:prstGeom>
          <a:noFill/>
        </p:spPr>
        <p:txBody>
          <a:bodyPr wrap="square" rtlCol="0">
            <a:spAutoFit/>
          </a:bodyPr>
          <a:lstStyle/>
          <a:p>
            <a:r>
              <a:rPr lang="en-GB" sz="3600">
                <a:latin typeface="Arial" panose="020B0604020202020204" pitchFamily="34" charset="0"/>
                <a:cs typeface="Arial" panose="020B0604020202020204" pitchFamily="34" charset="0"/>
              </a:rPr>
              <a:t>Carbon dioxide and global warming</a:t>
            </a:r>
          </a:p>
        </p:txBody>
      </p:sp>
      <p:sp>
        <p:nvSpPr>
          <p:cNvPr id="23" name="TextBox 22">
            <a:extLst>
              <a:ext uri="{FF2B5EF4-FFF2-40B4-BE49-F238E27FC236}">
                <a16:creationId xmlns:a16="http://schemas.microsoft.com/office/drawing/2014/main" id="{0001C006-326B-F976-72D3-0C4E7F60DDE4}"/>
              </a:ext>
            </a:extLst>
          </p:cNvPr>
          <p:cNvSpPr txBox="1"/>
          <p:nvPr/>
        </p:nvSpPr>
        <p:spPr>
          <a:xfrm>
            <a:off x="439952" y="5190985"/>
            <a:ext cx="11312096" cy="1246495"/>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Carbon dioxide goes into the sky and traps the heat from the sun – a bit like a blanket around the Earth. As Planet Earth gets warmer, it affects the people, plants and animals living on it. </a:t>
            </a:r>
          </a:p>
        </p:txBody>
      </p:sp>
      <p:sp>
        <p:nvSpPr>
          <p:cNvPr id="5" name="TextBox 4">
            <a:extLst>
              <a:ext uri="{FF2B5EF4-FFF2-40B4-BE49-F238E27FC236}">
                <a16:creationId xmlns:a16="http://schemas.microsoft.com/office/drawing/2014/main" id="{FFBBF159-139A-16FD-EA3B-E5797DA33DA5}"/>
              </a:ext>
            </a:extLst>
          </p:cNvPr>
          <p:cNvSpPr txBox="1"/>
          <p:nvPr/>
        </p:nvSpPr>
        <p:spPr>
          <a:xfrm>
            <a:off x="480007" y="3343092"/>
            <a:ext cx="3323898" cy="1477328"/>
          </a:xfrm>
          <a:prstGeom prst="rect">
            <a:avLst/>
          </a:prstGeom>
          <a:noFill/>
        </p:spPr>
        <p:txBody>
          <a:bodyPr wrap="square" rtlCol="0">
            <a:spAutoFit/>
          </a:bodyPr>
          <a:lstStyle/>
          <a:p>
            <a:pPr algn="ctr"/>
            <a:r>
              <a:rPr lang="en-GB">
                <a:solidFill>
                  <a:srgbClr val="00B050"/>
                </a:solidFill>
                <a:latin typeface="Arial" panose="020B0604020202020204" pitchFamily="34" charset="0"/>
                <a:cs typeface="Arial" panose="020B0604020202020204" pitchFamily="34" charset="0"/>
              </a:rPr>
              <a:t>The ice that polar bears live on is slowly melting. This is not good because it is changing the polar bear’s home. Polar bears </a:t>
            </a:r>
            <a:r>
              <a:rPr lang="en-GB" u="sng">
                <a:solidFill>
                  <a:srgbClr val="00B050"/>
                </a:solidFill>
                <a:latin typeface="Arial" panose="020B0604020202020204" pitchFamily="34" charset="0"/>
                <a:cs typeface="Arial" panose="020B0604020202020204" pitchFamily="34" charset="0"/>
              </a:rPr>
              <a:t>need </a:t>
            </a:r>
            <a:r>
              <a:rPr lang="en-GB">
                <a:solidFill>
                  <a:srgbClr val="00B050"/>
                </a:solidFill>
                <a:latin typeface="Arial" panose="020B0604020202020204" pitchFamily="34" charset="0"/>
                <a:cs typeface="Arial" panose="020B0604020202020204" pitchFamily="34" charset="0"/>
              </a:rPr>
              <a:t>their homes.</a:t>
            </a:r>
            <a:endParaRPr lang="en-GB">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BEFEDCC-06C0-217B-BB3F-169856582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191" y="1507438"/>
            <a:ext cx="2787650" cy="1800000"/>
          </a:xfrm>
          <a:prstGeom prst="rect">
            <a:avLst/>
          </a:prstGeom>
        </p:spPr>
      </p:pic>
      <p:sp>
        <p:nvSpPr>
          <p:cNvPr id="12" name="TextBox 11">
            <a:extLst>
              <a:ext uri="{FF2B5EF4-FFF2-40B4-BE49-F238E27FC236}">
                <a16:creationId xmlns:a16="http://schemas.microsoft.com/office/drawing/2014/main" id="{86C53744-9401-ABC7-61A8-FA005848817F}"/>
              </a:ext>
            </a:extLst>
          </p:cNvPr>
          <p:cNvSpPr txBox="1"/>
          <p:nvPr/>
        </p:nvSpPr>
        <p:spPr>
          <a:xfrm>
            <a:off x="3729719" y="3343092"/>
            <a:ext cx="7389385" cy="1477328"/>
          </a:xfrm>
          <a:prstGeom prst="rect">
            <a:avLst/>
          </a:prstGeom>
          <a:noFill/>
        </p:spPr>
        <p:txBody>
          <a:bodyPr wrap="square" rtlCol="0">
            <a:spAutoFit/>
          </a:bodyPr>
          <a:lstStyle/>
          <a:p>
            <a:pPr algn="ctr"/>
            <a:r>
              <a:rPr lang="en-GB">
                <a:solidFill>
                  <a:srgbClr val="00B050"/>
                </a:solidFill>
                <a:latin typeface="Arial" panose="020B0604020202020204" pitchFamily="34" charset="0"/>
                <a:cs typeface="Arial" panose="020B0604020202020204" pitchFamily="34" charset="0"/>
              </a:rPr>
              <a:t>In some places, there is not enough rain.</a:t>
            </a:r>
          </a:p>
          <a:p>
            <a:pPr algn="ctr"/>
            <a:r>
              <a:rPr lang="en-GB">
                <a:solidFill>
                  <a:srgbClr val="00B050"/>
                </a:solidFill>
                <a:latin typeface="Arial" panose="020B0604020202020204" pitchFamily="34" charset="0"/>
                <a:cs typeface="Arial" panose="020B0604020202020204" pitchFamily="34" charset="0"/>
              </a:rPr>
              <a:t>In other places, there is too much rain.</a:t>
            </a:r>
          </a:p>
          <a:p>
            <a:pPr algn="ctr"/>
            <a:r>
              <a:rPr lang="en-GB">
                <a:solidFill>
                  <a:srgbClr val="00B050"/>
                </a:solidFill>
                <a:latin typeface="Arial" panose="020B0604020202020204" pitchFamily="34" charset="0"/>
                <a:cs typeface="Arial" panose="020B0604020202020204" pitchFamily="34" charset="0"/>
              </a:rPr>
              <a:t>This can damage plants and the homes of animals and people.</a:t>
            </a:r>
          </a:p>
          <a:p>
            <a:pPr algn="ctr"/>
            <a:r>
              <a:rPr lang="en-GB">
                <a:solidFill>
                  <a:srgbClr val="00B050"/>
                </a:solidFill>
                <a:latin typeface="Arial" panose="020B0604020202020204" pitchFamily="34" charset="0"/>
                <a:cs typeface="Arial" panose="020B0604020202020204" pitchFamily="34" charset="0"/>
              </a:rPr>
              <a:t>It can make it hard for food to grow.</a:t>
            </a:r>
          </a:p>
          <a:p>
            <a:pPr algn="ctr"/>
            <a:r>
              <a:rPr lang="en-GB">
                <a:solidFill>
                  <a:srgbClr val="00B050"/>
                </a:solidFill>
                <a:latin typeface="Arial" panose="020B0604020202020204" pitchFamily="34" charset="0"/>
                <a:cs typeface="Arial" panose="020B0604020202020204" pitchFamily="34" charset="0"/>
              </a:rPr>
              <a:t>People, animals and plants </a:t>
            </a:r>
            <a:r>
              <a:rPr lang="en-GB" u="sng">
                <a:solidFill>
                  <a:srgbClr val="00B050"/>
                </a:solidFill>
                <a:latin typeface="Arial" panose="020B0604020202020204" pitchFamily="34" charset="0"/>
                <a:cs typeface="Arial" panose="020B0604020202020204" pitchFamily="34" charset="0"/>
              </a:rPr>
              <a:t>need </a:t>
            </a:r>
            <a:r>
              <a:rPr lang="en-GB">
                <a:solidFill>
                  <a:srgbClr val="00B050"/>
                </a:solidFill>
                <a:latin typeface="Arial" panose="020B0604020202020204" pitchFamily="34" charset="0"/>
                <a:cs typeface="Arial" panose="020B0604020202020204" pitchFamily="34" charset="0"/>
              </a:rPr>
              <a:t>food to stay healthy</a:t>
            </a:r>
            <a:endParaRPr lang="en-GB" sz="2000">
              <a:solidFill>
                <a:srgbClr val="00B05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8B8EBF3-7368-753E-2403-85A1FA6C5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28" y="1511050"/>
            <a:ext cx="2698581" cy="1800000"/>
          </a:xfrm>
          <a:prstGeom prst="rect">
            <a:avLst/>
          </a:prstGeom>
        </p:spPr>
      </p:pic>
      <p:pic>
        <p:nvPicPr>
          <p:cNvPr id="10" name="Picture 9">
            <a:extLst>
              <a:ext uri="{FF2B5EF4-FFF2-40B4-BE49-F238E27FC236}">
                <a16:creationId xmlns:a16="http://schemas.microsoft.com/office/drawing/2014/main" id="{AB433764-B86F-8B78-1EE9-BDFAB5756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3900" y="1507438"/>
            <a:ext cx="2700000" cy="1800000"/>
          </a:xfrm>
          <a:prstGeom prst="rect">
            <a:avLst/>
          </a:prstGeom>
        </p:spPr>
      </p:pic>
      <p:sp>
        <p:nvSpPr>
          <p:cNvPr id="13" name="TextBox 12">
            <a:extLst>
              <a:ext uri="{FF2B5EF4-FFF2-40B4-BE49-F238E27FC236}">
                <a16:creationId xmlns:a16="http://schemas.microsoft.com/office/drawing/2014/main" id="{96C99AC6-FDB8-1CBF-DAA9-923D0F27021B}"/>
              </a:ext>
            </a:extLst>
          </p:cNvPr>
          <p:cNvSpPr txBox="1"/>
          <p:nvPr/>
        </p:nvSpPr>
        <p:spPr>
          <a:xfrm>
            <a:off x="9623612" y="2142763"/>
            <a:ext cx="2383796" cy="1200329"/>
          </a:xfrm>
          <a:prstGeom prst="rect">
            <a:avLst/>
          </a:prstGeom>
          <a:noFill/>
        </p:spPr>
        <p:txBody>
          <a:bodyPr wrap="square">
            <a:spAutoFit/>
          </a:bodyPr>
          <a:lstStyle/>
          <a:p>
            <a:r>
              <a:rPr lang="en-GB" sz="900" b="1">
                <a:latin typeface="Arial" panose="020B0604020202020204" pitchFamily="34" charset="0"/>
                <a:cs typeface="Arial" panose="020B0604020202020204" pitchFamily="34" charset="0"/>
              </a:rPr>
              <a:t>Image source:</a:t>
            </a:r>
          </a:p>
          <a:p>
            <a:endParaRPr lang="en-GB" sz="900" b="1">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rPr>
              <a:t>Adobe Stock</a:t>
            </a:r>
          </a:p>
          <a:p>
            <a:endParaRPr lang="en-GB" sz="900" b="1">
              <a:latin typeface="Arial" panose="020B0604020202020204" pitchFamily="34" charset="0"/>
              <a:cs typeface="Arial" panose="020B0604020202020204" pitchFamily="34" charset="0"/>
            </a:endParaRPr>
          </a:p>
          <a:p>
            <a:r>
              <a:rPr lang="en-GB" sz="900">
                <a:latin typeface="Arial" panose="020B0604020202020204" pitchFamily="34" charset="0"/>
                <a:cs typeface="Arial" panose="020B0604020202020204" pitchFamily="34" charset="0"/>
                <a:hlinkClick r:id="rId6"/>
              </a:rPr>
              <a:t>Avon Valley Floods ii | Floods resulting from heavy rain on … | Flickr</a:t>
            </a:r>
            <a:endParaRPr lang="en-GB" sz="900">
              <a:latin typeface="Arial" panose="020B0604020202020204" pitchFamily="34" charset="0"/>
              <a:cs typeface="Arial" panose="020B0604020202020204" pitchFamily="34" charset="0"/>
              <a:hlinkClick r:id="rId7"/>
            </a:endParaRPr>
          </a:p>
          <a:p>
            <a:r>
              <a:rPr lang="en-GB" sz="900">
                <a:latin typeface="Arial" panose="020B0604020202020204" pitchFamily="34" charset="0"/>
                <a:cs typeface="Arial" panose="020B0604020202020204" pitchFamily="34" charset="0"/>
                <a:hlinkClick r:id="rId7"/>
              </a:rPr>
              <a:t>Deed - Attribution-</a:t>
            </a:r>
            <a:r>
              <a:rPr lang="en-GB" sz="900" err="1">
                <a:latin typeface="Arial" panose="020B0604020202020204" pitchFamily="34" charset="0"/>
                <a:cs typeface="Arial" panose="020B0604020202020204" pitchFamily="34" charset="0"/>
                <a:hlinkClick r:id="rId7"/>
              </a:rPr>
              <a:t>NonCommercial</a:t>
            </a:r>
            <a:r>
              <a:rPr lang="en-GB" sz="900">
                <a:latin typeface="Arial" panose="020B0604020202020204" pitchFamily="34" charset="0"/>
                <a:cs typeface="Arial" panose="020B0604020202020204" pitchFamily="34" charset="0"/>
                <a:hlinkClick r:id="rId7"/>
              </a:rPr>
              <a:t>-</a:t>
            </a:r>
            <a:r>
              <a:rPr lang="en-GB" sz="900" err="1">
                <a:latin typeface="Arial" panose="020B0604020202020204" pitchFamily="34" charset="0"/>
                <a:cs typeface="Arial" panose="020B0604020202020204" pitchFamily="34" charset="0"/>
                <a:hlinkClick r:id="rId7"/>
              </a:rPr>
              <a:t>NoDerivs</a:t>
            </a:r>
            <a:r>
              <a:rPr lang="en-GB" sz="900">
                <a:latin typeface="Arial" panose="020B0604020202020204" pitchFamily="34" charset="0"/>
                <a:cs typeface="Arial" panose="020B0604020202020204" pitchFamily="34" charset="0"/>
                <a:hlinkClick r:id="rId7"/>
              </a:rPr>
              <a:t> 2.0 Generic - Creative Commons</a:t>
            </a:r>
            <a:endParaRPr lang="en-GB"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9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9163-27B2-1534-85F0-F143B856D9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C4D8A6-51EB-75E7-417A-BA502CABF64A}"/>
              </a:ext>
            </a:extLst>
          </p:cNvPr>
          <p:cNvSpPr txBox="1"/>
          <p:nvPr/>
        </p:nvSpPr>
        <p:spPr>
          <a:xfrm>
            <a:off x="558471" y="1193915"/>
            <a:ext cx="11075057"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C6D28814-F336-10A5-6AAC-3395ED767ADF}"/>
              </a:ext>
            </a:extLst>
          </p:cNvPr>
          <p:cNvSpPr txBox="1"/>
          <p:nvPr/>
        </p:nvSpPr>
        <p:spPr>
          <a:xfrm>
            <a:off x="479477" y="3259983"/>
            <a:ext cx="11437585" cy="1200329"/>
          </a:xfrm>
          <a:prstGeom prst="rect">
            <a:avLst/>
          </a:prstGeom>
          <a:noFill/>
        </p:spPr>
        <p:txBody>
          <a:bodyPr wrap="square" rtlCol="0">
            <a:spAutoFit/>
          </a:bodyPr>
          <a:lstStyle/>
          <a:p>
            <a:r>
              <a:rPr lang="en-GB" sz="3600">
                <a:solidFill>
                  <a:srgbClr val="00B050"/>
                </a:solidFill>
                <a:latin typeface="Arial" panose="020B0604020202020204" pitchFamily="34" charset="0"/>
                <a:cs typeface="Arial" panose="020B0604020202020204" pitchFamily="34" charset="0"/>
              </a:rPr>
              <a:t>1. If you are living </a:t>
            </a:r>
            <a:r>
              <a:rPr lang="en-GB" sz="3600" b="1">
                <a:solidFill>
                  <a:srgbClr val="00B050"/>
                </a:solidFill>
                <a:latin typeface="Arial" panose="020B0604020202020204" pitchFamily="34" charset="0"/>
                <a:cs typeface="Arial" panose="020B0604020202020204" pitchFamily="34" charset="0"/>
              </a:rPr>
              <a:t>sustainably</a:t>
            </a:r>
            <a:r>
              <a:rPr lang="en-GB" sz="3600">
                <a:solidFill>
                  <a:srgbClr val="00B050"/>
                </a:solidFill>
                <a:latin typeface="Arial" panose="020B0604020202020204" pitchFamily="34" charset="0"/>
                <a:cs typeface="Arial" panose="020B0604020202020204" pitchFamily="34" charset="0"/>
              </a:rPr>
              <a:t>, you have what you need to look after yourself.</a:t>
            </a:r>
            <a:endParaRPr lang="en-GB" sz="36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0C07762-92F1-F5C7-E2D3-FAFCDD453872}"/>
              </a:ext>
            </a:extLst>
          </p:cNvPr>
          <p:cNvSpPr txBox="1"/>
          <p:nvPr/>
        </p:nvSpPr>
        <p:spPr>
          <a:xfrm>
            <a:off x="558471" y="4571999"/>
            <a:ext cx="11437585" cy="1200329"/>
          </a:xfrm>
          <a:prstGeom prst="rect">
            <a:avLst/>
          </a:prstGeom>
          <a:noFill/>
        </p:spPr>
        <p:txBody>
          <a:bodyPr wrap="square" rtlCol="0">
            <a:spAutoFit/>
          </a:bodyPr>
          <a:lstStyle/>
          <a:p>
            <a:r>
              <a:rPr lang="en-GB" sz="3600">
                <a:solidFill>
                  <a:srgbClr val="00B050"/>
                </a:solidFill>
                <a:latin typeface="Arial" panose="020B0604020202020204" pitchFamily="34" charset="0"/>
                <a:cs typeface="Arial" panose="020B0604020202020204" pitchFamily="34" charset="0"/>
              </a:rPr>
              <a:t>2. Being </a:t>
            </a:r>
            <a:r>
              <a:rPr lang="en-GB" sz="3600" b="1">
                <a:solidFill>
                  <a:srgbClr val="00B050"/>
                </a:solidFill>
                <a:latin typeface="Arial" panose="020B0604020202020204" pitchFamily="34" charset="0"/>
                <a:cs typeface="Arial" panose="020B0604020202020204" pitchFamily="34" charset="0"/>
              </a:rPr>
              <a:t>sustainable</a:t>
            </a:r>
            <a:r>
              <a:rPr lang="en-GB" sz="3600">
                <a:solidFill>
                  <a:srgbClr val="00B050"/>
                </a:solidFill>
                <a:latin typeface="Arial" panose="020B0604020202020204" pitchFamily="34" charset="0"/>
                <a:cs typeface="Arial" panose="020B0604020202020204" pitchFamily="34" charset="0"/>
              </a:rPr>
              <a:t> </a:t>
            </a:r>
            <a:r>
              <a:rPr lang="en-GB" sz="3600" u="sng">
                <a:solidFill>
                  <a:srgbClr val="00B050"/>
                </a:solidFill>
                <a:latin typeface="Arial" panose="020B0604020202020204" pitchFamily="34" charset="0"/>
                <a:cs typeface="Arial" panose="020B0604020202020204" pitchFamily="34" charset="0"/>
              </a:rPr>
              <a:t>also</a:t>
            </a:r>
            <a:r>
              <a:rPr lang="en-GB" sz="3600">
                <a:solidFill>
                  <a:srgbClr val="00B050"/>
                </a:solidFill>
                <a:latin typeface="Arial" panose="020B0604020202020204" pitchFamily="34" charset="0"/>
                <a:cs typeface="Arial" panose="020B0604020202020204" pitchFamily="34" charset="0"/>
              </a:rPr>
              <a:t> means helping others have what they need </a:t>
            </a:r>
            <a:r>
              <a:rPr lang="en-GB" sz="3600" b="1">
                <a:solidFill>
                  <a:srgbClr val="00B050"/>
                </a:solidFill>
                <a:latin typeface="Arial" panose="020B0604020202020204" pitchFamily="34" charset="0"/>
                <a:cs typeface="Arial" panose="020B0604020202020204" pitchFamily="34" charset="0"/>
              </a:rPr>
              <a:t>now </a:t>
            </a:r>
            <a:r>
              <a:rPr lang="en-GB" sz="3600">
                <a:solidFill>
                  <a:srgbClr val="00B050"/>
                </a:solidFill>
                <a:latin typeface="Arial" panose="020B0604020202020204" pitchFamily="34" charset="0"/>
                <a:cs typeface="Arial" panose="020B0604020202020204" pitchFamily="34" charset="0"/>
              </a:rPr>
              <a:t>and in the </a:t>
            </a:r>
            <a:r>
              <a:rPr lang="en-GB" sz="3600" b="1">
                <a:solidFill>
                  <a:srgbClr val="00B050"/>
                </a:solidFill>
                <a:latin typeface="Arial" panose="020B0604020202020204" pitchFamily="34" charset="0"/>
                <a:cs typeface="Arial" panose="020B0604020202020204" pitchFamily="34" charset="0"/>
              </a:rPr>
              <a:t>future.</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410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E6842-9F20-6780-D04D-4601F1FB5CF1}"/>
              </a:ext>
            </a:extLst>
          </p:cNvPr>
          <p:cNvSpPr txBox="1"/>
          <p:nvPr/>
        </p:nvSpPr>
        <p:spPr>
          <a:xfrm>
            <a:off x="217714" y="576943"/>
            <a:ext cx="11680372" cy="1754326"/>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The great news is that we can all help the plants, animals and people in our world by living more sustainably! </a:t>
            </a:r>
          </a:p>
        </p:txBody>
      </p:sp>
      <p:sp>
        <p:nvSpPr>
          <p:cNvPr id="3" name="Rectangle 2">
            <a:extLst>
              <a:ext uri="{FF2B5EF4-FFF2-40B4-BE49-F238E27FC236}">
                <a16:creationId xmlns:a16="http://schemas.microsoft.com/office/drawing/2014/main" id="{0C09B387-45D7-9E97-5741-EC7EC0389D14}"/>
              </a:ext>
            </a:extLst>
          </p:cNvPr>
          <p:cNvSpPr/>
          <p:nvPr/>
        </p:nvSpPr>
        <p:spPr>
          <a:xfrm>
            <a:off x="4560964" y="2433582"/>
            <a:ext cx="3070072" cy="1446550"/>
          </a:xfrm>
          <a:prstGeom prst="rect">
            <a:avLst/>
          </a:prstGeom>
          <a:noFill/>
          <a:ln>
            <a:noFill/>
          </a:ln>
        </p:spPr>
        <p:txBody>
          <a:bodyPr wrap="none" lIns="91440" tIns="45720" rIns="91440" bIns="45720">
            <a:spAutoFit/>
          </a:bodyPr>
          <a:lstStyle/>
          <a:p>
            <a:pPr algn="ctr"/>
            <a:r>
              <a:rPr lang="en-US" sz="8800">
                <a:ln w="0"/>
                <a:solidFill>
                  <a:srgbClr val="00B05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How?</a:t>
            </a:r>
            <a:endParaRPr lang="en-US" sz="8800" b="0" cap="none" spc="0">
              <a:ln w="0"/>
              <a:solidFill>
                <a:srgbClr val="00B05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E77EEA-C78D-34B1-4505-90BC8F247B70}"/>
              </a:ext>
            </a:extLst>
          </p:cNvPr>
          <p:cNvSpPr txBox="1"/>
          <p:nvPr/>
        </p:nvSpPr>
        <p:spPr>
          <a:xfrm>
            <a:off x="217714" y="3880132"/>
            <a:ext cx="11834586" cy="2246769"/>
          </a:xfrm>
          <a:prstGeom prst="rect">
            <a:avLst/>
          </a:prstGeom>
          <a:noFill/>
        </p:spPr>
        <p:txBody>
          <a:bodyPr wrap="square" rtlCol="0">
            <a:spAutoFit/>
          </a:bodyPr>
          <a:lstStyle/>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How could we reduce our carbon footprint? </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How could we help the plants and animals in our local area get what they need? </a:t>
            </a: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How might our actions help the plants, animals and people that live far away?</a:t>
            </a:r>
          </a:p>
        </p:txBody>
      </p:sp>
    </p:spTree>
    <p:extLst>
      <p:ext uri="{BB962C8B-B14F-4D97-AF65-F5344CB8AC3E}">
        <p14:creationId xmlns:p14="http://schemas.microsoft.com/office/powerpoint/2010/main" val="3529385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E623A4-FD65-B0FD-0605-71E977F431BD}"/>
              </a:ext>
            </a:extLst>
          </p:cNvPr>
          <p:cNvSpPr txBox="1"/>
          <p:nvPr/>
        </p:nvSpPr>
        <p:spPr>
          <a:xfrm>
            <a:off x="540000" y="900000"/>
            <a:ext cx="10789920" cy="4893647"/>
          </a:xfrm>
          <a:prstGeom prst="rect">
            <a:avLst/>
          </a:prstGeom>
          <a:noFill/>
        </p:spPr>
        <p:txBody>
          <a:bodyPr wrap="square">
            <a:spAutoFit/>
          </a:bodyPr>
          <a:lstStyle/>
          <a:p>
            <a:pPr>
              <a:tabLst>
                <a:tab pos="2865755" algn="ctr"/>
                <a:tab pos="5731510" algn="r"/>
              </a:tabLst>
            </a:pPr>
            <a:r>
              <a:rPr lang="en-GB" b="1">
                <a:solidFill>
                  <a:srgbClr val="0088CE"/>
                </a:solidFill>
                <a:latin typeface="Arial" panose="020B0604020202020204" pitchFamily="34" charset="0"/>
                <a:cs typeface="Arial" panose="020B0604020202020204" pitchFamily="34" charset="0"/>
              </a:rPr>
              <a:t>Sustainability</a:t>
            </a:r>
          </a:p>
          <a:p>
            <a:pPr>
              <a:tabLst>
                <a:tab pos="2865755" algn="ctr"/>
                <a:tab pos="5731510" algn="r"/>
              </a:tabLst>
            </a:pPr>
            <a:r>
              <a:rPr lang="en-GB" sz="1200">
                <a:latin typeface="Arial" panose="020B0604020202020204" pitchFamily="34" charset="0"/>
                <a:cs typeface="Arial" panose="020B0604020202020204" pitchFamily="34" charset="0"/>
              </a:rPr>
              <a:t> </a:t>
            </a:r>
          </a:p>
          <a:p>
            <a:pPr>
              <a:tabLst>
                <a:tab pos="2865755" algn="ctr"/>
                <a:tab pos="5731510" algn="r"/>
              </a:tabLst>
            </a:pPr>
            <a:r>
              <a:rPr lang="en-GB" sz="1200">
                <a:latin typeface="Arial" panose="020B0604020202020204" pitchFamily="34" charset="0"/>
                <a:cs typeface="Arial" panose="020B0604020202020204" pitchFamily="34" charset="0"/>
              </a:rPr>
              <a:t>Emma Groves – </a:t>
            </a:r>
            <a:r>
              <a:rPr lang="en-GB" sz="1200">
                <a:latin typeface="Arial" panose="020B0604020202020204" pitchFamily="34" charset="0"/>
                <a:cs typeface="Arial" panose="020B0604020202020204" pitchFamily="34" charset="0"/>
                <a:hlinkClick r:id="rId2"/>
              </a:rPr>
              <a:t>emma.groves@hants.gov.uk</a:t>
            </a:r>
            <a:r>
              <a:rPr lang="en-GB" sz="1200">
                <a:latin typeface="Arial" panose="020B0604020202020204" pitchFamily="34" charset="0"/>
                <a:cs typeface="Arial" panose="020B0604020202020204" pitchFamily="34" charset="0"/>
              </a:rPr>
              <a:t> </a:t>
            </a:r>
          </a:p>
          <a:p>
            <a:pPr>
              <a:tabLst>
                <a:tab pos="2865755" algn="ctr"/>
                <a:tab pos="5731510" algn="r"/>
              </a:tabLst>
            </a:pPr>
            <a:r>
              <a:rPr lang="en-GB" sz="1200">
                <a:latin typeface="Arial" panose="020B0604020202020204" pitchFamily="34" charset="0"/>
                <a:cs typeface="Arial" panose="020B0604020202020204" pitchFamily="34" charset="0"/>
              </a:rPr>
              <a:t> </a:t>
            </a:r>
          </a:p>
          <a:p>
            <a:pPr>
              <a:tabLst>
                <a:tab pos="2865755" algn="ctr"/>
                <a:tab pos="5731510" algn="r"/>
              </a:tabLst>
            </a:pPr>
            <a:r>
              <a:rPr lang="en-GB" sz="1200">
                <a:latin typeface="Arial" panose="020B0604020202020204" pitchFamily="34" charset="0"/>
                <a:cs typeface="Arial" panose="020B0604020202020204" pitchFamily="34" charset="0"/>
              </a:rPr>
              <a:t>For further details on the full range of services available please contact us using the following email: </a:t>
            </a:r>
            <a:r>
              <a:rPr lang="en-GB" sz="1200">
                <a:latin typeface="Arial" panose="020B0604020202020204" pitchFamily="34" charset="0"/>
                <a:cs typeface="Arial" panose="020B0604020202020204" pitchFamily="34" charset="0"/>
                <a:hlinkClick r:id="rId3"/>
              </a:rPr>
              <a:t>hias.publications@hants.gov.uk</a:t>
            </a:r>
            <a:r>
              <a:rPr lang="en-GB" sz="1200">
                <a:latin typeface="Arial" panose="020B0604020202020204" pitchFamily="34" charset="0"/>
                <a:cs typeface="Arial" panose="020B0604020202020204" pitchFamily="34" charset="0"/>
              </a:rPr>
              <a:t>  </a:t>
            </a:r>
          </a:p>
          <a:p>
            <a:pPr>
              <a:tabLst>
                <a:tab pos="2865755" algn="ctr"/>
                <a:tab pos="5731510" algn="r"/>
              </a:tabLst>
            </a:pPr>
            <a:r>
              <a:rPr lang="en-GB" b="1">
                <a:solidFill>
                  <a:srgbClr val="0088CE"/>
                </a:solidFill>
                <a:latin typeface="Arial" panose="020B0604020202020204" pitchFamily="34" charset="0"/>
                <a:cs typeface="Arial" panose="020B0604020202020204" pitchFamily="34" charset="0"/>
              </a:rPr>
              <a:t>Upcoming Courses</a:t>
            </a:r>
          </a:p>
          <a:p>
            <a:pPr>
              <a:tabLst>
                <a:tab pos="2865755" algn="ctr"/>
                <a:tab pos="5731510" algn="r"/>
              </a:tabLst>
            </a:pPr>
            <a:r>
              <a:rPr lang="en-GB" sz="1200">
                <a:latin typeface="Arial" panose="020B0604020202020204" pitchFamily="34" charset="0"/>
                <a:cs typeface="Arial" panose="020B0604020202020204" pitchFamily="34" charset="0"/>
              </a:rPr>
              <a:t> </a:t>
            </a:r>
          </a:p>
          <a:p>
            <a:pPr>
              <a:tabLst>
                <a:tab pos="2865755" algn="ctr"/>
                <a:tab pos="5731510" algn="r"/>
              </a:tabLst>
            </a:pPr>
            <a:r>
              <a:rPr lang="en-GB" sz="1200">
                <a:latin typeface="Arial" panose="020B0604020202020204" pitchFamily="34" charset="0"/>
                <a:cs typeface="Arial" panose="020B0604020202020204" pitchFamily="34" charset="0"/>
              </a:rPr>
              <a:t>Keep up-to-date with our learning opportunities for each subject through our Upcoming Course pages linked below. To browse the full catalogue of learning offers, visit our new Learning Zone. Full details of how to access the site to make a booking are provided </a:t>
            </a:r>
            <a:r>
              <a:rPr lang="en-GB" sz="1200">
                <a:latin typeface="Arial" panose="020B0604020202020204" pitchFamily="34" charset="0"/>
                <a:cs typeface="Arial" panose="020B0604020202020204" pitchFamily="34" charset="0"/>
                <a:hlinkClick r:id="rId4"/>
              </a:rPr>
              <a:t>here</a:t>
            </a:r>
            <a:r>
              <a:rPr lang="en-GB" sz="1200">
                <a:latin typeface="Arial" panose="020B0604020202020204" pitchFamily="34" charset="0"/>
                <a:cs typeface="Arial" panose="020B0604020202020204" pitchFamily="34" charset="0"/>
              </a:rPr>
              <a:t>.</a:t>
            </a:r>
          </a:p>
          <a:p>
            <a:pPr>
              <a:tabLst>
                <a:tab pos="2865755" algn="ctr"/>
                <a:tab pos="5731510" algn="r"/>
              </a:tabLst>
            </a:pPr>
            <a:r>
              <a:rPr lang="en-GB" sz="1200">
                <a:latin typeface="Arial" panose="020B0604020202020204" pitchFamily="34" charset="0"/>
                <a:cs typeface="Arial" panose="020B0604020202020204" pitchFamily="34" charset="0"/>
              </a:rPr>
              <a:t> </a:t>
            </a: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5"/>
              </a:rPr>
              <a:t>English</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6"/>
              </a:rPr>
              <a:t>Maths</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7"/>
              </a:rPr>
              <a:t>Science</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8"/>
              </a:rPr>
              <a:t>Geography</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9"/>
              </a:rPr>
              <a:t>RE</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0"/>
              </a:rPr>
              <a:t>History</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1"/>
              </a:rPr>
              <a:t>Leadership</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2"/>
              </a:rPr>
              <a:t>Computing</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3"/>
              </a:rPr>
              <a:t>Art</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4"/>
              </a:rPr>
              <a:t>D&amp;T</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5"/>
              </a:rPr>
              <a:t>Assessment</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6"/>
              </a:rPr>
              <a:t>Support Staff</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7"/>
              </a:rPr>
              <a:t>SEN</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8"/>
              </a:rPr>
              <a:t>TED</a:t>
            </a:r>
            <a:endParaRPr lang="en-GB" sz="1200">
              <a:latin typeface="Arial" panose="020B0604020202020204" pitchFamily="34" charset="0"/>
              <a:cs typeface="Arial" panose="020B0604020202020204" pitchFamily="34" charset="0"/>
            </a:endParaRPr>
          </a:p>
          <a:p>
            <a:pPr marL="182563" lvl="0" indent="-182563">
              <a:buFont typeface="Symbol" panose="05050102010706020507" pitchFamily="18" charset="2"/>
              <a:buChar char=""/>
              <a:tabLst>
                <a:tab pos="2865755" algn="ctr"/>
                <a:tab pos="5731510" algn="r"/>
              </a:tabLst>
            </a:pPr>
            <a:r>
              <a:rPr lang="en-GB" sz="1200">
                <a:latin typeface="Arial" panose="020B0604020202020204" pitchFamily="34" charset="0"/>
                <a:cs typeface="Arial" panose="020B0604020202020204" pitchFamily="34" charset="0"/>
                <a:hlinkClick r:id="rId19"/>
              </a:rPr>
              <a:t>MFL</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25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3FCF5F-FF63-E57C-3189-BACAAF75DD8D}"/>
              </a:ext>
            </a:extLst>
          </p:cNvPr>
          <p:cNvSpPr txBox="1"/>
          <p:nvPr/>
        </p:nvSpPr>
        <p:spPr>
          <a:xfrm>
            <a:off x="540000" y="900000"/>
            <a:ext cx="10779760" cy="4801314"/>
          </a:xfrm>
          <a:prstGeom prst="rect">
            <a:avLst/>
          </a:prstGeom>
          <a:noFill/>
        </p:spPr>
        <p:txBody>
          <a:bodyPr wrap="square" lIns="91440" tIns="45720" rIns="91440" bIns="45720" anchor="t">
            <a:spAutoFit/>
          </a:bodyPr>
          <a:lstStyle/>
          <a:p>
            <a:pPr>
              <a:tabLst>
                <a:tab pos="2865755" algn="ctr"/>
                <a:tab pos="5731510" algn="r"/>
              </a:tabLst>
            </a:pPr>
            <a:r>
              <a:rPr lang="en-GB" b="1">
                <a:solidFill>
                  <a:srgbClr val="0088CE"/>
                </a:solidFill>
                <a:effectLst/>
                <a:latin typeface="Arial"/>
                <a:ea typeface="Calibri"/>
                <a:cs typeface="Arial"/>
              </a:rPr>
              <a:t>Terms and conditions</a:t>
            </a:r>
            <a:endParaRPr lang="en-GB" b="1">
              <a:effectLst/>
              <a:latin typeface="Arial"/>
              <a:ea typeface="Calibri"/>
              <a:cs typeface="Arial"/>
            </a:endParaRPr>
          </a:p>
          <a:p>
            <a:pPr>
              <a:tabLst>
                <a:tab pos="2865755" algn="ctr"/>
                <a:tab pos="5731510" algn="r"/>
              </a:tabLst>
            </a:pPr>
            <a:endParaRPr lang="en-GB" sz="1200">
              <a:latin typeface="Arial" panose="020B0604020202020204" pitchFamily="34" charset="0"/>
              <a:ea typeface="Calibri" panose="020F0502020204030204" pitchFamily="34" charset="0"/>
              <a:cs typeface="Arial" panose="020B0604020202020204" pitchFamily="34" charset="0"/>
            </a:endParaRPr>
          </a:p>
          <a:p>
            <a:pPr>
              <a:tabLst>
                <a:tab pos="2865755" algn="ctr"/>
                <a:tab pos="5731510" algn="r"/>
              </a:tabLst>
            </a:pPr>
            <a:r>
              <a:rPr lang="en-GB" sz="1200" b="1">
                <a:solidFill>
                  <a:srgbClr val="0088CE"/>
                </a:solidFill>
                <a:effectLst/>
                <a:latin typeface="Arial"/>
                <a:ea typeface="Calibri"/>
                <a:cs typeface="Arial"/>
              </a:rPr>
              <a:t>Terms of licence</a:t>
            </a:r>
          </a:p>
          <a:p>
            <a:endParaRPr lang="en-GB" sz="12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This resource is intended solely for personal or classroom use. By using it, you agree that you will not copy or reproduce this file except for your own personal, non-commercial use.</a:t>
            </a:r>
          </a:p>
          <a:p>
            <a:r>
              <a:rPr lang="en-GB" sz="1200">
                <a:latin typeface="Arial" panose="020B0604020202020204" pitchFamily="34" charset="0"/>
                <a:cs typeface="Arial" panose="020B0604020202020204" pitchFamily="34" charset="0"/>
              </a:rPr>
              <a:t> </a:t>
            </a:r>
          </a:p>
          <a:p>
            <a:r>
              <a:rPr lang="en-GB" sz="1200">
                <a:latin typeface="Arial" panose="020B0604020202020204" pitchFamily="34" charset="0"/>
                <a:cs typeface="Arial" panose="020B0604020202020204" pitchFamily="34" charset="0"/>
              </a:rPr>
              <a:t>This document/file must be used and shared in its original form. The use of artificial intelligence (AI) tools (eg Copilot, Gemini, Chat GPT etc) or automated systems to alter, rewrite, translate, or otherwise modify its content is strictly prohibited without prior written permission from the original author(s) or publisher. Unauthorised use of AI in this way may result in misrepresentation, loss of context, or breach of intellectual property rights, and may lead to corrective or legal action.</a:t>
            </a:r>
          </a:p>
          <a:p>
            <a:r>
              <a:rPr lang="en-GB" sz="1200">
                <a:latin typeface="Arial" panose="020B0604020202020204" pitchFamily="34" charset="0"/>
                <a:cs typeface="Arial" panose="020B0604020202020204" pitchFamily="34" charset="0"/>
              </a:rPr>
              <a:t> </a:t>
            </a:r>
          </a:p>
          <a:p>
            <a:r>
              <a:rPr lang="en-GB" sz="1200">
                <a:latin typeface="Arial" panose="020B0604020202020204" pitchFamily="34" charset="0"/>
                <a:cs typeface="Arial" panose="020B0604020202020204" pitchFamily="34" charset="0"/>
              </a:rPr>
              <a:t>HIAS reserves the right to modify these terms at any time. Any changes will take immediate effect and supersede all previous agreements.</a:t>
            </a:r>
          </a:p>
          <a:p>
            <a:endParaRPr lang="en-GB" sz="1200">
              <a:effectLst/>
              <a:latin typeface="Arial"/>
              <a:ea typeface="Calibri"/>
              <a:cs typeface="Arial"/>
            </a:endParaRPr>
          </a:p>
          <a:p>
            <a:pPr>
              <a:tabLst>
                <a:tab pos="2865755" algn="ctr"/>
                <a:tab pos="5731510" algn="r"/>
              </a:tabLst>
            </a:pPr>
            <a:r>
              <a:rPr lang="en-GB" sz="1200" b="1">
                <a:solidFill>
                  <a:srgbClr val="0088CE"/>
                </a:solidFill>
                <a:effectLst/>
                <a:latin typeface="Arial"/>
                <a:ea typeface="Calibri"/>
                <a:cs typeface="Arial"/>
              </a:rPr>
              <a:t>You are welcome to:</a:t>
            </a:r>
            <a:endParaRPr lang="en-GB" sz="1200">
              <a:solidFill>
                <a:srgbClr val="0088CE"/>
              </a:solidFill>
              <a:effectLst/>
              <a:latin typeface="Arial"/>
              <a:ea typeface="Calibri"/>
              <a:cs typeface="Arial"/>
            </a:endParaRP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download this resource</a:t>
            </a: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save this resource on your computer</a:t>
            </a: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print as many copies as you would like to use in your school</a:t>
            </a: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amend this electronic resource so long as you acknowledge its source and do not share as your own work.</a:t>
            </a:r>
          </a:p>
          <a:p>
            <a:pPr>
              <a:tabLst>
                <a:tab pos="2865755" algn="ctr"/>
                <a:tab pos="5731510" algn="r"/>
              </a:tabLst>
            </a:pPr>
            <a:endParaRPr lang="en-GB" sz="1200">
              <a:effectLst/>
              <a:latin typeface="Arial" panose="020B0604020202020204" pitchFamily="34" charset="0"/>
              <a:ea typeface="Calibri" panose="020F0502020204030204" pitchFamily="34" charset="0"/>
              <a:cs typeface="Arial" panose="020B0604020202020204" pitchFamily="34" charset="0"/>
            </a:endParaRPr>
          </a:p>
          <a:p>
            <a:pPr>
              <a:tabLst>
                <a:tab pos="2865755" algn="ctr"/>
                <a:tab pos="5731510" algn="r"/>
              </a:tabLst>
            </a:pPr>
            <a:r>
              <a:rPr lang="en-GB" sz="1200" b="1">
                <a:solidFill>
                  <a:srgbClr val="0088CE"/>
                </a:solidFill>
                <a:effectLst/>
                <a:latin typeface="Arial"/>
                <a:ea typeface="Calibri"/>
                <a:cs typeface="Arial"/>
              </a:rPr>
              <a:t>You may not:</a:t>
            </a:r>
            <a:endParaRPr lang="en-GB" sz="1200">
              <a:solidFill>
                <a:srgbClr val="0088CE"/>
              </a:solidFill>
              <a:effectLst/>
              <a:latin typeface="Arial"/>
              <a:ea typeface="Calibri"/>
              <a:cs typeface="Arial"/>
            </a:endParaRP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claim this resource as your own</a:t>
            </a: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sell or in any way profit from this resource</a:t>
            </a:r>
          </a:p>
          <a:p>
            <a:pPr marL="182245" lvl="0" indent="-182245" fontAlgn="base" hangingPunct="0">
              <a:buFont typeface="Arial" panose="020B0604020202020204" pitchFamily="34" charset="0"/>
              <a:buChar char="•"/>
              <a:tabLst>
                <a:tab pos="2865755" algn="ctr"/>
                <a:tab pos="5731510" algn="r"/>
              </a:tabLst>
            </a:pPr>
            <a:r>
              <a:rPr lang="en-GB" sz="1200">
                <a:effectLst/>
                <a:latin typeface="Arial"/>
                <a:ea typeface="Calibri"/>
                <a:cs typeface="Arial"/>
              </a:rPr>
              <a:t>store or distribute this resource on any other website or another location where others are able to electronically retrieve it</a:t>
            </a:r>
          </a:p>
          <a:p>
            <a:pPr marL="182245" lvl="0" indent="-182245" fontAlgn="base" hangingPunct="0">
              <a:buFont typeface="Arial" panose="020B0604020202020204" pitchFamily="34" charset="0"/>
              <a:buChar char="•"/>
            </a:pPr>
            <a:r>
              <a:rPr lang="en-GB" sz="1200">
                <a:effectLst/>
                <a:latin typeface="Arial"/>
                <a:ea typeface="Calibri"/>
                <a:cs typeface="Arial"/>
              </a:rPr>
              <a:t>email this resource to anyone outside your school or transmit it in any other fashion.</a:t>
            </a:r>
          </a:p>
        </p:txBody>
      </p:sp>
    </p:spTree>
    <p:extLst>
      <p:ext uri="{BB962C8B-B14F-4D97-AF65-F5344CB8AC3E}">
        <p14:creationId xmlns:p14="http://schemas.microsoft.com/office/powerpoint/2010/main" val="2242383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67466-30AD-60EC-6089-D0116416DD92}"/>
              </a:ext>
            </a:extLst>
          </p:cNvPr>
          <p:cNvSpPr txBox="1"/>
          <p:nvPr/>
        </p:nvSpPr>
        <p:spPr>
          <a:xfrm>
            <a:off x="558471" y="1193915"/>
            <a:ext cx="11075057"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C78A3571-A757-763F-16C4-BFC258EB4F36}"/>
              </a:ext>
            </a:extLst>
          </p:cNvPr>
          <p:cNvSpPr txBox="1"/>
          <p:nvPr/>
        </p:nvSpPr>
        <p:spPr>
          <a:xfrm>
            <a:off x="195942" y="3799114"/>
            <a:ext cx="11437585" cy="1200329"/>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Have you ever heard of this word before?</a:t>
            </a:r>
          </a:p>
          <a:p>
            <a:pPr algn="ctr"/>
            <a:r>
              <a:rPr lang="en-GB" sz="3600">
                <a:latin typeface="Arial" panose="020B0604020202020204" pitchFamily="34" charset="0"/>
                <a:cs typeface="Arial" panose="020B0604020202020204" pitchFamily="34" charset="0"/>
              </a:rPr>
              <a:t>What does it mean to be </a:t>
            </a:r>
            <a:r>
              <a:rPr lang="en-GB" sz="3600">
                <a:solidFill>
                  <a:srgbClr val="00B050"/>
                </a:solidFill>
                <a:latin typeface="Arial" panose="020B0604020202020204" pitchFamily="34" charset="0"/>
                <a:cs typeface="Arial" panose="020B0604020202020204" pitchFamily="34" charset="0"/>
              </a:rPr>
              <a:t>sustainable</a:t>
            </a:r>
            <a:r>
              <a:rPr lang="en-GB" sz="36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0999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01DEB-9FF8-7FE5-F45C-FC2700D34F84}"/>
              </a:ext>
            </a:extLst>
          </p:cNvPr>
          <p:cNvSpPr txBox="1"/>
          <p:nvPr/>
        </p:nvSpPr>
        <p:spPr>
          <a:xfrm>
            <a:off x="1730829" y="4376678"/>
            <a:ext cx="8469084" cy="2862322"/>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What does your water bottle look like?</a:t>
            </a:r>
          </a:p>
          <a:p>
            <a:pPr algn="ctr"/>
            <a:r>
              <a:rPr lang="en-GB" sz="3600">
                <a:latin typeface="Arial" panose="020B0604020202020204" pitchFamily="34" charset="0"/>
                <a:cs typeface="Arial" panose="020B0604020202020204" pitchFamily="34" charset="0"/>
              </a:rPr>
              <a:t>What do you use it for?</a:t>
            </a:r>
          </a:p>
          <a:p>
            <a:pPr algn="ctr"/>
            <a:r>
              <a:rPr lang="en-GB" sz="3600">
                <a:latin typeface="Arial" panose="020B0604020202020204" pitchFamily="34" charset="0"/>
                <a:cs typeface="Arial" panose="020B0604020202020204" pitchFamily="34" charset="0"/>
              </a:rPr>
              <a:t>When do you use it?</a:t>
            </a:r>
          </a:p>
          <a:p>
            <a:pPr algn="ctr"/>
            <a:endParaRPr lang="en-GB" sz="3600">
              <a:latin typeface="Arial" panose="020B0604020202020204" pitchFamily="34" charset="0"/>
              <a:cs typeface="Arial" panose="020B0604020202020204" pitchFamily="34" charset="0"/>
            </a:endParaRPr>
          </a:p>
          <a:p>
            <a:pPr algn="ctr"/>
            <a:endParaRPr lang="en-GB" sz="36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7DB34C3-8D04-E686-B138-78ABEF656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183" y="550503"/>
            <a:ext cx="3063989" cy="3826175"/>
          </a:xfrm>
          <a:prstGeom prst="rect">
            <a:avLst/>
          </a:prstGeom>
        </p:spPr>
      </p:pic>
      <p:sp>
        <p:nvSpPr>
          <p:cNvPr id="6" name="TextBox 5">
            <a:extLst>
              <a:ext uri="{FF2B5EF4-FFF2-40B4-BE49-F238E27FC236}">
                <a16:creationId xmlns:a16="http://schemas.microsoft.com/office/drawing/2014/main" id="{2FD44440-059C-C10F-C3AD-52D98C59C737}"/>
              </a:ext>
            </a:extLst>
          </p:cNvPr>
          <p:cNvSpPr txBox="1"/>
          <p:nvPr/>
        </p:nvSpPr>
        <p:spPr>
          <a:xfrm>
            <a:off x="7417698" y="2781681"/>
            <a:ext cx="34700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Arial"/>
                <a:ea typeface="Calibri"/>
                <a:cs typeface="Arial"/>
              </a:rPr>
              <a:t>Image source:</a:t>
            </a:r>
          </a:p>
          <a:p>
            <a:r>
              <a:rPr lang="en-GB" sz="900">
                <a:latin typeface="Arial"/>
                <a:ea typeface="+mn-lt"/>
                <a:cs typeface="Arial"/>
                <a:hlinkClick r:id="rId3"/>
              </a:rPr>
              <a:t>The Nest Clinic: Shop Water Bottles for Wellness</a:t>
            </a:r>
            <a:endParaRPr lang="en-GB" sz="900">
              <a:latin typeface="Arial"/>
              <a:ea typeface="Calibri"/>
              <a:cs typeface="Arial"/>
            </a:endParaRPr>
          </a:p>
          <a:p>
            <a:r>
              <a:rPr lang="en-GB" sz="900">
                <a:latin typeface="Arial"/>
                <a:ea typeface="+mn-lt"/>
                <a:cs typeface="Arial"/>
                <a:hlinkClick r:id="rId4"/>
              </a:rPr>
              <a:t>Deed - Attribution-</a:t>
            </a:r>
            <a:r>
              <a:rPr lang="en-GB" sz="900" err="1">
                <a:latin typeface="Arial"/>
                <a:ea typeface="+mn-lt"/>
                <a:cs typeface="Arial"/>
                <a:hlinkClick r:id="rId4"/>
              </a:rPr>
              <a:t>NonCommercial</a:t>
            </a:r>
            <a:r>
              <a:rPr lang="en-GB" sz="900">
                <a:latin typeface="Arial"/>
                <a:ea typeface="+mn-lt"/>
                <a:cs typeface="Arial"/>
                <a:hlinkClick r:id="rId4"/>
              </a:rPr>
              <a:t> 4.0 International - Creative Commons</a:t>
            </a:r>
            <a:endParaRPr lang="en-GB" sz="900">
              <a:latin typeface="Arial"/>
              <a:cs typeface="Arial"/>
            </a:endParaRPr>
          </a:p>
        </p:txBody>
      </p:sp>
    </p:spTree>
    <p:extLst>
      <p:ext uri="{BB962C8B-B14F-4D97-AF65-F5344CB8AC3E}">
        <p14:creationId xmlns:p14="http://schemas.microsoft.com/office/powerpoint/2010/main" val="2713355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D086-6FE6-068A-948C-75E8CD5AD7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DA316C-13FE-B7A7-8244-B5E9CC2C723F}"/>
              </a:ext>
            </a:extLst>
          </p:cNvPr>
          <p:cNvSpPr txBox="1"/>
          <p:nvPr/>
        </p:nvSpPr>
        <p:spPr>
          <a:xfrm>
            <a:off x="1730830" y="4365172"/>
            <a:ext cx="8469084" cy="2862322"/>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Do you ever take your water bottle outside at playtime when it is very hot or when doing sports?</a:t>
            </a:r>
          </a:p>
          <a:p>
            <a:pPr algn="ctr"/>
            <a:endParaRPr lang="en-GB" sz="3600">
              <a:latin typeface="Arial" panose="020B0604020202020204" pitchFamily="34" charset="0"/>
              <a:cs typeface="Arial" panose="020B0604020202020204" pitchFamily="34" charset="0"/>
            </a:endParaRPr>
          </a:p>
          <a:p>
            <a:pPr algn="ctr"/>
            <a:endParaRPr lang="en-GB"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318BAC4-6416-A62E-5CBA-FA570C979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183" y="550503"/>
            <a:ext cx="3063989" cy="3826175"/>
          </a:xfrm>
          <a:prstGeom prst="rect">
            <a:avLst/>
          </a:prstGeom>
        </p:spPr>
      </p:pic>
      <p:sp>
        <p:nvSpPr>
          <p:cNvPr id="4" name="TextBox 3">
            <a:extLst>
              <a:ext uri="{FF2B5EF4-FFF2-40B4-BE49-F238E27FC236}">
                <a16:creationId xmlns:a16="http://schemas.microsoft.com/office/drawing/2014/main" id="{5AC418BC-EECE-9A48-FCE0-6B45776A63EE}"/>
              </a:ext>
            </a:extLst>
          </p:cNvPr>
          <p:cNvSpPr txBox="1"/>
          <p:nvPr/>
        </p:nvSpPr>
        <p:spPr>
          <a:xfrm>
            <a:off x="7417698" y="2781681"/>
            <a:ext cx="34700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Arial"/>
                <a:ea typeface="Calibri"/>
                <a:cs typeface="Arial"/>
              </a:rPr>
              <a:t>Image source:</a:t>
            </a:r>
          </a:p>
          <a:p>
            <a:r>
              <a:rPr lang="en-GB" sz="900">
                <a:latin typeface="Arial"/>
                <a:ea typeface="+mn-lt"/>
                <a:cs typeface="Arial"/>
                <a:hlinkClick r:id="rId3"/>
              </a:rPr>
              <a:t>The Nest Clinic: Shop Water Bottles for Wellness</a:t>
            </a:r>
            <a:endParaRPr lang="en-GB" sz="900">
              <a:latin typeface="Arial"/>
              <a:ea typeface="Calibri"/>
              <a:cs typeface="Arial"/>
            </a:endParaRPr>
          </a:p>
          <a:p>
            <a:r>
              <a:rPr lang="en-GB" sz="900">
                <a:latin typeface="Arial"/>
                <a:ea typeface="+mn-lt"/>
                <a:cs typeface="Arial"/>
                <a:hlinkClick r:id="rId4"/>
              </a:rPr>
              <a:t>Deed - Attribution-</a:t>
            </a:r>
            <a:r>
              <a:rPr lang="en-GB" sz="900" err="1">
                <a:latin typeface="Arial"/>
                <a:ea typeface="+mn-lt"/>
                <a:cs typeface="Arial"/>
                <a:hlinkClick r:id="rId4"/>
              </a:rPr>
              <a:t>NonCommercial</a:t>
            </a:r>
            <a:r>
              <a:rPr lang="en-GB" sz="900">
                <a:latin typeface="Arial"/>
                <a:ea typeface="+mn-lt"/>
                <a:cs typeface="Arial"/>
                <a:hlinkClick r:id="rId4"/>
              </a:rPr>
              <a:t> 4.0 International - Creative Commons</a:t>
            </a:r>
            <a:endParaRPr lang="en-GB" sz="900">
              <a:latin typeface="Arial"/>
              <a:cs typeface="Arial"/>
            </a:endParaRPr>
          </a:p>
        </p:txBody>
      </p:sp>
    </p:spTree>
    <p:extLst>
      <p:ext uri="{BB962C8B-B14F-4D97-AF65-F5344CB8AC3E}">
        <p14:creationId xmlns:p14="http://schemas.microsoft.com/office/powerpoint/2010/main" val="257634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A053F-913F-C2F9-8497-50FD661442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1D78FE-B09B-7FA8-B171-9B21526A9AB3}"/>
              </a:ext>
            </a:extLst>
          </p:cNvPr>
          <p:cNvSpPr txBox="1"/>
          <p:nvPr/>
        </p:nvSpPr>
        <p:spPr>
          <a:xfrm>
            <a:off x="87086" y="1415143"/>
            <a:ext cx="11832772" cy="3416320"/>
          </a:xfrm>
          <a:prstGeom prst="rect">
            <a:avLst/>
          </a:prstGeom>
          <a:noFill/>
        </p:spPr>
        <p:txBody>
          <a:bodyPr wrap="square" rtlCol="0">
            <a:spAutoFit/>
          </a:bodyPr>
          <a:lstStyle/>
          <a:p>
            <a:pPr algn="ctr"/>
            <a:r>
              <a:rPr lang="en-GB" sz="3600">
                <a:latin typeface="Arial" panose="020B0604020202020204" pitchFamily="34" charset="0"/>
                <a:cs typeface="Arial" panose="020B0604020202020204" pitchFamily="34" charset="0"/>
              </a:rPr>
              <a:t>What would happen if you didn’t fill up your water bottle before taking it outside?</a:t>
            </a:r>
          </a:p>
          <a:p>
            <a:pPr algn="ctr"/>
            <a:endParaRPr lang="en-GB" sz="3600">
              <a:latin typeface="Arial" panose="020B0604020202020204" pitchFamily="34" charset="0"/>
              <a:cs typeface="Arial" panose="020B0604020202020204" pitchFamily="34" charset="0"/>
            </a:endParaRPr>
          </a:p>
          <a:p>
            <a:pPr algn="ctr"/>
            <a:r>
              <a:rPr lang="en-GB" sz="3600">
                <a:latin typeface="Arial" panose="020B0604020202020204" pitchFamily="34" charset="0"/>
                <a:cs typeface="Arial" panose="020B0604020202020204" pitchFamily="34" charset="0"/>
              </a:rPr>
              <a:t>How would you feel if you wanted a drink but didn’t have what you needed to help you stay hydrated?</a:t>
            </a:r>
          </a:p>
          <a:p>
            <a:pPr algn="ct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4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94A2-F971-C909-011F-492013F96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DCABA72-D4EA-B897-FD78-B06D7A47A021}"/>
              </a:ext>
            </a:extLst>
          </p:cNvPr>
          <p:cNvSpPr txBox="1"/>
          <p:nvPr/>
        </p:nvSpPr>
        <p:spPr>
          <a:xfrm>
            <a:off x="558471" y="1193915"/>
            <a:ext cx="11075057" cy="1954381"/>
          </a:xfrm>
          <a:prstGeom prst="rect">
            <a:avLst/>
          </a:prstGeom>
          <a:noFill/>
        </p:spPr>
        <p:txBody>
          <a:bodyPr wrap="square">
            <a:spAutoFit/>
          </a:bodyPr>
          <a:lstStyle/>
          <a:p>
            <a:pPr algn="ctr">
              <a:lnSpc>
                <a:spcPct val="115000"/>
              </a:lnSpc>
              <a:spcAft>
                <a:spcPts val="1000"/>
              </a:spcAft>
            </a:pPr>
            <a:r>
              <a:rPr lang="en-GB" sz="11500">
                <a:solidFill>
                  <a:srgbClr val="00B050"/>
                </a:solidFill>
                <a:effectLst/>
                <a:latin typeface="Arial" panose="020B0604020202020204" pitchFamily="34" charset="0"/>
                <a:ea typeface="Calibri" panose="020F0502020204030204" pitchFamily="34" charset="0"/>
                <a:cs typeface="Arial" panose="020B0604020202020204" pitchFamily="34" charset="0"/>
              </a:rPr>
              <a:t>Sustainability</a:t>
            </a:r>
          </a:p>
        </p:txBody>
      </p:sp>
      <p:sp>
        <p:nvSpPr>
          <p:cNvPr id="2" name="TextBox 1">
            <a:extLst>
              <a:ext uri="{FF2B5EF4-FFF2-40B4-BE49-F238E27FC236}">
                <a16:creationId xmlns:a16="http://schemas.microsoft.com/office/drawing/2014/main" id="{53A38025-25AC-3E45-DB80-1B83A3641C64}"/>
              </a:ext>
            </a:extLst>
          </p:cNvPr>
          <p:cNvSpPr txBox="1"/>
          <p:nvPr/>
        </p:nvSpPr>
        <p:spPr>
          <a:xfrm>
            <a:off x="377206" y="3788228"/>
            <a:ext cx="11437585" cy="1200329"/>
          </a:xfrm>
          <a:prstGeom prst="rect">
            <a:avLst/>
          </a:prstGeom>
          <a:noFill/>
        </p:spPr>
        <p:txBody>
          <a:bodyPr wrap="square" rtlCol="0">
            <a:spAutoFit/>
          </a:bodyPr>
          <a:lstStyle/>
          <a:p>
            <a:pPr algn="ctr"/>
            <a:r>
              <a:rPr lang="en-GB" sz="3600">
                <a:solidFill>
                  <a:srgbClr val="00B050"/>
                </a:solidFill>
                <a:latin typeface="Arial" panose="020B0604020202020204" pitchFamily="34" charset="0"/>
                <a:cs typeface="Arial" panose="020B0604020202020204" pitchFamily="34" charset="0"/>
              </a:rPr>
              <a:t>1. If you are living sustainably, you have the resources to meet your needs and look after yourself.</a:t>
            </a:r>
            <a:endParaRPr lang="en-GB"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31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DAAE-239E-D6D9-0000-7C3EC7D635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D19F20-F232-1D08-B3B8-AC9DD49B16A2}"/>
              </a:ext>
            </a:extLst>
          </p:cNvPr>
          <p:cNvSpPr txBox="1"/>
          <p:nvPr/>
        </p:nvSpPr>
        <p:spPr>
          <a:xfrm>
            <a:off x="1906524" y="4887685"/>
            <a:ext cx="8469084" cy="1446550"/>
          </a:xfrm>
          <a:prstGeom prst="rect">
            <a:avLst/>
          </a:prstGeom>
          <a:noFill/>
        </p:spPr>
        <p:txBody>
          <a:bodyPr wrap="square" rtlCol="0">
            <a:spAutoFit/>
          </a:bodyPr>
          <a:lstStyle/>
          <a:p>
            <a:pPr algn="ctr"/>
            <a:r>
              <a:rPr lang="en-GB" sz="4400">
                <a:latin typeface="Arial" panose="020B0604020202020204" pitchFamily="34" charset="0"/>
                <a:cs typeface="Arial" panose="020B0604020202020204" pitchFamily="34" charset="0"/>
              </a:rPr>
              <a:t>What do you use glue sticks for in your school?</a:t>
            </a:r>
          </a:p>
        </p:txBody>
      </p:sp>
      <p:pic>
        <p:nvPicPr>
          <p:cNvPr id="5" name="Picture 4">
            <a:extLst>
              <a:ext uri="{FF2B5EF4-FFF2-40B4-BE49-F238E27FC236}">
                <a16:creationId xmlns:a16="http://schemas.microsoft.com/office/drawing/2014/main" id="{EA5AB8C0-CCF5-6C45-677C-0A96AC582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531" y="759903"/>
            <a:ext cx="4803200" cy="3816000"/>
          </a:xfrm>
          <a:prstGeom prst="rect">
            <a:avLst/>
          </a:prstGeom>
        </p:spPr>
      </p:pic>
      <p:sp>
        <p:nvSpPr>
          <p:cNvPr id="4" name="TextBox 3">
            <a:extLst>
              <a:ext uri="{FF2B5EF4-FFF2-40B4-BE49-F238E27FC236}">
                <a16:creationId xmlns:a16="http://schemas.microsoft.com/office/drawing/2014/main" id="{885CF624-5A3F-13EA-1B36-197446164BA2}"/>
              </a:ext>
            </a:extLst>
          </p:cNvPr>
          <p:cNvSpPr txBox="1"/>
          <p:nvPr/>
        </p:nvSpPr>
        <p:spPr>
          <a:xfrm>
            <a:off x="9013371" y="3429000"/>
            <a:ext cx="2666999" cy="738664"/>
          </a:xfrm>
          <a:prstGeom prst="rect">
            <a:avLst/>
          </a:prstGeom>
          <a:noFill/>
        </p:spPr>
        <p:txBody>
          <a:bodyPr wrap="square">
            <a:spAutoFit/>
          </a:bodyPr>
          <a:lstStyle/>
          <a:p>
            <a:r>
              <a:rPr lang="en-GB" sz="1050" b="1">
                <a:latin typeface="Arial" panose="020B0604020202020204" pitchFamily="34" charset="0"/>
                <a:cs typeface="Arial" panose="020B0604020202020204" pitchFamily="34" charset="0"/>
              </a:rPr>
              <a:t>Image source:</a:t>
            </a:r>
          </a:p>
          <a:p>
            <a:r>
              <a:rPr lang="en-GB" sz="1050">
                <a:latin typeface="Arial" panose="020B0604020202020204" pitchFamily="34" charset="0"/>
                <a:cs typeface="Arial" panose="020B0604020202020204" pitchFamily="34" charset="0"/>
              </a:rPr>
              <a:t>Asim18, CC BY 3.0 &lt;</a:t>
            </a:r>
            <a:r>
              <a:rPr lang="en-GB" sz="1050">
                <a:latin typeface="Arial" panose="020B0604020202020204" pitchFamily="34" charset="0"/>
                <a:cs typeface="Arial" panose="020B0604020202020204" pitchFamily="34" charset="0"/>
                <a:hlinkClick r:id="rId4"/>
              </a:rPr>
              <a:t>https://creativecommons.org/licenses/by/3.0</a:t>
            </a:r>
            <a:r>
              <a:rPr lang="en-GB" sz="1050">
                <a:latin typeface="Arial" panose="020B0604020202020204" pitchFamily="34" charset="0"/>
                <a:cs typeface="Arial" panose="020B0604020202020204" pitchFamily="34" charset="0"/>
              </a:rPr>
              <a:t>&gt;, via Wikimedia Commons</a:t>
            </a:r>
          </a:p>
        </p:txBody>
      </p:sp>
    </p:spTree>
    <p:extLst>
      <p:ext uri="{BB962C8B-B14F-4D97-AF65-F5344CB8AC3E}">
        <p14:creationId xmlns:p14="http://schemas.microsoft.com/office/powerpoint/2010/main" val="239212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A5CE0-D323-0696-5AB5-1B85ED30F8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17272C-07A5-5704-B36B-5F2DF5B9E053}"/>
              </a:ext>
            </a:extLst>
          </p:cNvPr>
          <p:cNvSpPr txBox="1"/>
          <p:nvPr/>
        </p:nvSpPr>
        <p:spPr>
          <a:xfrm>
            <a:off x="359228" y="3823853"/>
            <a:ext cx="11745686" cy="2246769"/>
          </a:xfrm>
          <a:prstGeom prst="rect">
            <a:avLst/>
          </a:prstGeom>
          <a:noFill/>
        </p:spPr>
        <p:txBody>
          <a:bodyPr wrap="square" rtlCol="0">
            <a:spAutoFit/>
          </a:bodyPr>
          <a:lstStyle/>
          <a:p>
            <a:pPr algn="ctr"/>
            <a:r>
              <a:rPr lang="en-GB" sz="2800">
                <a:latin typeface="Arial" panose="020B0604020202020204" pitchFamily="34" charset="0"/>
                <a:cs typeface="Arial" panose="020B0604020202020204" pitchFamily="34" charset="0"/>
              </a:rPr>
              <a:t>What if your class used up all of the glue and there wasn’t any left in the school for next year?</a:t>
            </a:r>
          </a:p>
          <a:p>
            <a:pPr algn="ctr"/>
            <a:endParaRPr lang="en-GB" sz="2800">
              <a:latin typeface="Arial" panose="020B0604020202020204" pitchFamily="34" charset="0"/>
              <a:cs typeface="Arial" panose="020B0604020202020204" pitchFamily="34" charset="0"/>
            </a:endParaRPr>
          </a:p>
          <a:p>
            <a:pPr algn="ctr"/>
            <a:r>
              <a:rPr lang="en-GB" sz="2800">
                <a:latin typeface="Arial" panose="020B0604020202020204" pitchFamily="34" charset="0"/>
                <a:cs typeface="Arial" panose="020B0604020202020204" pitchFamily="34" charset="0"/>
              </a:rPr>
              <a:t>How might the children in your class next year feel if there was no glue and they needed to use it?</a:t>
            </a:r>
          </a:p>
        </p:txBody>
      </p:sp>
      <p:pic>
        <p:nvPicPr>
          <p:cNvPr id="3" name="Picture 2">
            <a:extLst>
              <a:ext uri="{FF2B5EF4-FFF2-40B4-BE49-F238E27FC236}">
                <a16:creationId xmlns:a16="http://schemas.microsoft.com/office/drawing/2014/main" id="{C8365C58-1A0C-1DC0-E76F-BD2C10EB0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365" y="761700"/>
            <a:ext cx="3851622" cy="3060000"/>
          </a:xfrm>
          <a:prstGeom prst="rect">
            <a:avLst/>
          </a:prstGeom>
        </p:spPr>
      </p:pic>
      <p:sp>
        <p:nvSpPr>
          <p:cNvPr id="4" name="TextBox 3">
            <a:extLst>
              <a:ext uri="{FF2B5EF4-FFF2-40B4-BE49-F238E27FC236}">
                <a16:creationId xmlns:a16="http://schemas.microsoft.com/office/drawing/2014/main" id="{71BF951B-01BC-17E3-9315-FAC1D42538DF}"/>
              </a:ext>
            </a:extLst>
          </p:cNvPr>
          <p:cNvSpPr txBox="1"/>
          <p:nvPr/>
        </p:nvSpPr>
        <p:spPr>
          <a:xfrm>
            <a:off x="7681894" y="2664815"/>
            <a:ext cx="2666999" cy="738664"/>
          </a:xfrm>
          <a:prstGeom prst="rect">
            <a:avLst/>
          </a:prstGeom>
          <a:noFill/>
        </p:spPr>
        <p:txBody>
          <a:bodyPr wrap="square">
            <a:spAutoFit/>
          </a:bodyPr>
          <a:lstStyle/>
          <a:p>
            <a:r>
              <a:rPr lang="en-GB" sz="1050" b="1">
                <a:latin typeface="Arial" panose="020B0604020202020204" pitchFamily="34" charset="0"/>
                <a:cs typeface="Arial" panose="020B0604020202020204" pitchFamily="34" charset="0"/>
              </a:rPr>
              <a:t>Image source:</a:t>
            </a:r>
          </a:p>
          <a:p>
            <a:r>
              <a:rPr lang="en-GB" sz="1050">
                <a:latin typeface="Arial" panose="020B0604020202020204" pitchFamily="34" charset="0"/>
                <a:cs typeface="Arial" panose="020B0604020202020204" pitchFamily="34" charset="0"/>
              </a:rPr>
              <a:t>Asim18, CC BY 3.0 &lt;</a:t>
            </a:r>
            <a:r>
              <a:rPr lang="en-GB" sz="1050">
                <a:latin typeface="Arial" panose="020B0604020202020204" pitchFamily="34" charset="0"/>
                <a:cs typeface="Arial" panose="020B0604020202020204" pitchFamily="34" charset="0"/>
                <a:hlinkClick r:id="rId3"/>
              </a:rPr>
              <a:t>https://creativecommons.org/licenses/by/3.0</a:t>
            </a:r>
            <a:r>
              <a:rPr lang="en-GB" sz="1050">
                <a:latin typeface="Arial" panose="020B0604020202020204" pitchFamily="34" charset="0"/>
                <a:cs typeface="Arial" panose="020B0604020202020204" pitchFamily="34" charset="0"/>
              </a:rPr>
              <a:t>&gt;, via Wikimedia Commons</a:t>
            </a:r>
          </a:p>
        </p:txBody>
      </p:sp>
    </p:spTree>
    <p:extLst>
      <p:ext uri="{BB962C8B-B14F-4D97-AF65-F5344CB8AC3E}">
        <p14:creationId xmlns:p14="http://schemas.microsoft.com/office/powerpoint/2010/main" val="946332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46D9A7A6A91445B5458B9FAFFBEF71" ma:contentTypeVersion="13" ma:contentTypeDescription="Create a new document." ma:contentTypeScope="" ma:versionID="a22bcdfb57050d07ef26b82ff73dcc83">
  <xsd:schema xmlns:xsd="http://www.w3.org/2001/XMLSchema" xmlns:xs="http://www.w3.org/2001/XMLSchema" xmlns:p="http://schemas.microsoft.com/office/2006/metadata/properties" xmlns:ns3="dd1e9dfa-2157-407e-b94f-bf3b70d1d376" targetNamespace="http://schemas.microsoft.com/office/2006/metadata/properties" ma:root="true" ma:fieldsID="0d5fc4a562eaa9c16411614808d77067" ns3:_="">
    <xsd:import namespace="dd1e9dfa-2157-407e-b94f-bf3b70d1d376"/>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_activity" minOccurs="0"/>
                <xsd:element ref="ns3:MediaServiceLocatio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e9dfa-2157-407e-b94f-bf3b70d1d37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d1e9dfa-2157-407e-b94f-bf3b70d1d376" xsi:nil="true"/>
  </documentManagement>
</p:properties>
</file>

<file path=customXml/itemProps1.xml><?xml version="1.0" encoding="utf-8"?>
<ds:datastoreItem xmlns:ds="http://schemas.openxmlformats.org/officeDocument/2006/customXml" ds:itemID="{4CA063FC-4016-4163-BBDC-9E2133D4D96B}">
  <ds:schemaRefs>
    <ds:schemaRef ds:uri="dd1e9dfa-2157-407e-b94f-bf3b70d1d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4700E1-FA24-44BC-9518-35B5BE221F97}">
  <ds:schemaRefs>
    <ds:schemaRef ds:uri="http://schemas.microsoft.com/sharepoint/v3/contenttype/forms"/>
  </ds:schemaRefs>
</ds:datastoreItem>
</file>

<file path=customXml/itemProps3.xml><?xml version="1.0" encoding="utf-8"?>
<ds:datastoreItem xmlns:ds="http://schemas.openxmlformats.org/officeDocument/2006/customXml" ds:itemID="{B24AD1F7-6E6E-4C9B-A452-E901957A8475}">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 ds:uri="dd1e9dfa-2157-407e-b94f-bf3b70d1d376"/>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1692</Words>
  <Application>Microsoft Office PowerPoint</Application>
  <PresentationFormat>Widescreen</PresentationFormat>
  <Paragraphs>176</Paragraphs>
  <Slides>24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Sustainability - Assembly PPT</dc:title>
  <dc:creator>HIAS</dc:creator>
  <cp:lastModifiedBy>Richardson, Hannah</cp:lastModifiedBy>
  <cp:revision>1</cp:revision>
  <dcterms:created xsi:type="dcterms:W3CDTF">2024-04-22T13:54:50Z</dcterms:created>
  <dcterms:modified xsi:type="dcterms:W3CDTF">2026-05-08T14:23:32Z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0x0101000146D9A7A6A91445B5458B9FAFFBEF71</vt:lpwstr>
  </property>
  <property fmtid="{D5CDD505-2E9C-101B-9397-08002B2CF9AE}" pid="3" name="_dlc_DocIdItemGuid">
    <vt:lpwstr>e1400e1a-c4bc-4b73-9422-a5508a8c51ac</vt:lpwstr>
  </property>
  <property fmtid="{D5CDD505-2E9C-101B-9397-08002B2CF9AE}" pid="4" name="MediaServiceImageTags">
    <vt:lpwstr/>
  </property>
</Properties>
</file>