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5.xml" ContentType="application/vnd.openxmlformats-officedocument.customXmlProperties+xml"/>
  <Override PartName="/customXml/itemProps4.xml" ContentType="application/vnd.openxmlformats-officedocument.customXml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6.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63" r:id="rId2"/>
    <p:sldId id="267" r:id="rId3"/>
    <p:sldId id="269" r:id="rId4"/>
    <p:sldId id="273" r:id="rId5"/>
    <p:sldId id="264" r:id="rId6"/>
    <p:sldId id="2294" r:id="rId7"/>
    <p:sldId id="2295" r:id="rId8"/>
    <p:sldId id="2301" r:id="rId9"/>
    <p:sldId id="2302" r:id="rId10"/>
    <p:sldId id="258" r:id="rId11"/>
    <p:sldId id="256" r:id="rId12"/>
    <p:sldId id="260" r:id="rId13"/>
    <p:sldId id="2303" r:id="rId14"/>
    <p:sldId id="275" r:id="rId15"/>
    <p:sldId id="259" r:id="rId16"/>
    <p:sldId id="257" r:id="rId17"/>
  </p:sldIdLst>
  <p:sldSz cx="9144000" cy="6858000" type="screen4x3"/>
  <p:notesSz cx="7102475"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D63AA9-EAB2-4C13-AFB7-D4C722F696A5}" v="936" dt="2023-04-27T21:29:58.501"/>
    <p1510:client id="{DFF2BD13-36B1-40E4-9E32-6C71E2F25AA2}" v="55" dt="2023-04-28T05:58:11.1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47" autoAdjust="0"/>
  </p:normalViewPr>
  <p:slideViewPr>
    <p:cSldViewPr>
      <p:cViewPr varScale="1">
        <p:scale>
          <a:sx n="59" d="100"/>
          <a:sy n="59" d="100"/>
        </p:scale>
        <p:origin x="1500"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8" d="100"/>
          <a:sy n="68" d="100"/>
        </p:scale>
        <p:origin x="-2244" y="-114"/>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29" Type="http://schemas.openxmlformats.org/officeDocument/2006/relationships/customXml" Target="../customXml/item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28" Type="http://schemas.openxmlformats.org/officeDocument/2006/relationships/customXml" Target="../customXml/item4.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3.xml"/><Relationship Id="rId30" Type="http://schemas.openxmlformats.org/officeDocument/2006/relationships/customXml" Target="../customXml/item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22725" y="0"/>
            <a:ext cx="3078163" cy="511175"/>
          </a:xfrm>
          <a:prstGeom prst="rect">
            <a:avLst/>
          </a:prstGeom>
        </p:spPr>
        <p:txBody>
          <a:bodyPr vert="horz" lIns="91440" tIns="45720" rIns="91440" bIns="45720" rtlCol="0"/>
          <a:lstStyle>
            <a:lvl1pPr algn="r">
              <a:defRPr sz="1200"/>
            </a:lvl1pPr>
          </a:lstStyle>
          <a:p>
            <a:fld id="{33952516-F3B0-448C-A53D-4235710A7A92}" type="datetimeFigureOut">
              <a:rPr lang="en-GB" smtClean="0"/>
              <a:t>28/04/2023</a:t>
            </a:fld>
            <a:endParaRPr lang="en-GB"/>
          </a:p>
        </p:txBody>
      </p:sp>
      <p:sp>
        <p:nvSpPr>
          <p:cNvPr id="4" name="Footer Placeholder 3"/>
          <p:cNvSpPr>
            <a:spLocks noGrp="1"/>
          </p:cNvSpPr>
          <p:nvPr>
            <p:ph type="ftr" sz="quarter" idx="2"/>
          </p:nvPr>
        </p:nvSpPr>
        <p:spPr>
          <a:xfrm>
            <a:off x="0" y="9721850"/>
            <a:ext cx="3078163" cy="5111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022725" y="9721850"/>
            <a:ext cx="3078163" cy="511175"/>
          </a:xfrm>
          <a:prstGeom prst="rect">
            <a:avLst/>
          </a:prstGeom>
        </p:spPr>
        <p:txBody>
          <a:bodyPr vert="horz" lIns="91440" tIns="45720" rIns="91440" bIns="45720" rtlCol="0" anchor="b"/>
          <a:lstStyle>
            <a:lvl1pPr algn="r">
              <a:defRPr sz="1200"/>
            </a:lvl1pPr>
          </a:lstStyle>
          <a:p>
            <a:fld id="{552AFB23-EBB9-4A25-A620-26D9B7B944B2}" type="slidenum">
              <a:rPr lang="en-GB" smtClean="0"/>
              <a:t>‹#›</a:t>
            </a:fld>
            <a:endParaRPr lang="en-GB"/>
          </a:p>
        </p:txBody>
      </p:sp>
    </p:spTree>
    <p:extLst>
      <p:ext uri="{BB962C8B-B14F-4D97-AF65-F5344CB8AC3E}">
        <p14:creationId xmlns:p14="http://schemas.microsoft.com/office/powerpoint/2010/main" val="407983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2725" y="0"/>
            <a:ext cx="3078163" cy="511175"/>
          </a:xfrm>
          <a:prstGeom prst="rect">
            <a:avLst/>
          </a:prstGeom>
        </p:spPr>
        <p:txBody>
          <a:bodyPr vert="horz" lIns="91440" tIns="45720" rIns="91440" bIns="45720" rtlCol="0"/>
          <a:lstStyle>
            <a:lvl1pPr algn="r">
              <a:defRPr sz="1200"/>
            </a:lvl1pPr>
          </a:lstStyle>
          <a:p>
            <a:fld id="{E25118A7-E0DA-4F61-994A-99213ABBEA3F}" type="datetimeFigureOut">
              <a:rPr lang="en-GB" smtClean="0"/>
              <a:t>28/04/2023</a:t>
            </a:fld>
            <a:endParaRPr lang="en-GB"/>
          </a:p>
        </p:txBody>
      </p:sp>
      <p:sp>
        <p:nvSpPr>
          <p:cNvPr id="4" name="Slide Image Placeholder 3"/>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9613" y="4860925"/>
            <a:ext cx="5683250" cy="4605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850"/>
            <a:ext cx="3078163" cy="5111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2725" y="9721850"/>
            <a:ext cx="3078163" cy="511175"/>
          </a:xfrm>
          <a:prstGeom prst="rect">
            <a:avLst/>
          </a:prstGeom>
        </p:spPr>
        <p:txBody>
          <a:bodyPr vert="horz" lIns="91440" tIns="45720" rIns="91440" bIns="45720" rtlCol="0" anchor="b"/>
          <a:lstStyle>
            <a:lvl1pPr algn="r">
              <a:defRPr sz="1200"/>
            </a:lvl1pPr>
          </a:lstStyle>
          <a:p>
            <a:fld id="{26772EB6-3975-4D52-80ED-BFAA1A69427F}" type="slidenum">
              <a:rPr lang="en-GB" smtClean="0"/>
              <a:t>‹#›</a:t>
            </a:fld>
            <a:endParaRPr lang="en-GB"/>
          </a:p>
        </p:txBody>
      </p:sp>
    </p:spTree>
    <p:extLst>
      <p:ext uri="{BB962C8B-B14F-4D97-AF65-F5344CB8AC3E}">
        <p14:creationId xmlns:p14="http://schemas.microsoft.com/office/powerpoint/2010/main" val="1000585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56143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457200" y="1916831"/>
            <a:ext cx="8229600" cy="403244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2814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00995"/>
            <a:ext cx="77724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722313" y="1700808"/>
            <a:ext cx="77724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9864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457200" y="1916832"/>
            <a:ext cx="4038600" cy="403244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916832"/>
            <a:ext cx="4038600" cy="403244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294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700808"/>
            <a:ext cx="40401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48880"/>
            <a:ext cx="4040188" cy="360040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709118"/>
            <a:ext cx="4041775" cy="639762"/>
          </a:xfrm>
        </p:spPr>
        <p:txBody>
          <a:bodyPr anchor="b"/>
          <a:lstStyle>
            <a:lvl1pPr marL="0" indent="0">
              <a:buNone/>
              <a:defRPr sz="2400" b="1" baseline="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348880"/>
            <a:ext cx="4041775" cy="3600400"/>
          </a:xfrm>
        </p:spPr>
        <p:txBody>
          <a:bodyPr/>
          <a:lstStyle>
            <a:lvl1pPr>
              <a:defRPr sz="240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4101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365276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92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3575050" y="1916831"/>
            <a:ext cx="5111750" cy="4032449"/>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916832"/>
            <a:ext cx="3008313" cy="4030555"/>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79277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752" y="4800600"/>
            <a:ext cx="5486400" cy="566738"/>
          </a:xfrm>
        </p:spPr>
        <p:txBody>
          <a:bodyPr anchor="b"/>
          <a:lstStyle>
            <a:lvl1pPr algn="l">
              <a:defRPr sz="2000" b="1" baseline="0">
                <a:latin typeface="Arial" panose="020B0604020202020204" pitchFamily="34" charset="0"/>
              </a:defRPr>
            </a:lvl1pPr>
          </a:lstStyle>
          <a:p>
            <a:r>
              <a:rPr lang="en-US"/>
              <a:t>Click to edit Master title style</a:t>
            </a:r>
            <a:endParaRPr lang="en-GB" dirty="0"/>
          </a:p>
        </p:txBody>
      </p:sp>
      <p:sp>
        <p:nvSpPr>
          <p:cNvPr id="3" name="Picture Placeholder 2"/>
          <p:cNvSpPr>
            <a:spLocks noGrp="1"/>
          </p:cNvSpPr>
          <p:nvPr>
            <p:ph type="pic" idx="1"/>
          </p:nvPr>
        </p:nvSpPr>
        <p:spPr>
          <a:xfrm>
            <a:off x="453752" y="612775"/>
            <a:ext cx="54864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453752" y="5367338"/>
            <a:ext cx="5486400" cy="509934"/>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5538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6131024"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916831"/>
            <a:ext cx="8229600" cy="40324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81208" b="43192"/>
          <a:stretch/>
        </p:blipFill>
        <p:spPr bwMode="auto">
          <a:xfrm>
            <a:off x="7436139" y="4653135"/>
            <a:ext cx="1888389" cy="221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912480" y="260648"/>
            <a:ext cx="1980000" cy="76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396000" y="6062400"/>
            <a:ext cx="1911600" cy="507600"/>
          </a:xfrm>
          <a:prstGeom prst="rect">
            <a:avLst/>
          </a:prstGeom>
        </p:spPr>
      </p:pic>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99792" y="6021288"/>
            <a:ext cx="1911600" cy="601642"/>
          </a:xfrm>
          <a:prstGeom prst="rect">
            <a:avLst/>
          </a:prstGeom>
        </p:spPr>
      </p:pic>
    </p:spTree>
    <p:extLst>
      <p:ext uri="{BB962C8B-B14F-4D97-AF65-F5344CB8AC3E}">
        <p14:creationId xmlns:p14="http://schemas.microsoft.com/office/powerpoint/2010/main" val="2486979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eb.microsoftstream.com/video/bc439913-7404-4b7c-9103-6df2fcd8cdc3" TargetMode="Externa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HIAS DAY Summer 2023</a:t>
            </a:r>
          </a:p>
        </p:txBody>
      </p:sp>
      <p:sp>
        <p:nvSpPr>
          <p:cNvPr id="4" name="Content Placeholder 3"/>
          <p:cNvSpPr>
            <a:spLocks noGrp="1"/>
          </p:cNvSpPr>
          <p:nvPr>
            <p:ph idx="1"/>
          </p:nvPr>
        </p:nvSpPr>
        <p:spPr>
          <a:xfrm>
            <a:off x="457201" y="1268760"/>
            <a:ext cx="8229600" cy="4592960"/>
          </a:xfrm>
        </p:spPr>
        <p:txBody>
          <a:bodyPr>
            <a:normAutofit/>
          </a:bodyPr>
          <a:lstStyle/>
          <a:p>
            <a:pPr marL="0" indent="0">
              <a:buNone/>
            </a:pPr>
            <a:r>
              <a:rPr lang="en-GB" sz="2000" b="1" dirty="0"/>
              <a:t>Challenging times</a:t>
            </a:r>
          </a:p>
          <a:p>
            <a:r>
              <a:rPr lang="en-GB" sz="2000" dirty="0"/>
              <a:t>Pandemic</a:t>
            </a:r>
          </a:p>
          <a:p>
            <a:r>
              <a:rPr lang="en-GB" sz="2000" dirty="0"/>
              <a:t>Wars</a:t>
            </a:r>
          </a:p>
          <a:p>
            <a:r>
              <a:rPr lang="en-GB" sz="2000" dirty="0"/>
              <a:t>Poverty</a:t>
            </a:r>
            <a:endParaRPr lang="en-GB" b="1" dirty="0"/>
          </a:p>
          <a:p>
            <a:pPr marL="0" indent="0">
              <a:buNone/>
            </a:pPr>
            <a:endParaRPr lang="en-GB" sz="2000" b="1" dirty="0"/>
          </a:p>
          <a:p>
            <a:pPr marL="0" indent="0">
              <a:buNone/>
            </a:pPr>
            <a:endParaRPr lang="en-GB" sz="2000" b="1" dirty="0"/>
          </a:p>
          <a:p>
            <a:pPr marL="0" indent="0">
              <a:buNone/>
            </a:pPr>
            <a:r>
              <a:rPr lang="en-GB" sz="2000" b="1" dirty="0"/>
              <a:t>In the middle of difficulty lies opportunity</a:t>
            </a:r>
          </a:p>
          <a:p>
            <a:pPr marL="0" indent="0">
              <a:buNone/>
            </a:pPr>
            <a:r>
              <a:rPr lang="en-GB" sz="1500" dirty="0"/>
              <a:t>Albert Einstein</a:t>
            </a:r>
          </a:p>
          <a:p>
            <a:r>
              <a:rPr lang="en-GB" sz="2000" dirty="0"/>
              <a:t>We have amazing jobs – nurture and growth!</a:t>
            </a:r>
          </a:p>
          <a:p>
            <a:r>
              <a:rPr lang="en-GB" sz="2000" dirty="0"/>
              <a:t>Skilled, articulate and passionate colleagues</a:t>
            </a:r>
          </a:p>
          <a:p>
            <a:r>
              <a:rPr lang="en-GB" sz="2000" dirty="0"/>
              <a:t>Opportunity to re-set and re-think</a:t>
            </a:r>
          </a:p>
          <a:p>
            <a:pPr marL="0" indent="0" algn="l">
              <a:buNone/>
            </a:pPr>
            <a:endParaRPr lang="en-GB" sz="2000" b="1" i="0" dirty="0">
              <a:solidFill>
                <a:srgbClr val="101010"/>
              </a:solidFill>
              <a:effectLst/>
              <a:latin typeface="Arial" panose="020B0604020202020204" pitchFamily="34" charset="0"/>
            </a:endParaRPr>
          </a:p>
          <a:p>
            <a:pPr marL="0" indent="0">
              <a:buNone/>
            </a:pPr>
            <a:endParaRPr lang="en-GB" dirty="0"/>
          </a:p>
          <a:p>
            <a:endParaRPr lang="en-GB" dirty="0"/>
          </a:p>
          <a:p>
            <a:endParaRPr lang="en-GB" dirty="0"/>
          </a:p>
        </p:txBody>
      </p:sp>
      <p:pic>
        <p:nvPicPr>
          <p:cNvPr id="3" name="Picture 2" descr="Mortgage Advisers Heswall">
            <a:extLst>
              <a:ext uri="{FF2B5EF4-FFF2-40B4-BE49-F238E27FC236}">
                <a16:creationId xmlns:a16="http://schemas.microsoft.com/office/drawing/2014/main" id="{3D6721C0-BD86-E226-75A1-309B9A1F8C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744795"/>
            <a:ext cx="2515412" cy="1333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50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29FD2-3E43-E6B7-1C33-908DA7044864}"/>
              </a:ext>
            </a:extLst>
          </p:cNvPr>
          <p:cNvSpPr>
            <a:spLocks noGrp="1"/>
          </p:cNvSpPr>
          <p:nvPr>
            <p:ph type="title"/>
          </p:nvPr>
        </p:nvSpPr>
        <p:spPr>
          <a:xfrm>
            <a:off x="251520" y="620688"/>
            <a:ext cx="7886700" cy="550502"/>
          </a:xfrm>
        </p:spPr>
        <p:txBody>
          <a:bodyPr/>
          <a:lstStyle/>
          <a:p>
            <a:r>
              <a:rPr lang="en-US" b="1" dirty="0"/>
              <a:t>Association of Education advisers</a:t>
            </a:r>
          </a:p>
        </p:txBody>
      </p:sp>
      <p:sp>
        <p:nvSpPr>
          <p:cNvPr id="3" name="Content Placeholder 2">
            <a:extLst>
              <a:ext uri="{FF2B5EF4-FFF2-40B4-BE49-F238E27FC236}">
                <a16:creationId xmlns:a16="http://schemas.microsoft.com/office/drawing/2014/main" id="{AA91BCC8-146C-7A15-2D43-6E37A2DC2FB9}"/>
              </a:ext>
            </a:extLst>
          </p:cNvPr>
          <p:cNvSpPr>
            <a:spLocks noGrp="1"/>
          </p:cNvSpPr>
          <p:nvPr>
            <p:ph idx="1"/>
          </p:nvPr>
        </p:nvSpPr>
        <p:spPr>
          <a:xfrm>
            <a:off x="265042" y="1475455"/>
            <a:ext cx="8064896" cy="4473825"/>
          </a:xfrm>
        </p:spPr>
        <p:txBody>
          <a:bodyPr>
            <a:normAutofit fontScale="55000" lnSpcReduction="20000"/>
          </a:bodyPr>
          <a:lstStyle/>
          <a:p>
            <a:pPr marL="0" indent="0">
              <a:buNone/>
            </a:pPr>
            <a:r>
              <a:rPr lang="en-US" b="1" dirty="0"/>
              <a:t>HIAS was an early adopter/pilot for the devising of a set of professional standards for Education Advisers.</a:t>
            </a:r>
          </a:p>
          <a:p>
            <a:pPr marL="0" indent="0">
              <a:buNone/>
            </a:pPr>
            <a:endParaRPr lang="en-US" dirty="0"/>
          </a:p>
          <a:p>
            <a:pPr marL="0" indent="0">
              <a:buNone/>
            </a:pPr>
            <a:r>
              <a:rPr lang="en-US" dirty="0"/>
              <a:t>Our proposal is to trial a wider use of AOEA membership to </a:t>
            </a:r>
          </a:p>
          <a:p>
            <a:r>
              <a:rPr lang="en-US" dirty="0"/>
              <a:t>access professional learning, professional resources, case studies, and provide networking opportunities outside of Hampshire and the Isle of Wight</a:t>
            </a:r>
          </a:p>
          <a:p>
            <a:r>
              <a:rPr lang="en-US" dirty="0"/>
              <a:t>offer opportunities for accreditation at </a:t>
            </a:r>
            <a:r>
              <a:rPr lang="en-US" b="1" dirty="0"/>
              <a:t>Associate</a:t>
            </a:r>
            <a:r>
              <a:rPr lang="en-US" dirty="0"/>
              <a:t> and </a:t>
            </a:r>
            <a:r>
              <a:rPr lang="en-US" b="1" dirty="0"/>
              <a:t>Senior Associate </a:t>
            </a:r>
            <a:r>
              <a:rPr lang="en-US" dirty="0"/>
              <a:t>levels </a:t>
            </a:r>
          </a:p>
          <a:p>
            <a:r>
              <a:rPr lang="en-US" dirty="0"/>
              <a:t>Use our membership and accreditation for marketing the HIAS professional offer</a:t>
            </a:r>
          </a:p>
          <a:p>
            <a:pPr marL="0" indent="0">
              <a:buNone/>
            </a:pPr>
            <a:endParaRPr lang="en-US" dirty="0"/>
          </a:p>
          <a:p>
            <a:pPr marL="0" indent="0">
              <a:buNone/>
            </a:pPr>
            <a:endParaRPr lang="en-US" b="1" dirty="0"/>
          </a:p>
          <a:p>
            <a:pPr marL="0" indent="0">
              <a:buNone/>
            </a:pPr>
            <a:endParaRPr lang="en-US" b="1" dirty="0"/>
          </a:p>
          <a:p>
            <a:pPr marL="0" indent="0">
              <a:buNone/>
            </a:pPr>
            <a:endParaRPr lang="en-US" b="1" dirty="0"/>
          </a:p>
          <a:p>
            <a:pPr marL="0" indent="0">
              <a:buNone/>
            </a:pPr>
            <a:r>
              <a:rPr lang="en-US" b="1" dirty="0"/>
              <a:t>Three types of membership</a:t>
            </a:r>
          </a:p>
          <a:p>
            <a:pPr marL="0" indent="0">
              <a:buNone/>
            </a:pPr>
            <a:endParaRPr lang="en-US" b="1" dirty="0"/>
          </a:p>
          <a:p>
            <a:pPr marL="0" indent="0">
              <a:buNone/>
            </a:pPr>
            <a:r>
              <a:rPr lang="en-US" b="1" dirty="0"/>
              <a:t>Affiliate Membership </a:t>
            </a:r>
            <a:r>
              <a:rPr lang="en-US" dirty="0"/>
              <a:t>is an access based membership</a:t>
            </a:r>
          </a:p>
          <a:p>
            <a:pPr marL="0" indent="0">
              <a:buNone/>
            </a:pPr>
            <a:r>
              <a:rPr lang="en-US" b="1" dirty="0"/>
              <a:t>Associate Membership </a:t>
            </a:r>
            <a:r>
              <a:rPr lang="en-US" dirty="0"/>
              <a:t>requires successful assessment against t</a:t>
            </a:r>
            <a:r>
              <a:rPr lang="en-GB" i="0" dirty="0" err="1">
                <a:effectLst/>
              </a:rPr>
              <a:t>hree</a:t>
            </a:r>
            <a:r>
              <a:rPr lang="en-GB" i="0" dirty="0">
                <a:effectLst/>
              </a:rPr>
              <a:t> core areas - advisory, school improvement, and governance</a:t>
            </a:r>
          </a:p>
          <a:p>
            <a:pPr marL="0" indent="0">
              <a:buNone/>
            </a:pPr>
            <a:r>
              <a:rPr lang="en-US" b="1" dirty="0"/>
              <a:t>Senior Associate Membership </a:t>
            </a:r>
            <a:r>
              <a:rPr lang="en-US" dirty="0"/>
              <a:t>requires successful assessment against a further t</a:t>
            </a:r>
            <a:r>
              <a:rPr lang="en-GB" dirty="0" err="1"/>
              <a:t>hree</a:t>
            </a:r>
            <a:r>
              <a:rPr lang="en-GB" dirty="0"/>
              <a:t> core areas </a:t>
            </a:r>
            <a:r>
              <a:rPr lang="en-GB" b="0" i="0" dirty="0">
                <a:solidFill>
                  <a:srgbClr val="171248"/>
                </a:solidFill>
                <a:effectLst/>
              </a:rPr>
              <a:t>- organisational development, change management, and quality systems</a:t>
            </a:r>
            <a:endParaRPr lang="en-US" dirty="0"/>
          </a:p>
          <a:p>
            <a:pPr lvl="1"/>
            <a:endParaRPr lang="en-US" dirty="0"/>
          </a:p>
          <a:p>
            <a:endParaRPr lang="en-US" dirty="0"/>
          </a:p>
        </p:txBody>
      </p:sp>
      <p:pic>
        <p:nvPicPr>
          <p:cNvPr id="7170" name="Picture 2" descr="Tickets for the AoEA Annual Summit 2023 are now live! - AoEA">
            <a:extLst>
              <a:ext uri="{FF2B5EF4-FFF2-40B4-BE49-F238E27FC236}">
                <a16:creationId xmlns:a16="http://schemas.microsoft.com/office/drawing/2014/main" id="{20B20A58-B8E6-934F-6483-E6D90BFCB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3429000"/>
            <a:ext cx="1874515" cy="937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589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3EE5A-7D00-07B8-D9AA-84C2424ED246}"/>
              </a:ext>
            </a:extLst>
          </p:cNvPr>
          <p:cNvSpPr>
            <a:spLocks noGrp="1"/>
          </p:cNvSpPr>
          <p:nvPr>
            <p:ph type="title"/>
          </p:nvPr>
        </p:nvSpPr>
        <p:spPr>
          <a:xfrm>
            <a:off x="539552" y="511510"/>
            <a:ext cx="7886700" cy="619584"/>
          </a:xfrm>
        </p:spPr>
        <p:txBody>
          <a:bodyPr/>
          <a:lstStyle/>
          <a:p>
            <a:r>
              <a:rPr lang="en-US" b="1" dirty="0"/>
              <a:t>Affiliate membership</a:t>
            </a:r>
          </a:p>
        </p:txBody>
      </p:sp>
      <p:sp>
        <p:nvSpPr>
          <p:cNvPr id="9" name="Content Placeholder 8">
            <a:extLst>
              <a:ext uri="{FF2B5EF4-FFF2-40B4-BE49-F238E27FC236}">
                <a16:creationId xmlns:a16="http://schemas.microsoft.com/office/drawing/2014/main" id="{8EEB40A5-2EC2-132C-67C6-053754AC5005}"/>
              </a:ext>
            </a:extLst>
          </p:cNvPr>
          <p:cNvSpPr>
            <a:spLocks noGrp="1"/>
          </p:cNvSpPr>
          <p:nvPr>
            <p:ph sz="half" idx="1"/>
          </p:nvPr>
        </p:nvSpPr>
        <p:spPr>
          <a:xfrm>
            <a:off x="467544" y="1143427"/>
            <a:ext cx="7615758" cy="4752528"/>
          </a:xfrm>
        </p:spPr>
        <p:txBody>
          <a:bodyPr>
            <a:normAutofit fontScale="32500" lnSpcReduction="20000"/>
          </a:bodyPr>
          <a:lstStyle/>
          <a:p>
            <a:pPr marL="0" indent="0">
              <a:buNone/>
            </a:pPr>
            <a:r>
              <a:rPr lang="en-US" sz="4300" dirty="0"/>
              <a:t>We have secured free access to this membership for all until September to trial:</a:t>
            </a:r>
          </a:p>
          <a:p>
            <a:pPr marL="0" indent="0">
              <a:buNone/>
            </a:pPr>
            <a:endParaRPr lang="en-GB" sz="4300" b="1" dirty="0">
              <a:solidFill>
                <a:srgbClr val="171248"/>
              </a:solidFill>
            </a:endParaRPr>
          </a:p>
          <a:p>
            <a:pPr marL="0" indent="0">
              <a:buNone/>
            </a:pPr>
            <a:r>
              <a:rPr lang="en-GB" sz="4300" b="1" dirty="0">
                <a:solidFill>
                  <a:srgbClr val="171248"/>
                </a:solidFill>
              </a:rPr>
              <a:t>Membership Option 1 </a:t>
            </a:r>
            <a:r>
              <a:rPr lang="en-GB" sz="4300" dirty="0">
                <a:solidFill>
                  <a:srgbClr val="171248"/>
                </a:solidFill>
              </a:rPr>
              <a:t>includes:</a:t>
            </a:r>
          </a:p>
          <a:p>
            <a:pPr algn="l"/>
            <a:r>
              <a:rPr lang="en-GB" sz="4300" b="1" dirty="0">
                <a:solidFill>
                  <a:srgbClr val="171248"/>
                </a:solidFill>
              </a:rPr>
              <a:t>Members rate for all online training</a:t>
            </a:r>
            <a:br>
              <a:rPr lang="en-GB" sz="4300" b="1" dirty="0">
                <a:solidFill>
                  <a:srgbClr val="171248"/>
                </a:solidFill>
              </a:rPr>
            </a:br>
            <a:r>
              <a:rPr lang="en-GB" sz="4300" b="1" dirty="0">
                <a:solidFill>
                  <a:srgbClr val="171248"/>
                </a:solidFill>
              </a:rPr>
              <a:t>Member rate for Annual Summit</a:t>
            </a:r>
            <a:br>
              <a:rPr lang="en-GB" sz="4300" b="1" dirty="0">
                <a:solidFill>
                  <a:srgbClr val="171248"/>
                </a:solidFill>
              </a:rPr>
            </a:br>
            <a:r>
              <a:rPr lang="en-GB" sz="4300" dirty="0">
                <a:solidFill>
                  <a:srgbClr val="171248"/>
                </a:solidFill>
              </a:rPr>
              <a:t>Our annual conference is held in July every year, where we invite worldwide education leaders to give keynotes on topical issues affecting education.</a:t>
            </a:r>
          </a:p>
          <a:p>
            <a:pPr algn="l"/>
            <a:r>
              <a:rPr lang="en-GB" sz="4300" b="1" dirty="0">
                <a:solidFill>
                  <a:srgbClr val="171248"/>
                </a:solidFill>
              </a:rPr>
              <a:t>Access to </a:t>
            </a:r>
            <a:r>
              <a:rPr lang="en-GB" sz="4300" b="1" dirty="0" err="1">
                <a:solidFill>
                  <a:srgbClr val="171248"/>
                </a:solidFill>
              </a:rPr>
              <a:t>EduKIT</a:t>
            </a:r>
            <a:r>
              <a:rPr lang="en-GB" sz="4300" b="1" dirty="0">
                <a:solidFill>
                  <a:srgbClr val="171248"/>
                </a:solidFill>
              </a:rPr>
              <a:t> meetings</a:t>
            </a:r>
            <a:br>
              <a:rPr lang="en-GB" sz="4300" b="1" dirty="0">
                <a:solidFill>
                  <a:srgbClr val="171248"/>
                </a:solidFill>
              </a:rPr>
            </a:br>
            <a:r>
              <a:rPr lang="en-GB" sz="4300" dirty="0">
                <a:solidFill>
                  <a:srgbClr val="171248"/>
                </a:solidFill>
              </a:rPr>
              <a:t>Access to our Educational Keeping-In-Touch meetings with topical guest speakers. This is an informal catch-up to share best practices and knowledge, stay social and talk to your fellow </a:t>
            </a:r>
            <a:r>
              <a:rPr lang="en-GB" sz="4300" dirty="0" err="1">
                <a:solidFill>
                  <a:srgbClr val="171248"/>
                </a:solidFill>
              </a:rPr>
              <a:t>AoEA</a:t>
            </a:r>
            <a:r>
              <a:rPr lang="en-GB" sz="4300" dirty="0">
                <a:solidFill>
                  <a:srgbClr val="171248"/>
                </a:solidFill>
              </a:rPr>
              <a:t> members. We record all our </a:t>
            </a:r>
            <a:r>
              <a:rPr lang="en-GB" sz="4300" dirty="0" err="1">
                <a:solidFill>
                  <a:srgbClr val="171248"/>
                </a:solidFill>
              </a:rPr>
              <a:t>EduKIT</a:t>
            </a:r>
            <a:r>
              <a:rPr lang="en-GB" sz="4300" dirty="0">
                <a:solidFill>
                  <a:srgbClr val="171248"/>
                </a:solidFill>
              </a:rPr>
              <a:t> sessions and as a member all recordings, presentations and materials can be found in our </a:t>
            </a:r>
            <a:r>
              <a:rPr lang="en-GB" sz="4300" dirty="0" err="1">
                <a:solidFill>
                  <a:srgbClr val="171248"/>
                </a:solidFill>
              </a:rPr>
              <a:t>AoEA</a:t>
            </a:r>
            <a:r>
              <a:rPr lang="en-GB" sz="4300" dirty="0">
                <a:solidFill>
                  <a:srgbClr val="171248"/>
                </a:solidFill>
              </a:rPr>
              <a:t> Hub. (Usually fortnightly on Thursdays at 5pm)</a:t>
            </a:r>
          </a:p>
          <a:p>
            <a:pPr algn="l"/>
            <a:r>
              <a:rPr lang="en-GB" sz="4300" b="1" dirty="0">
                <a:solidFill>
                  <a:srgbClr val="171248"/>
                </a:solidFill>
              </a:rPr>
              <a:t>Access to Member Hub</a:t>
            </a:r>
            <a:br>
              <a:rPr lang="en-GB" sz="4300" b="1" dirty="0">
                <a:solidFill>
                  <a:srgbClr val="171248"/>
                </a:solidFill>
              </a:rPr>
            </a:br>
            <a:r>
              <a:rPr lang="en-GB" sz="4300" dirty="0">
                <a:solidFill>
                  <a:srgbClr val="171248"/>
                </a:solidFill>
              </a:rPr>
              <a:t>Our Hub is an online members only forum to keep you up to date with our latest news, training and events. This also provides access to the </a:t>
            </a:r>
            <a:r>
              <a:rPr lang="en-GB" sz="4300" dirty="0" err="1">
                <a:solidFill>
                  <a:srgbClr val="171248"/>
                </a:solidFill>
              </a:rPr>
              <a:t>AoEA</a:t>
            </a:r>
            <a:r>
              <a:rPr lang="en-GB" sz="4300" dirty="0">
                <a:solidFill>
                  <a:srgbClr val="171248"/>
                </a:solidFill>
              </a:rPr>
              <a:t> hub app available on Apple and Google stores</a:t>
            </a:r>
            <a:br>
              <a:rPr lang="en-GB" sz="4300" dirty="0">
                <a:solidFill>
                  <a:srgbClr val="171248"/>
                </a:solidFill>
              </a:rPr>
            </a:br>
            <a:endParaRPr lang="en-GB" sz="4300" dirty="0">
              <a:solidFill>
                <a:srgbClr val="171248"/>
              </a:solidFill>
            </a:endParaRPr>
          </a:p>
          <a:p>
            <a:pPr marL="0" indent="0">
              <a:buNone/>
            </a:pPr>
            <a:r>
              <a:rPr lang="en-GB" sz="4300" b="1" dirty="0">
                <a:solidFill>
                  <a:srgbClr val="171248"/>
                </a:solidFill>
              </a:rPr>
              <a:t>Membership Option 2 </a:t>
            </a:r>
            <a:r>
              <a:rPr lang="en-GB" sz="4300" dirty="0">
                <a:solidFill>
                  <a:srgbClr val="171248"/>
                </a:solidFill>
              </a:rPr>
              <a:t>includes all of the above plus:</a:t>
            </a:r>
          </a:p>
          <a:p>
            <a:pPr algn="l"/>
            <a:r>
              <a:rPr lang="en-GB" sz="4300" b="1" dirty="0">
                <a:solidFill>
                  <a:srgbClr val="171248"/>
                </a:solidFill>
              </a:rPr>
              <a:t>Weekly newsletter</a:t>
            </a:r>
            <a:br>
              <a:rPr lang="en-GB" sz="4300" b="1" dirty="0">
                <a:solidFill>
                  <a:srgbClr val="171248"/>
                </a:solidFill>
              </a:rPr>
            </a:br>
            <a:r>
              <a:rPr lang="en-GB" sz="4300" dirty="0">
                <a:solidFill>
                  <a:srgbClr val="171248"/>
                </a:solidFill>
              </a:rPr>
              <a:t>A weekly newsletter emailed to our members containing Tony Stephen’s Education Update highlighting news, developments and policy changes from the world of education as well as all the latest news, training and events from the </a:t>
            </a:r>
            <a:r>
              <a:rPr lang="en-GB" sz="4300" dirty="0" err="1">
                <a:solidFill>
                  <a:srgbClr val="171248"/>
                </a:solidFill>
              </a:rPr>
              <a:t>AoEA</a:t>
            </a:r>
            <a:r>
              <a:rPr lang="en-GB" sz="4300" dirty="0">
                <a:solidFill>
                  <a:srgbClr val="171248"/>
                </a:solidFill>
              </a:rPr>
              <a:t> and its members</a:t>
            </a:r>
          </a:p>
          <a:p>
            <a:pPr marL="0" indent="0" algn="l">
              <a:buNone/>
            </a:pPr>
            <a:endParaRPr lang="en-GB" sz="4300" dirty="0">
              <a:solidFill>
                <a:srgbClr val="171248"/>
              </a:solidFill>
            </a:endParaRPr>
          </a:p>
          <a:p>
            <a:endParaRPr lang="en-US" sz="3150" dirty="0"/>
          </a:p>
        </p:txBody>
      </p:sp>
    </p:spTree>
    <p:extLst>
      <p:ext uri="{BB962C8B-B14F-4D97-AF65-F5344CB8AC3E}">
        <p14:creationId xmlns:p14="http://schemas.microsoft.com/office/powerpoint/2010/main" val="3774463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73A71-2FBC-DCB6-38AC-2CB36D0E6134}"/>
              </a:ext>
            </a:extLst>
          </p:cNvPr>
          <p:cNvSpPr>
            <a:spLocks noGrp="1"/>
          </p:cNvSpPr>
          <p:nvPr>
            <p:ph type="title"/>
          </p:nvPr>
        </p:nvSpPr>
        <p:spPr/>
        <p:txBody>
          <a:bodyPr/>
          <a:lstStyle/>
          <a:p>
            <a:r>
              <a:rPr lang="en-US" b="1" dirty="0"/>
              <a:t>Upcoming opportunities for partnership with AOEA</a:t>
            </a:r>
          </a:p>
        </p:txBody>
      </p:sp>
      <p:sp>
        <p:nvSpPr>
          <p:cNvPr id="6" name="Content Placeholder 5">
            <a:extLst>
              <a:ext uri="{FF2B5EF4-FFF2-40B4-BE49-F238E27FC236}">
                <a16:creationId xmlns:a16="http://schemas.microsoft.com/office/drawing/2014/main" id="{9D08F779-A9BD-C864-D665-5D48C342C2AE}"/>
              </a:ext>
            </a:extLst>
          </p:cNvPr>
          <p:cNvSpPr>
            <a:spLocks noGrp="1"/>
          </p:cNvSpPr>
          <p:nvPr>
            <p:ph idx="1"/>
          </p:nvPr>
        </p:nvSpPr>
        <p:spPr>
          <a:xfrm>
            <a:off x="539552" y="1556792"/>
            <a:ext cx="8229600" cy="4536504"/>
          </a:xfrm>
        </p:spPr>
        <p:txBody>
          <a:bodyPr>
            <a:normAutofit fontScale="62500" lnSpcReduction="20000"/>
          </a:bodyPr>
          <a:lstStyle/>
          <a:p>
            <a:r>
              <a:rPr lang="en-US" dirty="0"/>
              <a:t>Monday June 5</a:t>
            </a:r>
            <a:r>
              <a:rPr lang="en-US" baseline="30000" dirty="0"/>
              <a:t>th</a:t>
            </a:r>
            <a:r>
              <a:rPr lang="en-US" dirty="0"/>
              <a:t> </a:t>
            </a:r>
            <a:r>
              <a:rPr lang="en-US" b="1" dirty="0"/>
              <a:t>Accreditation Briefing </a:t>
            </a:r>
            <a:r>
              <a:rPr lang="en-US" dirty="0"/>
              <a:t>and education system thinking seminar</a:t>
            </a:r>
          </a:p>
          <a:p>
            <a:pPr lvl="1"/>
            <a:r>
              <a:rPr lang="en-US" dirty="0"/>
              <a:t>9.00 refreshments for 9:30 start. 12:00 finish. </a:t>
            </a:r>
          </a:p>
          <a:p>
            <a:pPr lvl="1"/>
            <a:r>
              <a:rPr lang="en-US" dirty="0">
                <a:highlight>
                  <a:srgbClr val="FFFF00"/>
                </a:highlight>
              </a:rPr>
              <a:t>Please accept diary invite.</a:t>
            </a:r>
            <a:br>
              <a:rPr lang="en-US" dirty="0"/>
            </a:br>
            <a:endParaRPr lang="en-US" dirty="0"/>
          </a:p>
          <a:p>
            <a:r>
              <a:rPr lang="en-US" dirty="0"/>
              <a:t>Friday June 8</a:t>
            </a:r>
            <a:r>
              <a:rPr lang="en-US" baseline="30000" dirty="0"/>
              <a:t>th</a:t>
            </a:r>
            <a:r>
              <a:rPr lang="en-US" dirty="0"/>
              <a:t> </a:t>
            </a:r>
            <a:r>
              <a:rPr lang="en-US" b="1" dirty="0"/>
              <a:t>Annual Summit </a:t>
            </a:r>
            <a:r>
              <a:rPr lang="en-US" dirty="0"/>
              <a:t>- </a:t>
            </a:r>
            <a:r>
              <a:rPr lang="en-US" dirty="0">
                <a:highlight>
                  <a:srgbClr val="FFFF00"/>
                </a:highlight>
              </a:rPr>
              <a:t>please indicate interest asap </a:t>
            </a:r>
            <a:r>
              <a:rPr lang="en-US" dirty="0"/>
              <a:t>as places may be limited (York so very early start or night before stopover)</a:t>
            </a:r>
            <a:br>
              <a:rPr lang="en-US" dirty="0"/>
            </a:br>
            <a:endParaRPr lang="en-US" dirty="0"/>
          </a:p>
          <a:p>
            <a:r>
              <a:rPr lang="en-US" dirty="0"/>
              <a:t>Hampshire cohort for </a:t>
            </a:r>
            <a:r>
              <a:rPr lang="en-US" b="1" dirty="0"/>
              <a:t>Associate Accreditation </a:t>
            </a:r>
            <a:r>
              <a:rPr lang="en-US" dirty="0"/>
              <a:t>Summer/Autumn Term start</a:t>
            </a:r>
          </a:p>
          <a:p>
            <a:endParaRPr lang="en-US" dirty="0"/>
          </a:p>
          <a:p>
            <a:r>
              <a:rPr lang="en-US" dirty="0"/>
              <a:t>Regional cohort for </a:t>
            </a:r>
            <a:r>
              <a:rPr lang="en-US" b="1" dirty="0"/>
              <a:t>Senior Accreditation </a:t>
            </a:r>
            <a:r>
              <a:rPr lang="en-US" dirty="0"/>
              <a:t>Summer/Autumn start</a:t>
            </a:r>
          </a:p>
          <a:p>
            <a:pPr marL="0" indent="0">
              <a:buNone/>
            </a:pPr>
            <a:endParaRPr lang="en-US" dirty="0"/>
          </a:p>
          <a:p>
            <a:pPr lvl="1"/>
            <a:r>
              <a:rPr lang="en-US" dirty="0"/>
              <a:t>Both include a day seminar to help reflect on your efficacy against the standards and prepare for accreditation portfolio/case study. </a:t>
            </a:r>
            <a:r>
              <a:rPr lang="en-US" dirty="0">
                <a:highlight>
                  <a:srgbClr val="FFFF00"/>
                </a:highlight>
              </a:rPr>
              <a:t>Let us know if you are interested</a:t>
            </a:r>
            <a:br>
              <a:rPr lang="en-US" dirty="0"/>
            </a:br>
            <a:endParaRPr lang="en-US" dirty="0"/>
          </a:p>
          <a:p>
            <a:r>
              <a:rPr lang="en-GB" sz="2800" b="1" dirty="0">
                <a:solidFill>
                  <a:srgbClr val="171248"/>
                </a:solidFill>
              </a:rPr>
              <a:t>Please </a:t>
            </a:r>
            <a:r>
              <a:rPr lang="en-GB" sz="2800" b="1" dirty="0">
                <a:solidFill>
                  <a:srgbClr val="171248"/>
                </a:solidFill>
                <a:highlight>
                  <a:srgbClr val="FFFF00"/>
                </a:highlight>
              </a:rPr>
              <a:t>let us know by CoP Wednesday 3 May </a:t>
            </a:r>
            <a:r>
              <a:rPr lang="en-GB" sz="2800" b="1" dirty="0">
                <a:solidFill>
                  <a:srgbClr val="171248"/>
                </a:solidFill>
              </a:rPr>
              <a:t>if you would </a:t>
            </a:r>
            <a:r>
              <a:rPr lang="en-GB" sz="2800" b="1" dirty="0">
                <a:solidFill>
                  <a:srgbClr val="171248"/>
                </a:solidFill>
                <a:highlight>
                  <a:srgbClr val="FFFF00"/>
                </a:highlight>
              </a:rPr>
              <a:t>NOT</a:t>
            </a:r>
            <a:r>
              <a:rPr lang="en-GB" sz="2800" b="1" dirty="0">
                <a:solidFill>
                  <a:srgbClr val="171248"/>
                </a:solidFill>
              </a:rPr>
              <a:t> like to trial Affiliate membership.</a:t>
            </a:r>
            <a:endParaRPr lang="en-US" sz="2800" dirty="0"/>
          </a:p>
          <a:p>
            <a:pPr marL="0" indent="0">
              <a:buNone/>
            </a:pPr>
            <a:endParaRPr lang="en-US" dirty="0"/>
          </a:p>
        </p:txBody>
      </p:sp>
    </p:spTree>
    <p:extLst>
      <p:ext uri="{BB962C8B-B14F-4D97-AF65-F5344CB8AC3E}">
        <p14:creationId xmlns:p14="http://schemas.microsoft.com/office/powerpoint/2010/main" val="1105119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9BB3-28A9-AA3D-EC15-2032E6EFB31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AF323F4-C6CC-2BAD-C82F-FE3BE307EDD0}"/>
              </a:ext>
            </a:extLst>
          </p:cNvPr>
          <p:cNvSpPr>
            <a:spLocks noGrp="1"/>
          </p:cNvSpPr>
          <p:nvPr>
            <p:ph idx="1"/>
          </p:nvPr>
        </p:nvSpPr>
        <p:spPr>
          <a:xfrm>
            <a:off x="457200" y="1417638"/>
            <a:ext cx="8229600" cy="4315619"/>
          </a:xfrm>
        </p:spPr>
        <p:txBody>
          <a:bodyPr/>
          <a:lstStyle/>
          <a:p>
            <a:pPr marL="0" indent="0" algn="l">
              <a:buNone/>
            </a:pPr>
            <a:r>
              <a:rPr lang="en-GB" sz="2800" b="1" i="0" dirty="0">
                <a:solidFill>
                  <a:srgbClr val="101010"/>
                </a:solidFill>
                <a:effectLst/>
                <a:latin typeface="Arial" panose="020B0604020202020204" pitchFamily="34" charset="0"/>
              </a:rPr>
              <a:t>Together we can face any challenges as deep as the ocean and as high as the sky.</a:t>
            </a:r>
          </a:p>
          <a:p>
            <a:pPr marL="0" indent="0" algn="l">
              <a:buNone/>
            </a:pPr>
            <a:r>
              <a:rPr lang="en-GB" sz="2000" i="0" strike="noStrike" dirty="0">
                <a:effectLst/>
                <a:latin typeface="Arial" panose="020B0604020202020204" pitchFamily="34" charset="0"/>
              </a:rPr>
              <a:t>Sonia Gandhi</a:t>
            </a:r>
            <a:endParaRPr lang="en-GB" sz="2000" i="0" dirty="0">
              <a:effectLst/>
              <a:latin typeface="Arial" panose="020B0604020202020204" pitchFamily="34" charset="0"/>
            </a:endParaRPr>
          </a:p>
          <a:p>
            <a:endParaRPr lang="en-GB" dirty="0"/>
          </a:p>
        </p:txBody>
      </p:sp>
      <p:pic>
        <p:nvPicPr>
          <p:cNvPr id="4" name="Picture 4" descr="Skye High | Busabout">
            <a:extLst>
              <a:ext uri="{FF2B5EF4-FFF2-40B4-BE49-F238E27FC236}">
                <a16:creationId xmlns:a16="http://schemas.microsoft.com/office/drawing/2014/main" id="{2D059954-5C00-738E-998E-FA2581456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789634"/>
            <a:ext cx="209820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oetry LGBT - Thank you in abundance to those who were... | Facebook">
            <a:extLst>
              <a:ext uri="{FF2B5EF4-FFF2-40B4-BE49-F238E27FC236}">
                <a16:creationId xmlns:a16="http://schemas.microsoft.com/office/drawing/2014/main" id="{5217777F-99CE-8FD2-3C0E-22A2023C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284985"/>
            <a:ext cx="4540432"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63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VV-Animation-1920x1080-v2.mp4">
            <a:hlinkClick r:id="" action="ppaction://media"/>
            <a:extLst>
              <a:ext uri="{FF2B5EF4-FFF2-40B4-BE49-F238E27FC236}">
                <a16:creationId xmlns:a16="http://schemas.microsoft.com/office/drawing/2014/main" id="{5C216DF1-3F5C-EC92-3300-3082AACE12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6098BB87-A015-09B1-DEF8-A5A30ACE3550}"/>
              </a:ext>
            </a:extLst>
          </p:cNvPr>
          <p:cNvSpPr txBox="1"/>
          <p:nvPr/>
        </p:nvSpPr>
        <p:spPr>
          <a:xfrm>
            <a:off x="1869622" y="2090058"/>
            <a:ext cx="5274128" cy="1131079"/>
          </a:xfrm>
          <a:prstGeom prst="rect">
            <a:avLst/>
          </a:prstGeom>
          <a:noFill/>
        </p:spPr>
        <p:txBody>
          <a:bodyPr wrap="square" rtlCol="0">
            <a:spAutoFit/>
          </a:bodyPr>
          <a:lstStyle/>
          <a:p>
            <a:r>
              <a:rPr lang="en-GB" sz="1350" dirty="0"/>
              <a:t>HCC Vision and Values – Animation</a:t>
            </a:r>
          </a:p>
          <a:p>
            <a:endParaRPr lang="en-GB" sz="1350" dirty="0"/>
          </a:p>
          <a:p>
            <a:r>
              <a:rPr lang="en-GB" sz="1350" dirty="0">
                <a:hlinkClick r:id="rId5"/>
              </a:rPr>
              <a:t>Watch 'Our vision and values' | Microsoft Stream (Classic)</a:t>
            </a:r>
            <a:endParaRPr lang="en-GB" sz="1350" dirty="0"/>
          </a:p>
          <a:p>
            <a:endParaRPr lang="en-GB" sz="1350" dirty="0"/>
          </a:p>
          <a:p>
            <a:endParaRPr lang="en-GB" sz="1350" dirty="0"/>
          </a:p>
        </p:txBody>
      </p:sp>
    </p:spTree>
    <p:extLst>
      <p:ext uri="{BB962C8B-B14F-4D97-AF65-F5344CB8AC3E}">
        <p14:creationId xmlns:p14="http://schemas.microsoft.com/office/powerpoint/2010/main" val="210035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F24CB0-1920-BA08-901B-C8E0D3EB12FA}"/>
              </a:ext>
            </a:extLst>
          </p:cNvPr>
          <p:cNvSpPr>
            <a:spLocks noGrp="1"/>
          </p:cNvSpPr>
          <p:nvPr>
            <p:ph type="title"/>
          </p:nvPr>
        </p:nvSpPr>
        <p:spPr>
          <a:xfrm>
            <a:off x="323528" y="620688"/>
            <a:ext cx="6336704" cy="227409"/>
          </a:xfrm>
        </p:spPr>
        <p:txBody>
          <a:bodyPr>
            <a:normAutofit fontScale="90000"/>
          </a:bodyPr>
          <a:lstStyle/>
          <a:p>
            <a:r>
              <a:rPr lang="en-US" b="1" dirty="0"/>
              <a:t>Some existing digital content to access on the HUB</a:t>
            </a:r>
          </a:p>
        </p:txBody>
      </p:sp>
      <p:sp>
        <p:nvSpPr>
          <p:cNvPr id="6" name="Text Placeholder 5">
            <a:extLst>
              <a:ext uri="{FF2B5EF4-FFF2-40B4-BE49-F238E27FC236}">
                <a16:creationId xmlns:a16="http://schemas.microsoft.com/office/drawing/2014/main" id="{02C1F590-397A-480A-39C2-A3D06A855F1F}"/>
              </a:ext>
            </a:extLst>
          </p:cNvPr>
          <p:cNvSpPr>
            <a:spLocks noGrp="1"/>
          </p:cNvSpPr>
          <p:nvPr>
            <p:ph type="body" idx="1"/>
          </p:nvPr>
        </p:nvSpPr>
        <p:spPr>
          <a:xfrm>
            <a:off x="646510" y="1493370"/>
            <a:ext cx="3868340" cy="354481"/>
          </a:xfrm>
        </p:spPr>
        <p:txBody>
          <a:bodyPr>
            <a:normAutofit fontScale="85000" lnSpcReduction="20000"/>
          </a:bodyPr>
          <a:lstStyle/>
          <a:p>
            <a:r>
              <a:rPr lang="en-US" dirty="0"/>
              <a:t>Some </a:t>
            </a:r>
            <a:r>
              <a:rPr lang="en-US" dirty="0" err="1"/>
              <a:t>Edukits</a:t>
            </a:r>
            <a:endParaRPr lang="en-US" dirty="0"/>
          </a:p>
        </p:txBody>
      </p:sp>
      <p:sp>
        <p:nvSpPr>
          <p:cNvPr id="7" name="Content Placeholder 6">
            <a:extLst>
              <a:ext uri="{FF2B5EF4-FFF2-40B4-BE49-F238E27FC236}">
                <a16:creationId xmlns:a16="http://schemas.microsoft.com/office/drawing/2014/main" id="{5FF363B0-6510-F170-8B84-8A4C6816256C}"/>
              </a:ext>
            </a:extLst>
          </p:cNvPr>
          <p:cNvSpPr>
            <a:spLocks noGrp="1"/>
          </p:cNvSpPr>
          <p:nvPr>
            <p:ph sz="half" idx="2"/>
          </p:nvPr>
        </p:nvSpPr>
        <p:spPr>
          <a:xfrm>
            <a:off x="356757" y="1847851"/>
            <a:ext cx="4141426" cy="3651647"/>
          </a:xfrm>
        </p:spPr>
        <p:txBody>
          <a:bodyPr>
            <a:normAutofit fontScale="25000" lnSpcReduction="20000"/>
          </a:bodyPr>
          <a:lstStyle/>
          <a:p>
            <a:r>
              <a:rPr lang="en-US" sz="4125" dirty="0"/>
              <a:t>Future of Inspection in a Post Pandemic World </a:t>
            </a:r>
          </a:p>
          <a:p>
            <a:r>
              <a:rPr lang="en-US" sz="4125" dirty="0"/>
              <a:t>Risk Assessment 10. What Schools Want - Preparing for September. A Primary &amp; Secondary Perspective </a:t>
            </a:r>
          </a:p>
          <a:p>
            <a:r>
              <a:rPr lang="en-US" sz="4125" dirty="0"/>
              <a:t>An approach to well-being in your school </a:t>
            </a:r>
          </a:p>
          <a:p>
            <a:r>
              <a:rPr lang="en-US" sz="4125" dirty="0"/>
              <a:t>Understanding Mental Health in Schools</a:t>
            </a:r>
          </a:p>
          <a:p>
            <a:r>
              <a:rPr lang="en-US" sz="4125" dirty="0"/>
              <a:t>Diversity in Governance</a:t>
            </a:r>
          </a:p>
          <a:p>
            <a:r>
              <a:rPr lang="en-US" sz="4125" dirty="0"/>
              <a:t>Addressing complexity, </a:t>
            </a:r>
            <a:r>
              <a:rPr lang="en-US" sz="4125" dirty="0" err="1"/>
              <a:t>organisational</a:t>
            </a:r>
            <a:r>
              <a:rPr lang="en-US" sz="4125" dirty="0"/>
              <a:t> development and change - Role of the Senior Adviser </a:t>
            </a:r>
          </a:p>
          <a:p>
            <a:r>
              <a:rPr lang="en-US" sz="4125" dirty="0"/>
              <a:t>Coaching in the School Context - What, When, How and Why?</a:t>
            </a:r>
          </a:p>
          <a:p>
            <a:r>
              <a:rPr lang="en-US" sz="4125" dirty="0"/>
              <a:t>The challenges of delivering effective remote learning </a:t>
            </a:r>
          </a:p>
          <a:p>
            <a:r>
              <a:rPr lang="en-US" sz="4125" dirty="0"/>
              <a:t>Adrian Dougherty: Building Quality, Consistency, and Collaboration within a Devolved Authority</a:t>
            </a:r>
          </a:p>
          <a:p>
            <a:r>
              <a:rPr lang="en-US" sz="4125" dirty="0"/>
              <a:t>Andrew Sutherland: Driving Quality to Ensure Excellence in Education</a:t>
            </a:r>
          </a:p>
          <a:p>
            <a:r>
              <a:rPr lang="en-US" sz="4125" dirty="0"/>
              <a:t>How to Deal With Governance in a Complex Environment</a:t>
            </a:r>
          </a:p>
          <a:p>
            <a:r>
              <a:rPr lang="en-US" sz="4125" dirty="0"/>
              <a:t>Schools are Doing it for Themselves with Dame Sue John</a:t>
            </a:r>
          </a:p>
          <a:p>
            <a:r>
              <a:rPr lang="en-US" sz="4125" dirty="0"/>
              <a:t>Speaking Truth to Power with Jonathan Slater</a:t>
            </a:r>
          </a:p>
          <a:p>
            <a:r>
              <a:rPr lang="en-US" sz="4125" dirty="0"/>
              <a:t>Why We Need Pastoral Care with Philip Jones</a:t>
            </a:r>
          </a:p>
          <a:p>
            <a:r>
              <a:rPr lang="en-US" sz="4125" dirty="0"/>
              <a:t>Mentoring Best Practice with </a:t>
            </a:r>
            <a:r>
              <a:rPr lang="en-US" sz="4125" dirty="0" err="1"/>
              <a:t>Haili</a:t>
            </a:r>
            <a:r>
              <a:rPr lang="en-US" sz="4125" dirty="0"/>
              <a:t> Hughes</a:t>
            </a:r>
          </a:p>
          <a:p>
            <a:r>
              <a:rPr lang="en-US" sz="4125" dirty="0"/>
              <a:t>What We Really Learned from the Trojan Horse Affair, with Colin Diamond</a:t>
            </a:r>
          </a:p>
          <a:p>
            <a:r>
              <a:rPr lang="en-US" sz="4125" dirty="0"/>
              <a:t>Nurture Education: A Bottom-Up Approach to Transformative Practice</a:t>
            </a:r>
          </a:p>
        </p:txBody>
      </p:sp>
      <p:sp>
        <p:nvSpPr>
          <p:cNvPr id="8" name="Text Placeholder 7">
            <a:extLst>
              <a:ext uri="{FF2B5EF4-FFF2-40B4-BE49-F238E27FC236}">
                <a16:creationId xmlns:a16="http://schemas.microsoft.com/office/drawing/2014/main" id="{30CF2F3F-5EFD-3CDB-3F1A-FB9B57346637}"/>
              </a:ext>
            </a:extLst>
          </p:cNvPr>
          <p:cNvSpPr>
            <a:spLocks noGrp="1"/>
          </p:cNvSpPr>
          <p:nvPr>
            <p:ph type="body" sz="quarter" idx="3"/>
          </p:nvPr>
        </p:nvSpPr>
        <p:spPr>
          <a:xfrm>
            <a:off x="4572000" y="1493370"/>
            <a:ext cx="3887391" cy="354481"/>
          </a:xfrm>
        </p:spPr>
        <p:txBody>
          <a:bodyPr>
            <a:normAutofit fontScale="85000" lnSpcReduction="20000"/>
          </a:bodyPr>
          <a:lstStyle/>
          <a:p>
            <a:r>
              <a:rPr lang="en-GB" i="0" dirty="0">
                <a:solidFill>
                  <a:srgbClr val="212529"/>
                </a:solidFill>
                <a:effectLst/>
                <a:latin typeface="Roboto" panose="02000000000000000000" pitchFamily="2" charset="0"/>
              </a:rPr>
              <a:t>Annual Summits</a:t>
            </a:r>
          </a:p>
        </p:txBody>
      </p:sp>
      <p:sp>
        <p:nvSpPr>
          <p:cNvPr id="9" name="Content Placeholder 8">
            <a:extLst>
              <a:ext uri="{FF2B5EF4-FFF2-40B4-BE49-F238E27FC236}">
                <a16:creationId xmlns:a16="http://schemas.microsoft.com/office/drawing/2014/main" id="{9A3AE8D4-A723-95AB-C952-DD0C730C8245}"/>
              </a:ext>
            </a:extLst>
          </p:cNvPr>
          <p:cNvSpPr>
            <a:spLocks noGrp="1"/>
          </p:cNvSpPr>
          <p:nvPr>
            <p:ph sz="quarter" idx="4"/>
          </p:nvPr>
        </p:nvSpPr>
        <p:spPr>
          <a:xfrm>
            <a:off x="4629151" y="1847959"/>
            <a:ext cx="4119994" cy="3381375"/>
          </a:xfrm>
        </p:spPr>
        <p:txBody>
          <a:bodyPr>
            <a:noAutofit/>
          </a:bodyPr>
          <a:lstStyle/>
          <a:p>
            <a:r>
              <a:rPr lang="en-US" sz="900" dirty="0"/>
              <a:t>2021 - Building Resilient Leaders to Develop Resistant Communities - Sir David Carter and panel</a:t>
            </a:r>
          </a:p>
          <a:p>
            <a:r>
              <a:rPr lang="en-US" sz="900" dirty="0"/>
              <a:t>2021 - From Leadership Standards to Developing Resilient Leaders with Malcolm Trobe, CBE</a:t>
            </a:r>
          </a:p>
          <a:p>
            <a:r>
              <a:rPr lang="en-US" sz="900" dirty="0"/>
              <a:t>2021 - </a:t>
            </a:r>
            <a:r>
              <a:rPr lang="en-US" sz="900" dirty="0" err="1"/>
              <a:t>Organisational</a:t>
            </a:r>
            <a:r>
              <a:rPr lang="en-US" sz="900" dirty="0"/>
              <a:t> and Personal Resilience with Baroness Estelle Morris and Richard Gill CBE</a:t>
            </a:r>
          </a:p>
          <a:p>
            <a:r>
              <a:rPr lang="en-US" sz="900" dirty="0"/>
              <a:t>2021 - Resilience in a World of Unprecedented Uncertainty with Dr Kevin Palmer</a:t>
            </a:r>
          </a:p>
          <a:p>
            <a:r>
              <a:rPr lang="en-US" sz="900" dirty="0"/>
              <a:t>2021 - Building Personal and Professional Resilience with Sue Williamson</a:t>
            </a:r>
          </a:p>
          <a:p>
            <a:r>
              <a:rPr lang="en-US" sz="900" dirty="0"/>
              <a:t>2021 - Reclaiming our Professional Status with Dame Alison Peacock</a:t>
            </a:r>
          </a:p>
          <a:p>
            <a:r>
              <a:rPr lang="en-US" sz="900" dirty="0"/>
              <a:t>2021 – Personal Resilience with Dame Rachel de Souza</a:t>
            </a:r>
          </a:p>
          <a:p>
            <a:r>
              <a:rPr lang="en-US" sz="900" dirty="0"/>
              <a:t>2022 - Friend or foe: who can you trust, and who should you trust in a changing high-stakes educational environment, with Dr Mick Walter</a:t>
            </a:r>
          </a:p>
          <a:p>
            <a:r>
              <a:rPr lang="en-US" sz="900" dirty="0"/>
              <a:t>2022 - Diversity and Inclusion within Schools with Dame Kathy August</a:t>
            </a:r>
          </a:p>
          <a:p>
            <a:r>
              <a:rPr lang="en-US" sz="900" dirty="0"/>
              <a:t>2022 - Education Across the UK - Michele Sutton CBE</a:t>
            </a:r>
          </a:p>
          <a:p>
            <a:r>
              <a:rPr lang="en-US" sz="900" dirty="0"/>
              <a:t>2022 - The Relationship Between Inspection and Enabling Improvement with Lee </a:t>
            </a:r>
            <a:r>
              <a:rPr lang="en-US" sz="900" dirty="0" err="1"/>
              <a:t>Owston</a:t>
            </a:r>
            <a:endParaRPr lang="en-US" sz="900" dirty="0"/>
          </a:p>
          <a:p>
            <a:r>
              <a:rPr lang="en-US" sz="900" dirty="0"/>
              <a:t>2022 - Leading schools the Deming way with John </a:t>
            </a:r>
            <a:r>
              <a:rPr lang="en-US" sz="900" dirty="0" err="1"/>
              <a:t>Tomsett</a:t>
            </a:r>
            <a:endParaRPr lang="en-US" sz="900" dirty="0"/>
          </a:p>
          <a:p>
            <a:r>
              <a:rPr lang="en-US" sz="900" dirty="0"/>
              <a:t>2022 - How National Education Policy gets made in England with Jonathan Slater</a:t>
            </a:r>
          </a:p>
          <a:p>
            <a:r>
              <a:rPr lang="en-US" sz="900" dirty="0"/>
              <a:t>2022 - Leading in a World of Uncertainty: engagement, wellbeing and collaboration, with Prof. Andy Hargreaves</a:t>
            </a:r>
          </a:p>
        </p:txBody>
      </p:sp>
    </p:spTree>
    <p:extLst>
      <p:ext uri="{BB962C8B-B14F-4D97-AF65-F5344CB8AC3E}">
        <p14:creationId xmlns:p14="http://schemas.microsoft.com/office/powerpoint/2010/main" val="2774938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C7A926-EF7B-8027-FB38-884D0E0144B2}"/>
              </a:ext>
            </a:extLst>
          </p:cNvPr>
          <p:cNvSpPr>
            <a:spLocks noGrp="1"/>
          </p:cNvSpPr>
          <p:nvPr>
            <p:ph type="title"/>
          </p:nvPr>
        </p:nvSpPr>
        <p:spPr>
          <a:xfrm>
            <a:off x="395536" y="751555"/>
            <a:ext cx="4322130" cy="994172"/>
          </a:xfrm>
        </p:spPr>
        <p:txBody>
          <a:bodyPr/>
          <a:lstStyle/>
          <a:p>
            <a:r>
              <a:rPr lang="en-US" b="1" dirty="0"/>
              <a:t>The AOEA professional learning offers</a:t>
            </a:r>
          </a:p>
        </p:txBody>
      </p:sp>
      <p:pic>
        <p:nvPicPr>
          <p:cNvPr id="8" name="Content Placeholder 7">
            <a:extLst>
              <a:ext uri="{FF2B5EF4-FFF2-40B4-BE49-F238E27FC236}">
                <a16:creationId xmlns:a16="http://schemas.microsoft.com/office/drawing/2014/main" id="{6FAD96AE-9A27-EFA1-2EF7-235D00866709}"/>
              </a:ext>
            </a:extLst>
          </p:cNvPr>
          <p:cNvPicPr>
            <a:picLocks noGrp="1" noChangeAspect="1"/>
          </p:cNvPicPr>
          <p:nvPr>
            <p:ph sz="half" idx="1"/>
          </p:nvPr>
        </p:nvPicPr>
        <p:blipFill rotWithShape="1">
          <a:blip r:embed="rId2"/>
          <a:srcRect l="19296" t="10004" r="20990"/>
          <a:stretch/>
        </p:blipFill>
        <p:spPr>
          <a:xfrm>
            <a:off x="487822" y="2226469"/>
            <a:ext cx="3990491" cy="3382890"/>
          </a:xfrm>
        </p:spPr>
      </p:pic>
      <p:pic>
        <p:nvPicPr>
          <p:cNvPr id="26" name="Content Placeholder 25">
            <a:extLst>
              <a:ext uri="{FF2B5EF4-FFF2-40B4-BE49-F238E27FC236}">
                <a16:creationId xmlns:a16="http://schemas.microsoft.com/office/drawing/2014/main" id="{D4E0E9F1-C2C8-A7D7-6E3F-1BE45BF0A915}"/>
              </a:ext>
            </a:extLst>
          </p:cNvPr>
          <p:cNvPicPr>
            <a:picLocks noGrp="1" noChangeAspect="1"/>
          </p:cNvPicPr>
          <p:nvPr>
            <p:ph sz="half" idx="2"/>
          </p:nvPr>
        </p:nvPicPr>
        <p:blipFill rotWithShape="1">
          <a:blip r:embed="rId3"/>
          <a:srcRect l="27941" t="9687" r="27852"/>
          <a:stretch/>
        </p:blipFill>
        <p:spPr>
          <a:xfrm>
            <a:off x="4717666" y="1131094"/>
            <a:ext cx="3941426" cy="4529339"/>
          </a:xfrm>
        </p:spPr>
      </p:pic>
    </p:spTree>
    <p:extLst>
      <p:ext uri="{BB962C8B-B14F-4D97-AF65-F5344CB8AC3E}">
        <p14:creationId xmlns:p14="http://schemas.microsoft.com/office/powerpoint/2010/main" val="3933192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ams&#10;&#10;Description automatically generated">
            <a:extLst>
              <a:ext uri="{FF2B5EF4-FFF2-40B4-BE49-F238E27FC236}">
                <a16:creationId xmlns:a16="http://schemas.microsoft.com/office/drawing/2014/main" id="{57230F93-AF42-0C04-64C1-877A58BA1D6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9865" y="1268760"/>
            <a:ext cx="7004270" cy="3939902"/>
          </a:xfrm>
          <a:prstGeom prst="rect">
            <a:avLst/>
          </a:prstGeom>
        </p:spPr>
      </p:pic>
    </p:spTree>
    <p:extLst>
      <p:ext uri="{BB962C8B-B14F-4D97-AF65-F5344CB8AC3E}">
        <p14:creationId xmlns:p14="http://schemas.microsoft.com/office/powerpoint/2010/main" val="365209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Teams&#10;&#10;Description automatically generated">
            <a:extLst>
              <a:ext uri="{FF2B5EF4-FFF2-40B4-BE49-F238E27FC236}">
                <a16:creationId xmlns:a16="http://schemas.microsoft.com/office/drawing/2014/main" id="{DE71EC6F-1067-4676-5CD2-7B0F0FD51B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59632" y="1340768"/>
            <a:ext cx="6364199" cy="3579862"/>
          </a:xfrm>
          <a:prstGeom prst="rect">
            <a:avLst/>
          </a:prstGeom>
        </p:spPr>
      </p:pic>
    </p:spTree>
    <p:extLst>
      <p:ext uri="{BB962C8B-B14F-4D97-AF65-F5344CB8AC3E}">
        <p14:creationId xmlns:p14="http://schemas.microsoft.com/office/powerpoint/2010/main" val="2947877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492ABA21-9EDA-E41C-DB71-5ABFCF5CF436}"/>
              </a:ext>
            </a:extLst>
          </p:cNvPr>
          <p:cNvPicPr>
            <a:picLocks noChangeAspect="1"/>
          </p:cNvPicPr>
          <p:nvPr/>
        </p:nvPicPr>
        <p:blipFill rotWithShape="1">
          <a:blip r:embed="rId2">
            <a:extLst>
              <a:ext uri="{28A0092B-C50C-407E-A947-70E740481C1C}">
                <a14:useLocalDpi xmlns:a14="http://schemas.microsoft.com/office/drawing/2010/main"/>
              </a:ext>
            </a:extLst>
          </a:blip>
          <a:srcRect l="2910" t="18944" r="4851" b="15517"/>
          <a:stretch/>
        </p:blipFill>
        <p:spPr>
          <a:xfrm>
            <a:off x="338185" y="1340768"/>
            <a:ext cx="8467629" cy="3384376"/>
          </a:xfrm>
          <a:prstGeom prst="rect">
            <a:avLst/>
          </a:prstGeom>
        </p:spPr>
      </p:pic>
    </p:spTree>
    <p:extLst>
      <p:ext uri="{BB962C8B-B14F-4D97-AF65-F5344CB8AC3E}">
        <p14:creationId xmlns:p14="http://schemas.microsoft.com/office/powerpoint/2010/main" val="3841097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619EC-DD64-4D04-3A43-1F307862062C}"/>
              </a:ext>
            </a:extLst>
          </p:cNvPr>
          <p:cNvSpPr>
            <a:spLocks noGrp="1"/>
          </p:cNvSpPr>
          <p:nvPr>
            <p:ph type="title"/>
          </p:nvPr>
        </p:nvSpPr>
        <p:spPr/>
        <p:txBody>
          <a:bodyPr/>
          <a:lstStyle/>
          <a:p>
            <a:r>
              <a:rPr lang="en-GB" b="1" dirty="0"/>
              <a:t>Our values</a:t>
            </a:r>
          </a:p>
        </p:txBody>
      </p:sp>
      <p:sp>
        <p:nvSpPr>
          <p:cNvPr id="3" name="Content Placeholder 2">
            <a:extLst>
              <a:ext uri="{FF2B5EF4-FFF2-40B4-BE49-F238E27FC236}">
                <a16:creationId xmlns:a16="http://schemas.microsoft.com/office/drawing/2014/main" id="{D63A34FD-6018-9805-4E59-5A870597FE1B}"/>
              </a:ext>
            </a:extLst>
          </p:cNvPr>
          <p:cNvSpPr>
            <a:spLocks noGrp="1"/>
          </p:cNvSpPr>
          <p:nvPr>
            <p:ph idx="1"/>
          </p:nvPr>
        </p:nvSpPr>
        <p:spPr>
          <a:xfrm>
            <a:off x="251520" y="1417638"/>
            <a:ext cx="8229600" cy="4243610"/>
          </a:xfrm>
        </p:spPr>
        <p:txBody>
          <a:bodyPr>
            <a:normAutofit fontScale="85000" lnSpcReduction="20000"/>
          </a:bodyPr>
          <a:lstStyle/>
          <a:p>
            <a:r>
              <a:rPr lang="en-GB" b="1" dirty="0">
                <a:solidFill>
                  <a:schemeClr val="tx2"/>
                </a:solidFill>
              </a:rPr>
              <a:t>Working as one organisation</a:t>
            </a:r>
          </a:p>
          <a:p>
            <a:pPr lvl="1"/>
            <a:r>
              <a:rPr lang="en-GB" dirty="0">
                <a:solidFill>
                  <a:schemeClr val="tx2"/>
                </a:solidFill>
              </a:rPr>
              <a:t>Collaboration. Each of us is integral and feedforward and </a:t>
            </a:r>
            <a:r>
              <a:rPr lang="en-GB" dirty="0" err="1">
                <a:solidFill>
                  <a:schemeClr val="tx2"/>
                </a:solidFill>
              </a:rPr>
              <a:t>feedbackward</a:t>
            </a:r>
            <a:r>
              <a:rPr lang="en-GB" dirty="0">
                <a:solidFill>
                  <a:schemeClr val="tx2"/>
                </a:solidFill>
              </a:rPr>
              <a:t> is key. Seek out and reduce duplication. Communication. </a:t>
            </a:r>
          </a:p>
          <a:p>
            <a:r>
              <a:rPr lang="en-GB" b="1" dirty="0">
                <a:solidFill>
                  <a:srgbClr val="00B050"/>
                </a:solidFill>
              </a:rPr>
              <a:t>Integrity and respect</a:t>
            </a:r>
          </a:p>
          <a:p>
            <a:pPr lvl="1"/>
            <a:r>
              <a:rPr lang="en-GB" dirty="0">
                <a:solidFill>
                  <a:srgbClr val="00B050"/>
                </a:solidFill>
              </a:rPr>
              <a:t>Fair, honest and reliable. Language and behaviour</a:t>
            </a:r>
          </a:p>
          <a:p>
            <a:r>
              <a:rPr lang="en-GB" b="1" dirty="0">
                <a:solidFill>
                  <a:schemeClr val="accent6">
                    <a:lumMod val="75000"/>
                  </a:schemeClr>
                </a:solidFill>
              </a:rPr>
              <a:t>Professionalism</a:t>
            </a:r>
          </a:p>
          <a:p>
            <a:pPr lvl="1"/>
            <a:r>
              <a:rPr lang="en-GB" dirty="0">
                <a:solidFill>
                  <a:schemeClr val="accent6">
                    <a:lumMod val="75000"/>
                  </a:schemeClr>
                </a:solidFill>
              </a:rPr>
              <a:t>Accountability (prioritisation in lean times. What is important in terms of impact?). Stepping up.</a:t>
            </a:r>
          </a:p>
          <a:p>
            <a:r>
              <a:rPr lang="en-GB" b="1" dirty="0">
                <a:solidFill>
                  <a:srgbClr val="7030A0"/>
                </a:solidFill>
              </a:rPr>
              <a:t>Making a difference</a:t>
            </a:r>
          </a:p>
          <a:p>
            <a:pPr lvl="1"/>
            <a:r>
              <a:rPr lang="en-GB" dirty="0">
                <a:solidFill>
                  <a:srgbClr val="7030A0"/>
                </a:solidFill>
              </a:rPr>
              <a:t>We care (for each other too). </a:t>
            </a:r>
            <a:r>
              <a:rPr lang="en-GB" b="1" dirty="0">
                <a:solidFill>
                  <a:srgbClr val="7030A0"/>
                </a:solidFill>
                <a:highlight>
                  <a:srgbClr val="FFFF00"/>
                </a:highlight>
              </a:rPr>
              <a:t>Emails</a:t>
            </a:r>
            <a:r>
              <a:rPr lang="en-GB" dirty="0">
                <a:solidFill>
                  <a:srgbClr val="7030A0"/>
                </a:solidFill>
                <a:highlight>
                  <a:srgbClr val="FFFF00"/>
                </a:highlight>
              </a:rPr>
              <a:t>!</a:t>
            </a:r>
          </a:p>
          <a:p>
            <a:r>
              <a:rPr lang="en-GB" b="1" dirty="0">
                <a:solidFill>
                  <a:srgbClr val="00B0F0"/>
                </a:solidFill>
              </a:rPr>
              <a:t>Continuous improvement</a:t>
            </a:r>
          </a:p>
          <a:p>
            <a:pPr lvl="1"/>
            <a:r>
              <a:rPr lang="en-GB" dirty="0">
                <a:solidFill>
                  <a:srgbClr val="00B0F0"/>
                </a:solidFill>
              </a:rPr>
              <a:t>Ambitious, innovative, creative (what can we improve?)</a:t>
            </a:r>
          </a:p>
          <a:p>
            <a:endParaRPr lang="en-GB" dirty="0"/>
          </a:p>
        </p:txBody>
      </p:sp>
      <p:pic>
        <p:nvPicPr>
          <p:cNvPr id="4" name="Picture 2" descr="Why we constantly need to check our Values">
            <a:extLst>
              <a:ext uri="{FF2B5EF4-FFF2-40B4-BE49-F238E27FC236}">
                <a16:creationId xmlns:a16="http://schemas.microsoft.com/office/drawing/2014/main" id="{72964338-495F-959A-195F-6ADD40930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4077072"/>
            <a:ext cx="1830110" cy="76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41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27EA6-077F-A900-EB98-E75AF8C60534}"/>
              </a:ext>
            </a:extLst>
          </p:cNvPr>
          <p:cNvSpPr>
            <a:spLocks noGrp="1"/>
          </p:cNvSpPr>
          <p:nvPr>
            <p:ph type="title"/>
          </p:nvPr>
        </p:nvSpPr>
        <p:spPr>
          <a:xfrm>
            <a:off x="457200" y="274638"/>
            <a:ext cx="6603999" cy="1143000"/>
          </a:xfrm>
        </p:spPr>
        <p:txBody>
          <a:bodyPr/>
          <a:lstStyle/>
          <a:p>
            <a:r>
              <a:rPr lang="en-GB" b="1" i="0" dirty="0">
                <a:solidFill>
                  <a:srgbClr val="222222"/>
                </a:solidFill>
                <a:effectLst/>
                <a:latin typeface="+mj-lt"/>
              </a:rPr>
              <a:t>Serving Hampshire’s Residents - Strategic Plan 2021 to 2025</a:t>
            </a:r>
            <a:br>
              <a:rPr lang="en-GB" b="0" i="0" dirty="0">
                <a:solidFill>
                  <a:srgbClr val="222222"/>
                </a:solidFill>
                <a:effectLst/>
                <a:latin typeface="Source Sans Pro" panose="020B0503030403020204" pitchFamily="34" charset="0"/>
              </a:rPr>
            </a:br>
            <a:endParaRPr lang="en-GB" dirty="0"/>
          </a:p>
        </p:txBody>
      </p:sp>
      <p:pic>
        <p:nvPicPr>
          <p:cNvPr id="5" name="Content Placeholder 4">
            <a:extLst>
              <a:ext uri="{FF2B5EF4-FFF2-40B4-BE49-F238E27FC236}">
                <a16:creationId xmlns:a16="http://schemas.microsoft.com/office/drawing/2014/main" id="{5EBE6D2C-7B61-6879-CFE9-F313E643D619}"/>
              </a:ext>
            </a:extLst>
          </p:cNvPr>
          <p:cNvPicPr>
            <a:picLocks noGrp="1" noChangeAspect="1"/>
          </p:cNvPicPr>
          <p:nvPr>
            <p:ph idx="1"/>
          </p:nvPr>
        </p:nvPicPr>
        <p:blipFill rotWithShape="1">
          <a:blip r:embed="rId2"/>
          <a:srcRect r="5655" b="11728"/>
          <a:stretch/>
        </p:blipFill>
        <p:spPr>
          <a:xfrm>
            <a:off x="671407" y="1417639"/>
            <a:ext cx="7364161" cy="3875721"/>
          </a:xfrm>
        </p:spPr>
      </p:pic>
    </p:spTree>
    <p:extLst>
      <p:ext uri="{BB962C8B-B14F-4D97-AF65-F5344CB8AC3E}">
        <p14:creationId xmlns:p14="http://schemas.microsoft.com/office/powerpoint/2010/main" val="1684158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131B-EF3E-E48F-2DC6-C0846112C4A2}"/>
              </a:ext>
            </a:extLst>
          </p:cNvPr>
          <p:cNvSpPr>
            <a:spLocks noGrp="1"/>
          </p:cNvSpPr>
          <p:nvPr>
            <p:ph type="title"/>
          </p:nvPr>
        </p:nvSpPr>
        <p:spPr>
          <a:xfrm>
            <a:off x="457200" y="274638"/>
            <a:ext cx="6624319" cy="1143000"/>
          </a:xfrm>
        </p:spPr>
        <p:txBody>
          <a:bodyPr/>
          <a:lstStyle/>
          <a:p>
            <a:r>
              <a:rPr lang="en-GB" b="1" i="0" dirty="0">
                <a:solidFill>
                  <a:srgbClr val="222222"/>
                </a:solidFill>
                <a:effectLst/>
                <a:latin typeface="+mj-lt"/>
              </a:rPr>
              <a:t>Hampshire Children and Young People’s Plan 2022 to 2025</a:t>
            </a:r>
            <a:br>
              <a:rPr lang="en-GB" b="0" i="0" dirty="0">
                <a:solidFill>
                  <a:srgbClr val="222222"/>
                </a:solidFill>
                <a:effectLst/>
                <a:latin typeface="Source Sans Pro" panose="020B0503030403020204" pitchFamily="34" charset="0"/>
              </a:rPr>
            </a:br>
            <a:endParaRPr lang="en-GB" dirty="0"/>
          </a:p>
        </p:txBody>
      </p:sp>
      <p:pic>
        <p:nvPicPr>
          <p:cNvPr id="5" name="Content Placeholder 4">
            <a:extLst>
              <a:ext uri="{FF2B5EF4-FFF2-40B4-BE49-F238E27FC236}">
                <a16:creationId xmlns:a16="http://schemas.microsoft.com/office/drawing/2014/main" id="{AE8118FF-04D8-B220-D14D-315EEC97A518}"/>
              </a:ext>
            </a:extLst>
          </p:cNvPr>
          <p:cNvPicPr>
            <a:picLocks noGrp="1" noChangeAspect="1"/>
          </p:cNvPicPr>
          <p:nvPr>
            <p:ph idx="1"/>
          </p:nvPr>
        </p:nvPicPr>
        <p:blipFill rotWithShape="1">
          <a:blip r:embed="rId2"/>
          <a:srcRect l="7781" t="3879" r="42066" b="6455"/>
          <a:stretch/>
        </p:blipFill>
        <p:spPr>
          <a:xfrm>
            <a:off x="568960" y="1283346"/>
            <a:ext cx="4267200" cy="4291308"/>
          </a:xfrm>
        </p:spPr>
      </p:pic>
      <p:pic>
        <p:nvPicPr>
          <p:cNvPr id="7" name="Picture 6">
            <a:extLst>
              <a:ext uri="{FF2B5EF4-FFF2-40B4-BE49-F238E27FC236}">
                <a16:creationId xmlns:a16="http://schemas.microsoft.com/office/drawing/2014/main" id="{F0307139-FBA0-8FA3-5C86-2370272B0844}"/>
              </a:ext>
            </a:extLst>
          </p:cNvPr>
          <p:cNvPicPr>
            <a:picLocks noChangeAspect="1"/>
          </p:cNvPicPr>
          <p:nvPr/>
        </p:nvPicPr>
        <p:blipFill rotWithShape="1">
          <a:blip r:embed="rId3"/>
          <a:srcRect l="31000" t="19678" r="37221" b="5457"/>
          <a:stretch/>
        </p:blipFill>
        <p:spPr>
          <a:xfrm>
            <a:off x="5247104" y="1503680"/>
            <a:ext cx="2905760" cy="3850640"/>
          </a:xfrm>
          <a:prstGeom prst="rect">
            <a:avLst/>
          </a:prstGeom>
        </p:spPr>
      </p:pic>
    </p:spTree>
    <p:extLst>
      <p:ext uri="{BB962C8B-B14F-4D97-AF65-F5344CB8AC3E}">
        <p14:creationId xmlns:p14="http://schemas.microsoft.com/office/powerpoint/2010/main" val="3003167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DD51-B95A-8238-6BB4-DCE8860351C7}"/>
              </a:ext>
            </a:extLst>
          </p:cNvPr>
          <p:cNvSpPr>
            <a:spLocks noGrp="1"/>
          </p:cNvSpPr>
          <p:nvPr>
            <p:ph type="title"/>
          </p:nvPr>
        </p:nvSpPr>
        <p:spPr>
          <a:xfrm>
            <a:off x="325120" y="645160"/>
            <a:ext cx="6644639" cy="1143000"/>
          </a:xfrm>
        </p:spPr>
        <p:txBody>
          <a:bodyPr/>
          <a:lstStyle/>
          <a:p>
            <a:r>
              <a:rPr lang="en-GB" b="1" dirty="0"/>
              <a:t>Twenty Strands: </a:t>
            </a:r>
            <a:r>
              <a:rPr lang="en-GB" sz="2800" dirty="0"/>
              <a:t>Securing good educational provision and outcomes for children and young people experiencing vulnerability</a:t>
            </a:r>
          </a:p>
        </p:txBody>
      </p:sp>
      <p:pic>
        <p:nvPicPr>
          <p:cNvPr id="5" name="Content Placeholder 4">
            <a:extLst>
              <a:ext uri="{FF2B5EF4-FFF2-40B4-BE49-F238E27FC236}">
                <a16:creationId xmlns:a16="http://schemas.microsoft.com/office/drawing/2014/main" id="{9C719DBD-362B-FF2A-AE01-D29ED7120CF6}"/>
              </a:ext>
            </a:extLst>
          </p:cNvPr>
          <p:cNvPicPr>
            <a:picLocks noGrp="1" noChangeAspect="1"/>
          </p:cNvPicPr>
          <p:nvPr>
            <p:ph idx="1"/>
          </p:nvPr>
        </p:nvPicPr>
        <p:blipFill rotWithShape="1">
          <a:blip r:embed="rId2"/>
          <a:srcRect l="16283" t="18740" r="23647" b="6958"/>
          <a:stretch/>
        </p:blipFill>
        <p:spPr>
          <a:xfrm>
            <a:off x="325120" y="2275840"/>
            <a:ext cx="3738327" cy="2600959"/>
          </a:xfrm>
        </p:spPr>
      </p:pic>
      <p:pic>
        <p:nvPicPr>
          <p:cNvPr id="6" name="Content Placeholder 4">
            <a:extLst>
              <a:ext uri="{FF2B5EF4-FFF2-40B4-BE49-F238E27FC236}">
                <a16:creationId xmlns:a16="http://schemas.microsoft.com/office/drawing/2014/main" id="{43DAD5A8-ACC3-6796-C907-7565169F0D46}"/>
              </a:ext>
            </a:extLst>
          </p:cNvPr>
          <p:cNvPicPr>
            <a:picLocks noChangeAspect="1"/>
          </p:cNvPicPr>
          <p:nvPr/>
        </p:nvPicPr>
        <p:blipFill rotWithShape="1">
          <a:blip r:embed="rId3"/>
          <a:srcRect l="25915" t="21763" r="33282" b="7211"/>
          <a:stretch/>
        </p:blipFill>
        <p:spPr>
          <a:xfrm>
            <a:off x="4917440" y="2112646"/>
            <a:ext cx="3383279" cy="3312794"/>
          </a:xfrm>
          <a:prstGeom prst="rect">
            <a:avLst/>
          </a:prstGeom>
        </p:spPr>
      </p:pic>
    </p:spTree>
    <p:extLst>
      <p:ext uri="{BB962C8B-B14F-4D97-AF65-F5344CB8AC3E}">
        <p14:creationId xmlns:p14="http://schemas.microsoft.com/office/powerpoint/2010/main" val="1969479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3E187-FD48-57ED-C1F0-AEBF4E23281F}"/>
              </a:ext>
            </a:extLst>
          </p:cNvPr>
          <p:cNvSpPr>
            <a:spLocks noGrp="1"/>
          </p:cNvSpPr>
          <p:nvPr>
            <p:ph type="title"/>
          </p:nvPr>
        </p:nvSpPr>
        <p:spPr/>
        <p:txBody>
          <a:bodyPr/>
          <a:lstStyle/>
          <a:p>
            <a:r>
              <a:rPr lang="en-GB" b="1" dirty="0"/>
              <a:t>Hampshire 2050</a:t>
            </a:r>
          </a:p>
        </p:txBody>
      </p:sp>
      <p:pic>
        <p:nvPicPr>
          <p:cNvPr id="5" name="Content Placeholder 4">
            <a:extLst>
              <a:ext uri="{FF2B5EF4-FFF2-40B4-BE49-F238E27FC236}">
                <a16:creationId xmlns:a16="http://schemas.microsoft.com/office/drawing/2014/main" id="{BCD56AD8-5E89-34C1-1E8B-3D0D91639540}"/>
              </a:ext>
            </a:extLst>
          </p:cNvPr>
          <p:cNvPicPr>
            <a:picLocks noGrp="1" noChangeAspect="1"/>
          </p:cNvPicPr>
          <p:nvPr>
            <p:ph idx="1"/>
          </p:nvPr>
        </p:nvPicPr>
        <p:blipFill>
          <a:blip r:embed="rId2"/>
          <a:stretch>
            <a:fillRect/>
          </a:stretch>
        </p:blipFill>
        <p:spPr>
          <a:xfrm>
            <a:off x="1763688" y="1340768"/>
            <a:ext cx="5024382" cy="2826215"/>
          </a:xfrm>
        </p:spPr>
      </p:pic>
      <p:sp>
        <p:nvSpPr>
          <p:cNvPr id="3" name="TextBox 2">
            <a:extLst>
              <a:ext uri="{FF2B5EF4-FFF2-40B4-BE49-F238E27FC236}">
                <a16:creationId xmlns:a16="http://schemas.microsoft.com/office/drawing/2014/main" id="{F4EF4B1B-B3C2-E66C-F814-E09B6BDDFADA}"/>
              </a:ext>
            </a:extLst>
          </p:cNvPr>
          <p:cNvSpPr txBox="1"/>
          <p:nvPr/>
        </p:nvSpPr>
        <p:spPr>
          <a:xfrm>
            <a:off x="539552" y="4653136"/>
            <a:ext cx="8208912" cy="523220"/>
          </a:xfrm>
          <a:prstGeom prst="rect">
            <a:avLst/>
          </a:prstGeom>
          <a:noFill/>
        </p:spPr>
        <p:txBody>
          <a:bodyPr wrap="square" rtlCol="0">
            <a:spAutoFit/>
          </a:bodyPr>
          <a:lstStyle/>
          <a:p>
            <a:pPr algn="ctr"/>
            <a:r>
              <a:rPr lang="en-GB" sz="2800" b="1" dirty="0"/>
              <a:t>Service plans are being developed </a:t>
            </a:r>
          </a:p>
        </p:txBody>
      </p:sp>
    </p:spTree>
    <p:extLst>
      <p:ext uri="{BB962C8B-B14F-4D97-AF65-F5344CB8AC3E}">
        <p14:creationId xmlns:p14="http://schemas.microsoft.com/office/powerpoint/2010/main" val="355556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School Improvement" ma:contentTypeID="0x0101004E1B537BC2B2AD43A5AF5311D732D3AA00E773496940D8DE489C3044FDF53DC51A0060A3A082E9649E42A018E48FF0D65790" ma:contentTypeVersion="18" ma:contentTypeDescription="" ma:contentTypeScope="" ma:versionID="9b5a0c9e27bd57f6878839b8031472fe">
  <xsd:schema xmlns:xsd="http://www.w3.org/2001/XMLSchema" xmlns:xs="http://www.w3.org/2001/XMLSchema" xmlns:p="http://schemas.microsoft.com/office/2006/metadata/properties" xmlns:ns1="http://schemas.microsoft.com/sharepoint/v3" xmlns:ns2="c5dbf80e-f509-45f6-9fe5-406e3eefabbb" xmlns:ns3="971af0bc-9042-4a14-8068-b8aed7aa6097" targetNamespace="http://schemas.microsoft.com/office/2006/metadata/properties" ma:root="true" ma:fieldsID="5be96c504516a53b2758df90f348df0a" ns1:_="" ns2:_="" ns3:_="">
    <xsd:import namespace="http://schemas.microsoft.com/sharepoint/v3"/>
    <xsd:import namespace="c5dbf80e-f509-45f6-9fe5-406e3eefabbb"/>
    <xsd:import namespace="971af0bc-9042-4a14-8068-b8aed7aa6097"/>
    <xsd:element name="properties">
      <xsd:complexType>
        <xsd:sequence>
          <xsd:element name="documentManagement">
            <xsd:complexType>
              <xsd:all>
                <xsd:element ref="ns2:Phase" minOccurs="0"/>
                <xsd:element ref="ns2:Item_x0020_ID" minOccurs="0"/>
                <xsd:element ref="ns2:Active_x0020_Document" minOccurs="0"/>
                <xsd:element ref="ns2:TaxCatchAll" minOccurs="0"/>
                <xsd:element ref="ns2:TaxCatchAllLabel" minOccurs="0"/>
                <xsd:element ref="ns2:hc632fe273cb498aa970207d30c3b1d8" minOccurs="0"/>
                <xsd:element ref="ns1:_dlc_Exempt" minOccurs="0"/>
                <xsd:element ref="ns1:_dlc_ExpireDateSaved" minOccurs="0"/>
                <xsd:element ref="ns1:_dlc_ExpireDate" minOccurs="0"/>
                <xsd:element ref="ns2:e0736110b1d040508102e0ef50da45d6" minOccurs="0"/>
                <xsd:element ref="ns2:p5657b9aee7244f28dc4f48e60959f71" minOccurs="0"/>
                <xsd:element ref="ns2:cf18ccb67a8c47b4a12d68c41e3eb221"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4" nillable="true" ma:displayName="Exempt from Policy" ma:hidden="true" ma:internalName="_dlc_Exempt" ma:readOnly="true">
      <xsd:simpleType>
        <xsd:restriction base="dms:Unknown"/>
      </xsd:simpleType>
    </xsd:element>
    <xsd:element name="_dlc_ExpireDateSaved" ma:index="15" nillable="true" ma:displayName="Original Expiration Date" ma:hidden="true" ma:internalName="_dlc_ExpireDateSaved" ma:readOnly="true">
      <xsd:simpleType>
        <xsd:restriction base="dms:DateTime"/>
      </xsd:simpleType>
    </xsd:element>
    <xsd:element name="_dlc_ExpireDate" ma:index="16"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Phase" ma:index="2" nillable="true" ma:displayName="Phase" ma:format="Dropdown" ma:indexed="true" ma:internalName="Phase">
      <xsd:simpleType>
        <xsd:restriction base="dms:Choice">
          <xsd:enumeration value="Cross Phase"/>
          <xsd:enumeration value="Primary"/>
          <xsd:enumeration value="Secondary"/>
          <xsd:enumeration value="Vulnerable Children"/>
        </xsd:restriction>
      </xsd:simpleType>
    </xsd:element>
    <xsd:element name="Item_x0020_ID" ma:index="7" nillable="true" ma:displayName="Item ID" ma:internalName="Item_x0020_ID">
      <xsd:simpleType>
        <xsd:restriction base="dms:Text">
          <xsd:maxLength value="255"/>
        </xsd:restriction>
      </xsd:simpleType>
    </xsd:element>
    <xsd:element name="Active_x0020_Document" ma:index="8" nillable="true" ma:displayName="Active Document" ma:default="1" ma:internalName="Active_x0020_Document">
      <xsd:simpleType>
        <xsd:restriction base="dms:Boolean"/>
      </xsd:simpleType>
    </xsd:element>
    <xsd:element name="TaxCatchAll" ma:index="9" nillable="true" ma:displayName="Taxonomy Catch All Column" ma:hidden="true" ma:list="{ac1edf24-9ad1-416b-ad33-014f7509fb25}" ma:internalName="TaxCatchAll" ma:showField="CatchAllData" ma:web="971af0bc-9042-4a14-8068-b8aed7aa609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ac1edf24-9ad1-416b-ad33-014f7509fb25}" ma:internalName="TaxCatchAllLabel" ma:readOnly="true" ma:showField="CatchAllDataLabel" ma:web="971af0bc-9042-4a14-8068-b8aed7aa6097">
      <xsd:complexType>
        <xsd:complexContent>
          <xsd:extension base="dms:MultiChoiceLookup">
            <xsd:sequence>
              <xsd:element name="Value" type="dms:Lookup" maxOccurs="unbounded" minOccurs="0" nillable="true"/>
            </xsd:sequence>
          </xsd:extension>
        </xsd:complexContent>
      </xsd:complexType>
    </xsd:element>
    <xsd:element name="hc632fe273cb498aa970207d30c3b1d8" ma:index="13" nillable="true" ma:taxonomy="true" ma:internalName="hc632fe273cb498aa970207d30c3b1d8" ma:taxonomyFieldName="Document_x0020_Type" ma:displayName="Document Type" ma:default="" ma:fieldId="{1c632fe2-73cb-498a-a970-207d30c3b1d8}" ma:sspId="3c5dbf34-c73a-430c-9290-9174ad787734" ma:termSetId="b599ea14-30b5-458d-8ef2-998774c2af30" ma:anchorId="00000000-0000-0000-0000-000000000000" ma:open="false" ma:isKeyword="false">
      <xsd:complexType>
        <xsd:sequence>
          <xsd:element ref="pc:Terms" minOccurs="0" maxOccurs="1"/>
        </xsd:sequence>
      </xsd:complexType>
    </xsd:element>
    <xsd:element name="e0736110b1d040508102e0ef50da45d6" ma:index="17" nillable="true" ma:taxonomy="true" ma:internalName="e0736110b1d040508102e0ef50da45d6" ma:taxonomyFieldName="School_x0020_Improvement" ma:displayName="School Improvement" ma:indexed="true" ma:readOnly="false" ma:default="" ma:fieldId="{e0736110-b1d0-4050-8102-e0ef50da45d6}" ma:sspId="3c5dbf34-c73a-430c-9290-9174ad787734" ma:termSetId="fb43dcc5-6821-467f-a1bb-1b73448e6cde" ma:anchorId="00000000-0000-0000-0000-000000000000" ma:open="false" ma:isKeyword="false">
      <xsd:complexType>
        <xsd:sequence>
          <xsd:element ref="pc:Terms" minOccurs="0" maxOccurs="1"/>
        </xsd:sequence>
      </xsd:complexType>
    </xsd:element>
    <xsd:element name="p5657b9aee7244f28dc4f48e60959f71" ma:index="19" nillable="true" ma:taxonomy="true" ma:internalName="p5657b9aee7244f28dc4f48e60959f71" ma:taxonomyFieldName="District" ma:displayName="District and Other Local Authorities" ma:default="" ma:fieldId="{95657b9a-ee72-44f2-8dc4-f48e60959f71}" ma:sspId="3c5dbf34-c73a-430c-9290-9174ad787734" ma:termSetId="d13f64ef-0ba0-45ea-bc1d-bfd48dd2a50e" ma:anchorId="00000000-0000-0000-0000-000000000000" ma:open="false" ma:isKeyword="false">
      <xsd:complexType>
        <xsd:sequence>
          <xsd:element ref="pc:Terms" minOccurs="0" maxOccurs="1"/>
        </xsd:sequence>
      </xsd:complexType>
    </xsd:element>
    <xsd:element name="cf18ccb67a8c47b4a12d68c41e3eb221" ma:index="21" nillable="true" ma:taxonomy="true" ma:internalName="cf18ccb67a8c47b4a12d68c41e3eb221" ma:taxonomyFieldName="Schools" ma:displayName="Schools" ma:readOnly="false" ma:default="" ma:fieldId="{cf18ccb6-7a8c-47b4-a12d-68c41e3eb221}" ma:sspId="3c5dbf34-c73a-430c-9290-9174ad787734" ma:termSetId="79767edf-74f4-4f98-8450-f3c58a891fe6"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71af0bc-9042-4a14-8068-b8aed7aa6097" elementFormDefault="qualified">
    <xsd:import namespace="http://schemas.microsoft.com/office/2006/documentManagement/types"/>
    <xsd:import namespace="http://schemas.microsoft.com/office/infopath/2007/PartnerControls"/>
    <xsd:element name="_dlc_DocId" ma:index="24" nillable="true" ma:displayName="Document ID Value" ma:description="The value of the document ID assigned to this item."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3" ma:displayName="Content Type"/>
        <xsd:element ref="dc:title" minOccurs="0" maxOccurs="1" ma:index="5"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p:Policy xmlns:p="office.server.policy" id="" local="true">
  <p:Name>HCC Default Document</p:Name>
  <p:Description/>
  <p:Statement/>
  <p:PolicyItems>
    <p:PolicyItem featureId="Microsoft.Office.RecordsManagement.PolicyFeatures.Expiration" staticId="0x0101004E1B537BC2B2AD43A5AF5311D732D3AA|1208973698" UniqueId="7962c2ff-e67b-4a9b-a32b-eab0d2d90b59">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2</number>
                  <property>Modified</property>
                  <propertyId>28cf69c5-fa48-462a-b5cd-27b6f9d2bd5f</propertyId>
                  <period>years</period>
                </formula>
                <action type="action" id="Microsoft.Office.RecordsManagement.PolicyFeatures.Expiration.Action.MoveToRecycleBin"/>
              </data>
            </stages>
          </Schedule>
        </Schedules>
      </p:CustomData>
    </p:PolicyItem>
  </p:PolicyItems>
</p:Policy>
</file>

<file path=customXml/item3.xml><?xml version="1.0" encoding="utf-8"?>
<?mso-contentType ?>
<SharedContentType xmlns="Microsoft.SharePoint.Taxonomy.ContentTypeSync" SourceId="3c5dbf34-c73a-430c-9290-9174ad787734" ContentTypeId="0x0101004E1B537BC2B2AD43A5AF5311D732D3AA00E773496940D8DE489C3044FDF53DC51A" PreviousValue="false"/>
</file>

<file path=customXml/item4.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xmlns:pc="http://schemas.microsoft.com/office/infopath/2007/PartnerControls">
  <documentManagement>
    <_dlc_DocId xmlns="971af0bc-9042-4a14-8068-b8aed7aa6097">J4SCTQCCF7KV-1078137335-159448</_dlc_DocId>
    <_dlc_ExpireDate xmlns="http://schemas.microsoft.com/sharepoint/v3">2025-04-28T08:48:47+00:00</_dlc_ExpireDate>
    <Active_x0020_Document xmlns="c5dbf80e-f509-45f6-9fe5-406e3eefabbb">true</Active_x0020_Document>
    <_dlc_DocIdUrl xmlns="971af0bc-9042-4a14-8068-b8aed7aa6097">
      <Url>https://hants.sharepoint.com/sites/Schoo6277/_layouts/15/DocIdRedir.aspx?ID=J4SCTQCCF7KV-1078137335-159448</Url>
      <Description>J4SCTQCCF7KV-1078137335-159448</Description>
    </_dlc_DocIdUrl>
    <e0736110b1d040508102e0ef50da45d6 xmlns="c5dbf80e-f509-45f6-9fe5-406e3eefabbb">
      <Terms xmlns="http://schemas.microsoft.com/office/infopath/2007/PartnerControls"/>
    </e0736110b1d040508102e0ef50da45d6>
    <Item_x0020_ID xmlns="c5dbf80e-f509-45f6-9fe5-406e3eefabbb" xsi:nil="true"/>
    <cf18ccb67a8c47b4a12d68c41e3eb221 xmlns="c5dbf80e-f509-45f6-9fe5-406e3eefabbb">
      <Terms xmlns="http://schemas.microsoft.com/office/infopath/2007/PartnerControls"/>
    </cf18ccb67a8c47b4a12d68c41e3eb221>
    <TaxCatchAll xmlns="c5dbf80e-f509-45f6-9fe5-406e3eefabbb" xsi:nil="true"/>
    <Phase xmlns="c5dbf80e-f509-45f6-9fe5-406e3eefabbb" xsi:nil="true"/>
    <hc632fe273cb498aa970207d30c3b1d8 xmlns="c5dbf80e-f509-45f6-9fe5-406e3eefabbb">
      <Terms xmlns="http://schemas.microsoft.com/office/infopath/2007/PartnerControls"/>
    </hc632fe273cb498aa970207d30c3b1d8>
    <p5657b9aee7244f28dc4f48e60959f71 xmlns="c5dbf80e-f509-45f6-9fe5-406e3eefabbb">
      <Terms xmlns="http://schemas.microsoft.com/office/infopath/2007/PartnerControls"/>
    </p5657b9aee7244f28dc4f48e60959f71>
    <_dlc_ExpireDateSaved xmlns="http://schemas.microsoft.com/sharepoint/v3" xsi:nil="true"/>
  </documentManagement>
</p:properties>
</file>

<file path=customXml/itemProps1.xml><?xml version="1.0" encoding="utf-8"?>
<ds:datastoreItem xmlns:ds="http://schemas.openxmlformats.org/officeDocument/2006/customXml" ds:itemID="{8F9AE37B-00EA-4B2D-8873-04C28F74D5BE}"/>
</file>

<file path=customXml/itemProps2.xml><?xml version="1.0" encoding="utf-8"?>
<ds:datastoreItem xmlns:ds="http://schemas.openxmlformats.org/officeDocument/2006/customXml" ds:itemID="{7EE883B9-C08C-49F7-B0E4-0D8298C202AE}"/>
</file>

<file path=customXml/itemProps3.xml><?xml version="1.0" encoding="utf-8"?>
<ds:datastoreItem xmlns:ds="http://schemas.openxmlformats.org/officeDocument/2006/customXml" ds:itemID="{CD7B9536-5167-4AD8-9972-C4A369BE1423}"/>
</file>

<file path=customXml/itemProps4.xml><?xml version="1.0" encoding="utf-8"?>
<ds:datastoreItem xmlns:ds="http://schemas.openxmlformats.org/officeDocument/2006/customXml" ds:itemID="{467EC7D4-8A73-4CCA-A537-DE71D73669B3}"/>
</file>

<file path=customXml/itemProps5.xml><?xml version="1.0" encoding="utf-8"?>
<ds:datastoreItem xmlns:ds="http://schemas.openxmlformats.org/officeDocument/2006/customXml" ds:itemID="{8408ABD1-4160-461D-9D47-218FFB489F97}"/>
</file>

<file path=customXml/itemProps6.xml><?xml version="1.0" encoding="utf-8"?>
<ds:datastoreItem xmlns:ds="http://schemas.openxmlformats.org/officeDocument/2006/customXml" ds:itemID="{439E22E2-054E-4DA3-B768-3708F8FF3272}"/>
</file>

<file path=docProps/app.xml><?xml version="1.0" encoding="utf-8"?>
<Properties xmlns="http://schemas.openxmlformats.org/officeDocument/2006/extended-properties" xmlns:vt="http://schemas.openxmlformats.org/officeDocument/2006/docPropsVTypes">
  <Template>HIAS PowerPoint template</Template>
  <TotalTime>938</TotalTime>
  <Words>1056</Words>
  <Application>Microsoft Office PowerPoint</Application>
  <PresentationFormat>On-screen Show (4:3)</PresentationFormat>
  <Paragraphs>106</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Roboto</vt:lpstr>
      <vt:lpstr>Source Sans Pro</vt:lpstr>
      <vt:lpstr>HIAS PowerPoint template</vt:lpstr>
      <vt:lpstr>HIAS DAY Summer 2023</vt:lpstr>
      <vt:lpstr>PowerPoint Presentation</vt:lpstr>
      <vt:lpstr>PowerPoint Presentation</vt:lpstr>
      <vt:lpstr>PowerPoint Presentation</vt:lpstr>
      <vt:lpstr>Our values</vt:lpstr>
      <vt:lpstr>Serving Hampshire’s Residents - Strategic Plan 2021 to 2025 </vt:lpstr>
      <vt:lpstr>Hampshire Children and Young People’s Plan 2022 to 2025 </vt:lpstr>
      <vt:lpstr>Twenty Strands: Securing good educational provision and outcomes for children and young people experiencing vulnerability</vt:lpstr>
      <vt:lpstr>Hampshire 2050</vt:lpstr>
      <vt:lpstr>Association of Education advisers</vt:lpstr>
      <vt:lpstr>Affiliate membership</vt:lpstr>
      <vt:lpstr>Upcoming opportunities for partnership with AOEA</vt:lpstr>
      <vt:lpstr>PowerPoint Presentation</vt:lpstr>
      <vt:lpstr>PowerPoint Presentation</vt:lpstr>
      <vt:lpstr>Some existing digital content to access on the HUB</vt:lpstr>
      <vt:lpstr>The AOEA professional learning offers</vt:lpstr>
    </vt:vector>
  </TitlesOfParts>
  <Company>Hampshire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cseiiarm</dc:creator>
  <cp:lastModifiedBy>Fogg, Nicola</cp:lastModifiedBy>
  <cp:revision>29</cp:revision>
  <dcterms:created xsi:type="dcterms:W3CDTF">2013-12-20T14:21:04Z</dcterms:created>
  <dcterms:modified xsi:type="dcterms:W3CDTF">2023-04-28T08:48:46Z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0x0101004E1B537BC2B2AD43A5AF5311D732D3AA|1208973698</vt:lpwstr>
  </property>
  <property fmtid="{D5CDD505-2E9C-101B-9397-08002B2CF9AE}" pid="3" name="ContentTypeId">
    <vt:lpwstr>0x0101004E1B537BC2B2AD43A5AF5311D732D3AA00E773496940D8DE489C3044FDF53DC51A0060A3A082E9649E42A018E48FF0D65790</vt:lpwstr>
  </property>
  <property fmtid="{D5CDD505-2E9C-101B-9397-08002B2CF9AE}" pid="4" name="ItemRetentionFormula">
    <vt:lpwstr>&lt;formula id="Microsoft.Office.RecordsManagement.PolicyFeatures.Expiration.Formula.BuiltIn"&gt;&lt;number&gt;2&lt;/number&gt;&lt;property&gt;Modified&lt;/property&gt;&lt;propertyId&gt;28cf69c5-fa48-462a-b5cd-27b6f9d2bd5f&lt;/propertyId&gt;&lt;period&gt;years&lt;/period&gt;&lt;/formula&gt;</vt:lpwstr>
  </property>
  <property fmtid="{D5CDD505-2E9C-101B-9397-08002B2CF9AE}" pid="5" name="_dlc_DocIdItemGuid">
    <vt:lpwstr>f773246e-feab-441f-9e9f-318a434100d3</vt:lpwstr>
  </property>
  <property fmtid="{D5CDD505-2E9C-101B-9397-08002B2CF9AE}" pid="6" name="Recruitment">
    <vt:lpwstr/>
  </property>
  <property fmtid="{D5CDD505-2E9C-101B-9397-08002B2CF9AE}" pid="7" name="District">
    <vt:lpwstr/>
  </property>
  <property fmtid="{D5CDD505-2E9C-101B-9397-08002B2CF9AE}" pid="8" name="Schools">
    <vt:lpwstr/>
  </property>
  <property fmtid="{D5CDD505-2E9C-101B-9397-08002B2CF9AE}" pid="9" name="MediaServiceImageTags">
    <vt:lpwstr/>
  </property>
  <property fmtid="{D5CDD505-2E9C-101B-9397-08002B2CF9AE}" pid="10" name="School Improvement">
    <vt:lpwstr/>
  </property>
  <property fmtid="{D5CDD505-2E9C-101B-9397-08002B2CF9AE}" pid="11" name="lcf76f155ced4ddcb4097134ff3c332f">
    <vt:lpwstr/>
  </property>
  <property fmtid="{D5CDD505-2E9C-101B-9397-08002B2CF9AE}" pid="12" name="Document Type">
    <vt:lpwstr/>
  </property>
  <property fmtid="{D5CDD505-2E9C-101B-9397-08002B2CF9AE}" pid="13" name="SharedWithUsers">
    <vt:lpwstr>75;#Truman, Ann</vt:lpwstr>
  </property>
  <property fmtid="{D5CDD505-2E9C-101B-9397-08002B2CF9AE}" pid="14" name="n1acd77f4e8d4b73b9abda1c6eafe178">
    <vt:lpwstr/>
  </property>
</Properties>
</file>