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theme/theme5.xml" ContentType="application/vnd.openxmlformats-officedocument.theme+xml"/>
  <Override PartName="/ppt/slideLayouts/slideLayout1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7688" r:id="rId1"/>
    <p:sldMasterId id="2147483648" r:id="rId2"/>
    <p:sldMasterId id="2147487685" r:id="rId3"/>
    <p:sldMasterId id="2147487684" r:id="rId4"/>
    <p:sldMasterId id="2147483748" r:id="rId5"/>
    <p:sldMasterId id="2147487692" r:id="rId6"/>
  </p:sldMasterIdLst>
  <p:notesMasterIdLst>
    <p:notesMasterId r:id="rId54"/>
  </p:notesMasterIdLst>
  <p:sldIdLst>
    <p:sldId id="319" r:id="rId7"/>
    <p:sldId id="256" r:id="rId8"/>
    <p:sldId id="320" r:id="rId9"/>
    <p:sldId id="321" r:id="rId10"/>
    <p:sldId id="277" r:id="rId11"/>
    <p:sldId id="316" r:id="rId12"/>
    <p:sldId id="322" r:id="rId13"/>
    <p:sldId id="323" r:id="rId14"/>
    <p:sldId id="325" r:id="rId15"/>
    <p:sldId id="324" r:id="rId16"/>
    <p:sldId id="315" r:id="rId17"/>
    <p:sldId id="275" r:id="rId18"/>
    <p:sldId id="264" r:id="rId19"/>
    <p:sldId id="265" r:id="rId20"/>
    <p:sldId id="326" r:id="rId21"/>
    <p:sldId id="305" r:id="rId22"/>
    <p:sldId id="304" r:id="rId23"/>
    <p:sldId id="303" r:id="rId24"/>
    <p:sldId id="307" r:id="rId25"/>
    <p:sldId id="306" r:id="rId26"/>
    <p:sldId id="312" r:id="rId27"/>
    <p:sldId id="308" r:id="rId28"/>
    <p:sldId id="266" r:id="rId29"/>
    <p:sldId id="317" r:id="rId30"/>
    <p:sldId id="288" r:id="rId31"/>
    <p:sldId id="272" r:id="rId32"/>
    <p:sldId id="273" r:id="rId33"/>
    <p:sldId id="298" r:id="rId34"/>
    <p:sldId id="260" r:id="rId35"/>
    <p:sldId id="289" r:id="rId36"/>
    <p:sldId id="290" r:id="rId37"/>
    <p:sldId id="318" r:id="rId38"/>
    <p:sldId id="309" r:id="rId39"/>
    <p:sldId id="311" r:id="rId40"/>
    <p:sldId id="280" r:id="rId41"/>
    <p:sldId id="281" r:id="rId42"/>
    <p:sldId id="282" r:id="rId43"/>
    <p:sldId id="284" r:id="rId44"/>
    <p:sldId id="285" r:id="rId45"/>
    <p:sldId id="283" r:id="rId46"/>
    <p:sldId id="286" r:id="rId47"/>
    <p:sldId id="287" r:id="rId48"/>
    <p:sldId id="268" r:id="rId49"/>
    <p:sldId id="269" r:id="rId50"/>
    <p:sldId id="270" r:id="rId51"/>
    <p:sldId id="271" r:id="rId52"/>
    <p:sldId id="327" r:id="rId53"/>
  </p:sldIdLst>
  <p:sldSz cx="12192000" cy="6858000"/>
  <p:notesSz cx="6875463" cy="10002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D68972-3B2D-47B9-BFF8-63535E7A0A36}" v="1" dt="2021-12-01T11:17:16.8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71" autoAdjust="0"/>
    <p:restoredTop sz="95756" autoAdjust="0"/>
  </p:normalViewPr>
  <p:slideViewPr>
    <p:cSldViewPr snapToGrid="0">
      <p:cViewPr varScale="1">
        <p:scale>
          <a:sx n="54" d="100"/>
          <a:sy n="54" d="100"/>
        </p:scale>
        <p:origin x="76" y="920"/>
      </p:cViewPr>
      <p:guideLst/>
    </p:cSldViewPr>
  </p:slideViewPr>
  <p:outlineViewPr>
    <p:cViewPr>
      <p:scale>
        <a:sx n="33" d="100"/>
        <a:sy n="33" d="100"/>
      </p:scale>
      <p:origin x="0" y="-384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9738" cy="50165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94138" y="0"/>
            <a:ext cx="2979737" cy="501650"/>
          </a:xfrm>
          <a:prstGeom prst="rect">
            <a:avLst/>
          </a:prstGeom>
        </p:spPr>
        <p:txBody>
          <a:bodyPr vert="horz" lIns="91440" tIns="45720" rIns="91440" bIns="45720" rtlCol="0"/>
          <a:lstStyle>
            <a:lvl1pPr algn="r">
              <a:defRPr sz="1200"/>
            </a:lvl1pPr>
          </a:lstStyle>
          <a:p>
            <a:fld id="{A9A4B12C-7983-44F9-8F37-D61FC2052763}" type="datetimeFigureOut">
              <a:rPr lang="en-GB" smtClean="0"/>
              <a:t>02/12/2021</a:t>
            </a:fld>
            <a:endParaRPr lang="en-GB"/>
          </a:p>
        </p:txBody>
      </p:sp>
      <p:sp>
        <p:nvSpPr>
          <p:cNvPr id="4" name="Slide Image Placeholder 3"/>
          <p:cNvSpPr>
            <a:spLocks noGrp="1" noRot="1" noChangeAspect="1"/>
          </p:cNvSpPr>
          <p:nvPr>
            <p:ph type="sldImg" idx="2"/>
          </p:nvPr>
        </p:nvSpPr>
        <p:spPr>
          <a:xfrm>
            <a:off x="438150" y="1250950"/>
            <a:ext cx="5999163" cy="33750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7388" y="4813300"/>
            <a:ext cx="5500687" cy="39385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01188"/>
            <a:ext cx="2979738" cy="50165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94138" y="9501188"/>
            <a:ext cx="2979737" cy="501650"/>
          </a:xfrm>
          <a:prstGeom prst="rect">
            <a:avLst/>
          </a:prstGeom>
        </p:spPr>
        <p:txBody>
          <a:bodyPr vert="horz" lIns="91440" tIns="45720" rIns="91440" bIns="45720" rtlCol="0" anchor="b"/>
          <a:lstStyle>
            <a:lvl1pPr algn="r">
              <a:defRPr sz="1200"/>
            </a:lvl1pPr>
          </a:lstStyle>
          <a:p>
            <a:fld id="{5B35EE4D-A0AC-4E77-968E-04478068F84C}" type="slidenum">
              <a:rPr lang="en-GB" smtClean="0"/>
              <a:t>‹#›</a:t>
            </a:fld>
            <a:endParaRPr lang="en-GB"/>
          </a:p>
        </p:txBody>
      </p:sp>
    </p:spTree>
    <p:extLst>
      <p:ext uri="{BB962C8B-B14F-4D97-AF65-F5344CB8AC3E}">
        <p14:creationId xmlns:p14="http://schemas.microsoft.com/office/powerpoint/2010/main" val="3719469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B35EE4D-A0AC-4E77-968E-04478068F84C}" type="slidenum">
              <a:rPr lang="en-GB" smtClean="0"/>
              <a:t>32</a:t>
            </a:fld>
            <a:endParaRPr lang="en-GB"/>
          </a:p>
        </p:txBody>
      </p:sp>
    </p:spTree>
    <p:extLst>
      <p:ext uri="{BB962C8B-B14F-4D97-AF65-F5344CB8AC3E}">
        <p14:creationId xmlns:p14="http://schemas.microsoft.com/office/powerpoint/2010/main" val="827653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99C7FC-E915-4F91-9280-E3D876F299F6}"/>
              </a:ext>
            </a:extLst>
          </p:cNvPr>
          <p:cNvSpPr>
            <a:spLocks noGrp="1"/>
          </p:cNvSpPr>
          <p:nvPr>
            <p:ph type="dt" sz="half" idx="10"/>
          </p:nvPr>
        </p:nvSpPr>
        <p:spPr/>
        <p:txBody>
          <a:bodyPr/>
          <a:lstStyle/>
          <a:p>
            <a:fld id="{36339610-6CAE-4089-B377-2E0D6EA1285A}" type="datetimeFigureOut">
              <a:rPr lang="en-GB" smtClean="0"/>
              <a:t>02/12/2021</a:t>
            </a:fld>
            <a:endParaRPr lang="en-GB" dirty="0"/>
          </a:p>
        </p:txBody>
      </p:sp>
      <p:sp>
        <p:nvSpPr>
          <p:cNvPr id="3" name="Footer Placeholder 2">
            <a:extLst>
              <a:ext uri="{FF2B5EF4-FFF2-40B4-BE49-F238E27FC236}">
                <a16:creationId xmlns:a16="http://schemas.microsoft.com/office/drawing/2014/main" id="{B4D06B79-3EC9-4D1F-8FD0-156304C9876B}"/>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F0058910-B456-487A-BC86-D864290A5293}"/>
              </a:ext>
            </a:extLst>
          </p:cNvPr>
          <p:cNvSpPr>
            <a:spLocks noGrp="1"/>
          </p:cNvSpPr>
          <p:nvPr>
            <p:ph type="sldNum" sz="quarter" idx="12"/>
          </p:nvPr>
        </p:nvSpPr>
        <p:spPr/>
        <p:txBody>
          <a:bodyPr/>
          <a:lstStyle/>
          <a:p>
            <a:fld id="{5EE6C562-72A1-4FDE-88F1-F21DA72EF802}" type="slidenum">
              <a:rPr lang="en-GB" smtClean="0"/>
              <a:t>‹#›</a:t>
            </a:fld>
            <a:endParaRPr lang="en-GB" dirty="0"/>
          </a:p>
        </p:txBody>
      </p:sp>
    </p:spTree>
    <p:extLst>
      <p:ext uri="{BB962C8B-B14F-4D97-AF65-F5344CB8AC3E}">
        <p14:creationId xmlns:p14="http://schemas.microsoft.com/office/powerpoint/2010/main" val="19223233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A86EC-F124-4379-8B2B-ED7D406670B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706B15A-B829-43C4-84C7-F549FF44A3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6F971C3-23FD-4CAB-ADFA-3CE798DD8CAA}"/>
              </a:ext>
            </a:extLst>
          </p:cNvPr>
          <p:cNvSpPr>
            <a:spLocks noGrp="1"/>
          </p:cNvSpPr>
          <p:nvPr>
            <p:ph type="dt" sz="half" idx="10"/>
          </p:nvPr>
        </p:nvSpPr>
        <p:spPr/>
        <p:txBody>
          <a:bodyPr/>
          <a:lstStyle/>
          <a:p>
            <a:fld id="{1C24D61F-8777-457D-9DC1-A5CA252220B5}" type="datetimeFigureOut">
              <a:rPr lang="en-GB" smtClean="0"/>
              <a:t>02/12/2021</a:t>
            </a:fld>
            <a:endParaRPr lang="en-GB" dirty="0"/>
          </a:p>
        </p:txBody>
      </p:sp>
      <p:sp>
        <p:nvSpPr>
          <p:cNvPr id="5" name="Footer Placeholder 4">
            <a:extLst>
              <a:ext uri="{FF2B5EF4-FFF2-40B4-BE49-F238E27FC236}">
                <a16:creationId xmlns:a16="http://schemas.microsoft.com/office/drawing/2014/main" id="{B8E86046-5166-489B-955B-466AEF6A9565}"/>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38092C6A-8BDD-49ED-859E-2BA015C57426}"/>
              </a:ext>
            </a:extLst>
          </p:cNvPr>
          <p:cNvSpPr>
            <a:spLocks noGrp="1"/>
          </p:cNvSpPr>
          <p:nvPr>
            <p:ph type="sldNum" sz="quarter" idx="12"/>
          </p:nvPr>
        </p:nvSpPr>
        <p:spPr/>
        <p:txBody>
          <a:bodyPr/>
          <a:lstStyle/>
          <a:p>
            <a:fld id="{2E02E628-2339-4346-AD4A-A736C37CFC52}" type="slidenum">
              <a:rPr lang="en-GB" smtClean="0"/>
              <a:t>‹#›</a:t>
            </a:fld>
            <a:endParaRPr lang="en-GB" dirty="0"/>
          </a:p>
        </p:txBody>
      </p:sp>
    </p:spTree>
    <p:extLst>
      <p:ext uri="{BB962C8B-B14F-4D97-AF65-F5344CB8AC3E}">
        <p14:creationId xmlns:p14="http://schemas.microsoft.com/office/powerpoint/2010/main" val="420941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D14B7-4B14-4D6C-B11F-4AF2A759B19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8ED11BA-3C59-4EB3-9D03-63D796B7EA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BFEC387-1C82-4FEF-81B0-C6D4062A53C8}"/>
              </a:ext>
            </a:extLst>
          </p:cNvPr>
          <p:cNvSpPr>
            <a:spLocks noGrp="1"/>
          </p:cNvSpPr>
          <p:nvPr>
            <p:ph type="dt" sz="half" idx="10"/>
          </p:nvPr>
        </p:nvSpPr>
        <p:spPr/>
        <p:txBody>
          <a:bodyPr/>
          <a:lstStyle/>
          <a:p>
            <a:fld id="{36339610-6CAE-4089-B377-2E0D6EA1285A}" type="datetimeFigureOut">
              <a:rPr lang="en-GB" smtClean="0"/>
              <a:t>02/12/2021</a:t>
            </a:fld>
            <a:endParaRPr lang="en-GB" dirty="0"/>
          </a:p>
        </p:txBody>
      </p:sp>
      <p:sp>
        <p:nvSpPr>
          <p:cNvPr id="5" name="Footer Placeholder 4">
            <a:extLst>
              <a:ext uri="{FF2B5EF4-FFF2-40B4-BE49-F238E27FC236}">
                <a16:creationId xmlns:a16="http://schemas.microsoft.com/office/drawing/2014/main" id="{49E2E093-538C-4ADC-9E66-379A304F6B88}"/>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2E1EAD45-2314-45EF-9671-9EC3C25529E7}"/>
              </a:ext>
            </a:extLst>
          </p:cNvPr>
          <p:cNvSpPr>
            <a:spLocks noGrp="1"/>
          </p:cNvSpPr>
          <p:nvPr>
            <p:ph type="sldNum" sz="quarter" idx="12"/>
          </p:nvPr>
        </p:nvSpPr>
        <p:spPr/>
        <p:txBody>
          <a:bodyPr/>
          <a:lstStyle/>
          <a:p>
            <a:fld id="{5EE6C562-72A1-4FDE-88F1-F21DA72EF802}" type="slidenum">
              <a:rPr lang="en-GB" smtClean="0"/>
              <a:t>‹#›</a:t>
            </a:fld>
            <a:endParaRPr lang="en-GB" dirty="0"/>
          </a:p>
        </p:txBody>
      </p:sp>
    </p:spTree>
    <p:extLst>
      <p:ext uri="{BB962C8B-B14F-4D97-AF65-F5344CB8AC3E}">
        <p14:creationId xmlns:p14="http://schemas.microsoft.com/office/powerpoint/2010/main" val="3194857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E362F-D9CE-48FB-9CCA-98C5BFDABF7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D00B402-9BD2-4DD0-8B3E-3B0115DBB4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60A2C3F-78AD-483E-AB25-66D7BF2B1CAF}"/>
              </a:ext>
            </a:extLst>
          </p:cNvPr>
          <p:cNvSpPr>
            <a:spLocks noGrp="1"/>
          </p:cNvSpPr>
          <p:nvPr>
            <p:ph type="dt" sz="half" idx="10"/>
          </p:nvPr>
        </p:nvSpPr>
        <p:spPr/>
        <p:txBody>
          <a:bodyPr/>
          <a:lstStyle/>
          <a:p>
            <a:fld id="{4C1F85AD-5CE8-4F61-98B3-7685969D6919}" type="datetimeFigureOut">
              <a:rPr lang="en-GB" smtClean="0"/>
              <a:t>02/12/2021</a:t>
            </a:fld>
            <a:endParaRPr lang="en-GB" dirty="0"/>
          </a:p>
        </p:txBody>
      </p:sp>
      <p:sp>
        <p:nvSpPr>
          <p:cNvPr id="5" name="Footer Placeholder 4">
            <a:extLst>
              <a:ext uri="{FF2B5EF4-FFF2-40B4-BE49-F238E27FC236}">
                <a16:creationId xmlns:a16="http://schemas.microsoft.com/office/drawing/2014/main" id="{AAFE4436-F70A-4011-B1CF-A69E87F6258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17206F9-E856-4BB5-98AB-6B541B99F6A1}"/>
              </a:ext>
            </a:extLst>
          </p:cNvPr>
          <p:cNvSpPr>
            <a:spLocks noGrp="1"/>
          </p:cNvSpPr>
          <p:nvPr>
            <p:ph type="sldNum" sz="quarter" idx="12"/>
          </p:nvPr>
        </p:nvSpPr>
        <p:spPr/>
        <p:txBody>
          <a:bodyPr/>
          <a:lstStyle/>
          <a:p>
            <a:fld id="{E645D96C-7E26-4E01-87B1-690BDC731F27}" type="slidenum">
              <a:rPr lang="en-GB" smtClean="0"/>
              <a:t>‹#›</a:t>
            </a:fld>
            <a:endParaRPr lang="en-GB" dirty="0"/>
          </a:p>
        </p:txBody>
      </p:sp>
    </p:spTree>
    <p:extLst>
      <p:ext uri="{BB962C8B-B14F-4D97-AF65-F5344CB8AC3E}">
        <p14:creationId xmlns:p14="http://schemas.microsoft.com/office/powerpoint/2010/main" val="348522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A86EC-F124-4379-8B2B-ED7D406670B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706B15A-B829-43C4-84C7-F549FF44A3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6F971C3-23FD-4CAB-ADFA-3CE798DD8CAA}"/>
              </a:ext>
            </a:extLst>
          </p:cNvPr>
          <p:cNvSpPr>
            <a:spLocks noGrp="1"/>
          </p:cNvSpPr>
          <p:nvPr>
            <p:ph type="dt" sz="half" idx="10"/>
          </p:nvPr>
        </p:nvSpPr>
        <p:spPr/>
        <p:txBody>
          <a:bodyPr/>
          <a:lstStyle/>
          <a:p>
            <a:fld id="{1C24D61F-8777-457D-9DC1-A5CA252220B5}" type="datetimeFigureOut">
              <a:rPr lang="en-GB" smtClean="0"/>
              <a:t>02/12/2021</a:t>
            </a:fld>
            <a:endParaRPr lang="en-GB" dirty="0"/>
          </a:p>
        </p:txBody>
      </p:sp>
      <p:sp>
        <p:nvSpPr>
          <p:cNvPr id="5" name="Footer Placeholder 4">
            <a:extLst>
              <a:ext uri="{FF2B5EF4-FFF2-40B4-BE49-F238E27FC236}">
                <a16:creationId xmlns:a16="http://schemas.microsoft.com/office/drawing/2014/main" id="{B8E86046-5166-489B-955B-466AEF6A9565}"/>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38092C6A-8BDD-49ED-859E-2BA015C57426}"/>
              </a:ext>
            </a:extLst>
          </p:cNvPr>
          <p:cNvSpPr>
            <a:spLocks noGrp="1"/>
          </p:cNvSpPr>
          <p:nvPr>
            <p:ph type="sldNum" sz="quarter" idx="12"/>
          </p:nvPr>
        </p:nvSpPr>
        <p:spPr/>
        <p:txBody>
          <a:bodyPr/>
          <a:lstStyle/>
          <a:p>
            <a:fld id="{2E02E628-2339-4346-AD4A-A736C37CFC52}" type="slidenum">
              <a:rPr lang="en-GB" smtClean="0"/>
              <a:t>‹#›</a:t>
            </a:fld>
            <a:endParaRPr lang="en-GB" dirty="0"/>
          </a:p>
        </p:txBody>
      </p:sp>
    </p:spTree>
    <p:extLst>
      <p:ext uri="{BB962C8B-B14F-4D97-AF65-F5344CB8AC3E}">
        <p14:creationId xmlns:p14="http://schemas.microsoft.com/office/powerpoint/2010/main" val="420941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Content Placeholder 2"/>
          <p:cNvSpPr>
            <a:spLocks noGrp="1"/>
          </p:cNvSpPr>
          <p:nvPr>
            <p:ph idx="1"/>
          </p:nvPr>
        </p:nvSpPr>
        <p:spPr>
          <a:xfrm>
            <a:off x="609600" y="1916832"/>
            <a:ext cx="10972800" cy="4032449"/>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Content Placeholder 2"/>
          <p:cNvSpPr>
            <a:spLocks noGrp="1"/>
          </p:cNvSpPr>
          <p:nvPr>
            <p:ph sz="half" idx="1"/>
          </p:nvPr>
        </p:nvSpPr>
        <p:spPr>
          <a:xfrm>
            <a:off x="609600" y="1916832"/>
            <a:ext cx="5384800" cy="4032448"/>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7600" y="1916832"/>
            <a:ext cx="5384800" cy="4032448"/>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C6A19-D441-4934-8AE4-B48C5D6952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DE58788-1F89-49D0-A571-1FF86E1850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B3698FA-7CC9-4E20-895A-980CCE839EEE}"/>
              </a:ext>
            </a:extLst>
          </p:cNvPr>
          <p:cNvSpPr>
            <a:spLocks noGrp="1"/>
          </p:cNvSpPr>
          <p:nvPr>
            <p:ph type="dt" sz="half" idx="10"/>
          </p:nvPr>
        </p:nvSpPr>
        <p:spPr/>
        <p:txBody>
          <a:bodyPr/>
          <a:lstStyle/>
          <a:p>
            <a:fld id="{F4C3E40A-8458-45B9-A74B-463A6A8C0A1A}" type="datetimeFigureOut">
              <a:rPr lang="en-GB" smtClean="0"/>
              <a:t>02/12/2021</a:t>
            </a:fld>
            <a:endParaRPr lang="en-GB" dirty="0"/>
          </a:p>
        </p:txBody>
      </p:sp>
      <p:sp>
        <p:nvSpPr>
          <p:cNvPr id="5" name="Footer Placeholder 4">
            <a:extLst>
              <a:ext uri="{FF2B5EF4-FFF2-40B4-BE49-F238E27FC236}">
                <a16:creationId xmlns:a16="http://schemas.microsoft.com/office/drawing/2014/main" id="{F8F009F0-FB4E-4399-8B2B-81E5E515F2C0}"/>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0D4CDA4-1667-423A-AD0B-646354464B7D}"/>
              </a:ext>
            </a:extLst>
          </p:cNvPr>
          <p:cNvSpPr>
            <a:spLocks noGrp="1"/>
          </p:cNvSpPr>
          <p:nvPr>
            <p:ph type="sldNum" sz="quarter" idx="12"/>
          </p:nvPr>
        </p:nvSpPr>
        <p:spPr/>
        <p:txBody>
          <a:bodyPr/>
          <a:lstStyle/>
          <a:p>
            <a:fld id="{F6B46547-5414-446D-80C5-EEC0D06089DC}" type="slidenum">
              <a:rPr lang="en-GB" smtClean="0"/>
              <a:t>‹#›</a:t>
            </a:fld>
            <a:endParaRPr lang="en-GB" dirty="0"/>
          </a:p>
        </p:txBody>
      </p:sp>
    </p:spTree>
    <p:extLst>
      <p:ext uri="{BB962C8B-B14F-4D97-AF65-F5344CB8AC3E}">
        <p14:creationId xmlns:p14="http://schemas.microsoft.com/office/powerpoint/2010/main" val="30189693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2.jpe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jpeg"/><Relationship Id="rId5" Type="http://schemas.openxmlformats.org/officeDocument/2006/relationships/theme" Target="../theme/theme3.xml"/><Relationship Id="rId4"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9.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5.xml"/><Relationship Id="rId1" Type="http://schemas.openxmlformats.org/officeDocument/2006/relationships/slideLayout" Target="../slideLayouts/slideLayout10.xml"/><Relationship Id="rId5" Type="http://schemas.openxmlformats.org/officeDocument/2006/relationships/image" Target="../media/image3.png"/><Relationship Id="rId4"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6.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DD0AA1-F56E-48D0-B184-828807D7C6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D7A0BD8-B794-431C-ABDD-0B10125787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8D9A9D4-D43B-4F48-A51D-302E5831FA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339610-6CAE-4089-B377-2E0D6EA1285A}" type="datetimeFigureOut">
              <a:rPr lang="en-GB" smtClean="0"/>
              <a:t>02/12/2021</a:t>
            </a:fld>
            <a:endParaRPr lang="en-GB" dirty="0"/>
          </a:p>
        </p:txBody>
      </p:sp>
      <p:sp>
        <p:nvSpPr>
          <p:cNvPr id="5" name="Footer Placeholder 4">
            <a:extLst>
              <a:ext uri="{FF2B5EF4-FFF2-40B4-BE49-F238E27FC236}">
                <a16:creationId xmlns:a16="http://schemas.microsoft.com/office/drawing/2014/main" id="{1AE467FC-0A10-40B3-9DB7-D5377C34BB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A84D8F0D-AAF4-41BD-B7F8-E1001C8E6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E6C562-72A1-4FDE-88F1-F21DA72EF802}" type="slidenum">
              <a:rPr lang="en-GB" smtClean="0"/>
              <a:t>‹#›</a:t>
            </a:fld>
            <a:endParaRPr lang="en-GB" dirty="0"/>
          </a:p>
        </p:txBody>
      </p:sp>
    </p:spTree>
    <p:extLst>
      <p:ext uri="{BB962C8B-B14F-4D97-AF65-F5344CB8AC3E}">
        <p14:creationId xmlns:p14="http://schemas.microsoft.com/office/powerpoint/2010/main" val="952002369"/>
      </p:ext>
    </p:extLst>
  </p:cSld>
  <p:clrMap bg1="lt1" tx1="dk1" bg2="lt2" tx2="dk2" accent1="accent1" accent2="accent2" accent3="accent3" accent4="accent4" accent5="accent5" accent6="accent6" hlink="hlink" folHlink="folHlink"/>
  <p:sldLayoutIdLst>
    <p:sldLayoutId id="2147487687" r:id="rId1"/>
    <p:sldLayoutId id="2147487689" r:id="rId2"/>
    <p:sldLayoutId id="214748769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1" y="274638"/>
            <a:ext cx="817456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609600" y="1916114"/>
            <a:ext cx="10972800" cy="40338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02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14468" y="4652964"/>
            <a:ext cx="2518833" cy="2219325"/>
          </a:xfrm>
          <a:prstGeom prst="rect">
            <a:avLst/>
          </a:prstGeom>
          <a:noFill/>
          <a:ln w="9525">
            <a:noFill/>
            <a:miter lim="800000"/>
            <a:headEnd/>
            <a:tailEnd/>
          </a:ln>
        </p:spPr>
      </p:pic>
      <p:pic>
        <p:nvPicPr>
          <p:cNvPr id="1029"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215967" y="260350"/>
            <a:ext cx="2641600" cy="769938"/>
          </a:xfrm>
          <a:prstGeom prst="rect">
            <a:avLst/>
          </a:prstGeom>
          <a:noFill/>
          <a:ln w="9525">
            <a:noFill/>
            <a:miter lim="800000"/>
            <a:headEnd/>
            <a:tailEnd/>
          </a:ln>
        </p:spPr>
      </p:pic>
      <p:pic>
        <p:nvPicPr>
          <p:cNvPr id="1030" name="Picture 3"/>
          <p:cNvPicPr>
            <a:picLocks/>
          </p:cNvPicPr>
          <p:nvPr userDrawn="1"/>
        </p:nvPicPr>
        <p:blipFill>
          <a:blip r:embed="rId5">
            <a:extLst>
              <a:ext uri="{28A0092B-C50C-407E-A947-70E740481C1C}">
                <a14:useLocalDpi xmlns:a14="http://schemas.microsoft.com/office/drawing/2010/main"/>
              </a:ext>
            </a:extLst>
          </a:blip>
          <a:srcRect/>
          <a:stretch>
            <a:fillRect/>
          </a:stretch>
        </p:blipFill>
        <p:spPr bwMode="auto">
          <a:xfrm>
            <a:off x="527051" y="6062663"/>
            <a:ext cx="2550583" cy="50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49" r:id="rId1"/>
  </p:sldLayoutIdLst>
  <p:txStyles>
    <p:titleStyle>
      <a:lvl1pPr algn="l" rtl="0" eaLnBrk="0" fontAlgn="base" hangingPunct="0">
        <a:spcBef>
          <a:spcPct val="0"/>
        </a:spcBef>
        <a:spcAft>
          <a:spcPct val="0"/>
        </a:spcAft>
        <a:defRPr sz="3200" kern="1200">
          <a:solidFill>
            <a:schemeClr val="tx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3200">
          <a:solidFill>
            <a:schemeClr val="tx1"/>
          </a:solidFill>
          <a:latin typeface="Arial" charset="0"/>
          <a:cs typeface="Arial" charset="0"/>
        </a:defRPr>
      </a:lvl2pPr>
      <a:lvl3pPr algn="l" rtl="0" eaLnBrk="0" fontAlgn="base" hangingPunct="0">
        <a:spcBef>
          <a:spcPct val="0"/>
        </a:spcBef>
        <a:spcAft>
          <a:spcPct val="0"/>
        </a:spcAft>
        <a:defRPr sz="3200">
          <a:solidFill>
            <a:schemeClr val="tx1"/>
          </a:solidFill>
          <a:latin typeface="Arial" charset="0"/>
          <a:cs typeface="Arial" charset="0"/>
        </a:defRPr>
      </a:lvl3pPr>
      <a:lvl4pPr algn="l" rtl="0" eaLnBrk="0" fontAlgn="base" hangingPunct="0">
        <a:spcBef>
          <a:spcPct val="0"/>
        </a:spcBef>
        <a:spcAft>
          <a:spcPct val="0"/>
        </a:spcAft>
        <a:defRPr sz="3200">
          <a:solidFill>
            <a:schemeClr val="tx1"/>
          </a:solidFill>
          <a:latin typeface="Arial" charset="0"/>
          <a:cs typeface="Arial" charset="0"/>
        </a:defRPr>
      </a:lvl4pPr>
      <a:lvl5pPr algn="l" rtl="0" eaLnBrk="0" fontAlgn="base" hangingPunct="0">
        <a:spcBef>
          <a:spcPct val="0"/>
        </a:spcBef>
        <a:spcAft>
          <a:spcPct val="0"/>
        </a:spcAft>
        <a:defRPr sz="3200">
          <a:solidFill>
            <a:schemeClr val="tx1"/>
          </a:solidFill>
          <a:latin typeface="Arial" charset="0"/>
          <a:cs typeface="Arial" charset="0"/>
        </a:defRPr>
      </a:lvl5pPr>
      <a:lvl6pPr marL="457200" algn="l" rtl="0" fontAlgn="base">
        <a:spcBef>
          <a:spcPct val="0"/>
        </a:spcBef>
        <a:spcAft>
          <a:spcPct val="0"/>
        </a:spcAft>
        <a:defRPr sz="3200">
          <a:solidFill>
            <a:schemeClr val="tx1"/>
          </a:solidFill>
          <a:latin typeface="Arial" charset="0"/>
          <a:cs typeface="Arial" charset="0"/>
        </a:defRPr>
      </a:lvl6pPr>
      <a:lvl7pPr marL="914400" algn="l" rtl="0" fontAlgn="base">
        <a:spcBef>
          <a:spcPct val="0"/>
        </a:spcBef>
        <a:spcAft>
          <a:spcPct val="0"/>
        </a:spcAft>
        <a:defRPr sz="3200">
          <a:solidFill>
            <a:schemeClr val="tx1"/>
          </a:solidFill>
          <a:latin typeface="Arial" charset="0"/>
          <a:cs typeface="Arial" charset="0"/>
        </a:defRPr>
      </a:lvl7pPr>
      <a:lvl8pPr marL="1371600" algn="l" rtl="0" fontAlgn="base">
        <a:spcBef>
          <a:spcPct val="0"/>
        </a:spcBef>
        <a:spcAft>
          <a:spcPct val="0"/>
        </a:spcAft>
        <a:defRPr sz="3200">
          <a:solidFill>
            <a:schemeClr val="tx1"/>
          </a:solidFill>
          <a:latin typeface="Arial" charset="0"/>
          <a:cs typeface="Arial" charset="0"/>
        </a:defRPr>
      </a:lvl8pPr>
      <a:lvl9pPr marL="1828800" algn="l" rtl="0" fontAlgn="base">
        <a:spcBef>
          <a:spcPct val="0"/>
        </a:spcBef>
        <a:spcAft>
          <a:spcPct val="0"/>
        </a:spcAft>
        <a:defRPr sz="3200">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1" y="274638"/>
            <a:ext cx="817456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609600" y="1916114"/>
            <a:ext cx="10972800" cy="40338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028" name="Picture 2"/>
          <p:cNvPicPr>
            <a:picLocks noChangeAspect="1" noChangeArrowheads="1"/>
          </p:cNvPicPr>
          <p:nvPr/>
        </p:nvPicPr>
        <p:blipFill>
          <a:blip r:embed="rId6"/>
          <a:srcRect/>
          <a:stretch>
            <a:fillRect/>
          </a:stretch>
        </p:blipFill>
        <p:spPr bwMode="auto">
          <a:xfrm>
            <a:off x="9914468" y="4652964"/>
            <a:ext cx="2518833" cy="2219325"/>
          </a:xfrm>
          <a:prstGeom prst="rect">
            <a:avLst/>
          </a:prstGeom>
          <a:noFill/>
          <a:ln w="9525">
            <a:noFill/>
            <a:miter lim="800000"/>
            <a:headEnd/>
            <a:tailEnd/>
          </a:ln>
        </p:spPr>
      </p:pic>
      <p:pic>
        <p:nvPicPr>
          <p:cNvPr id="1029" name="Picture 2"/>
          <p:cNvPicPr>
            <a:picLocks noChangeAspect="1" noChangeArrowheads="1"/>
          </p:cNvPicPr>
          <p:nvPr/>
        </p:nvPicPr>
        <p:blipFill>
          <a:blip r:embed="rId7"/>
          <a:srcRect/>
          <a:stretch>
            <a:fillRect/>
          </a:stretch>
        </p:blipFill>
        <p:spPr bwMode="auto">
          <a:xfrm>
            <a:off x="9215967" y="260350"/>
            <a:ext cx="2641600" cy="769938"/>
          </a:xfrm>
          <a:prstGeom prst="rect">
            <a:avLst/>
          </a:prstGeom>
          <a:noFill/>
          <a:ln w="9525">
            <a:noFill/>
            <a:miter lim="800000"/>
            <a:headEnd/>
            <a:tailEnd/>
          </a:ln>
        </p:spPr>
      </p:pic>
      <p:pic>
        <p:nvPicPr>
          <p:cNvPr id="1030" name="Picture 3"/>
          <p:cNvPicPr>
            <a:picLocks/>
          </p:cNvPicPr>
          <p:nvPr userDrawn="1"/>
        </p:nvPicPr>
        <p:blipFill>
          <a:blip r:embed="rId8"/>
          <a:srcRect/>
          <a:stretch>
            <a:fillRect/>
          </a:stretch>
        </p:blipFill>
        <p:spPr bwMode="auto">
          <a:xfrm>
            <a:off x="527051" y="6062663"/>
            <a:ext cx="2550583" cy="50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50" r:id="rId1"/>
    <p:sldLayoutId id="2147483652" r:id="rId2"/>
    <p:sldLayoutId id="2147483655" r:id="rId3"/>
    <p:sldLayoutId id="2147483649" r:id="rId4"/>
  </p:sldLayoutIdLst>
  <p:txStyles>
    <p:titleStyle>
      <a:lvl1pPr algn="l" rtl="0" eaLnBrk="0" fontAlgn="base" hangingPunct="0">
        <a:spcBef>
          <a:spcPct val="0"/>
        </a:spcBef>
        <a:spcAft>
          <a:spcPct val="0"/>
        </a:spcAft>
        <a:defRPr sz="3200" kern="1200">
          <a:solidFill>
            <a:schemeClr val="tx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3200">
          <a:solidFill>
            <a:schemeClr val="tx1"/>
          </a:solidFill>
          <a:latin typeface="Arial" charset="0"/>
          <a:cs typeface="Arial" charset="0"/>
        </a:defRPr>
      </a:lvl2pPr>
      <a:lvl3pPr algn="l" rtl="0" eaLnBrk="0" fontAlgn="base" hangingPunct="0">
        <a:spcBef>
          <a:spcPct val="0"/>
        </a:spcBef>
        <a:spcAft>
          <a:spcPct val="0"/>
        </a:spcAft>
        <a:defRPr sz="3200">
          <a:solidFill>
            <a:schemeClr val="tx1"/>
          </a:solidFill>
          <a:latin typeface="Arial" charset="0"/>
          <a:cs typeface="Arial" charset="0"/>
        </a:defRPr>
      </a:lvl3pPr>
      <a:lvl4pPr algn="l" rtl="0" eaLnBrk="0" fontAlgn="base" hangingPunct="0">
        <a:spcBef>
          <a:spcPct val="0"/>
        </a:spcBef>
        <a:spcAft>
          <a:spcPct val="0"/>
        </a:spcAft>
        <a:defRPr sz="3200">
          <a:solidFill>
            <a:schemeClr val="tx1"/>
          </a:solidFill>
          <a:latin typeface="Arial" charset="0"/>
          <a:cs typeface="Arial" charset="0"/>
        </a:defRPr>
      </a:lvl4pPr>
      <a:lvl5pPr algn="l" rtl="0" eaLnBrk="0" fontAlgn="base" hangingPunct="0">
        <a:spcBef>
          <a:spcPct val="0"/>
        </a:spcBef>
        <a:spcAft>
          <a:spcPct val="0"/>
        </a:spcAft>
        <a:defRPr sz="3200">
          <a:solidFill>
            <a:schemeClr val="tx1"/>
          </a:solidFill>
          <a:latin typeface="Arial" charset="0"/>
          <a:cs typeface="Arial" charset="0"/>
        </a:defRPr>
      </a:lvl5pPr>
      <a:lvl6pPr marL="457200" algn="l" rtl="0" fontAlgn="base">
        <a:spcBef>
          <a:spcPct val="0"/>
        </a:spcBef>
        <a:spcAft>
          <a:spcPct val="0"/>
        </a:spcAft>
        <a:defRPr sz="3200">
          <a:solidFill>
            <a:schemeClr val="tx1"/>
          </a:solidFill>
          <a:latin typeface="Arial" charset="0"/>
          <a:cs typeface="Arial" charset="0"/>
        </a:defRPr>
      </a:lvl6pPr>
      <a:lvl7pPr marL="914400" algn="l" rtl="0" fontAlgn="base">
        <a:spcBef>
          <a:spcPct val="0"/>
        </a:spcBef>
        <a:spcAft>
          <a:spcPct val="0"/>
        </a:spcAft>
        <a:defRPr sz="3200">
          <a:solidFill>
            <a:schemeClr val="tx1"/>
          </a:solidFill>
          <a:latin typeface="Arial" charset="0"/>
          <a:cs typeface="Arial" charset="0"/>
        </a:defRPr>
      </a:lvl7pPr>
      <a:lvl8pPr marL="1371600" algn="l" rtl="0" fontAlgn="base">
        <a:spcBef>
          <a:spcPct val="0"/>
        </a:spcBef>
        <a:spcAft>
          <a:spcPct val="0"/>
        </a:spcAft>
        <a:defRPr sz="3200">
          <a:solidFill>
            <a:schemeClr val="tx1"/>
          </a:solidFill>
          <a:latin typeface="Arial" charset="0"/>
          <a:cs typeface="Arial" charset="0"/>
        </a:defRPr>
      </a:lvl8pPr>
      <a:lvl9pPr marL="1828800" algn="l" rtl="0" fontAlgn="base">
        <a:spcBef>
          <a:spcPct val="0"/>
        </a:spcBef>
        <a:spcAft>
          <a:spcPct val="0"/>
        </a:spcAft>
        <a:defRPr sz="3200">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AD4000-8797-4B2D-9E05-919DEA9B20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AFDDAA6-B899-45AF-B74D-BD150CD06B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B748D86-C782-4456-97D4-7919C3B140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C3E40A-8458-45B9-A74B-463A6A8C0A1A}" type="datetimeFigureOut">
              <a:rPr lang="en-GB" smtClean="0"/>
              <a:t>02/12/2021</a:t>
            </a:fld>
            <a:endParaRPr lang="en-GB" dirty="0"/>
          </a:p>
        </p:txBody>
      </p:sp>
      <p:sp>
        <p:nvSpPr>
          <p:cNvPr id="5" name="Footer Placeholder 4">
            <a:extLst>
              <a:ext uri="{FF2B5EF4-FFF2-40B4-BE49-F238E27FC236}">
                <a16:creationId xmlns:a16="http://schemas.microsoft.com/office/drawing/2014/main" id="{96D29642-ABC0-4328-9D38-6549675025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5BC5035D-99FD-40FB-A8AC-42E22B1940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B46547-5414-446D-80C5-EEC0D06089DC}" type="slidenum">
              <a:rPr lang="en-GB" smtClean="0"/>
              <a:t>‹#›</a:t>
            </a:fld>
            <a:endParaRPr lang="en-GB" dirty="0"/>
          </a:p>
        </p:txBody>
      </p:sp>
    </p:spTree>
    <p:extLst>
      <p:ext uri="{BB962C8B-B14F-4D97-AF65-F5344CB8AC3E}">
        <p14:creationId xmlns:p14="http://schemas.microsoft.com/office/powerpoint/2010/main" val="2491421042"/>
      </p:ext>
    </p:extLst>
  </p:cSld>
  <p:clrMap bg1="lt1" tx1="dk1" bg2="lt2" tx2="dk2" accent1="accent1" accent2="accent2" accent3="accent3" accent4="accent4" accent5="accent5" accent6="accent6" hlink="hlink" folHlink="folHlink"/>
  <p:sldLayoutIdLst>
    <p:sldLayoutId id="214748768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1" y="274638"/>
            <a:ext cx="817456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609600" y="1916114"/>
            <a:ext cx="10972800" cy="40338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02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14468" y="4652964"/>
            <a:ext cx="2518833" cy="2219325"/>
          </a:xfrm>
          <a:prstGeom prst="rect">
            <a:avLst/>
          </a:prstGeom>
          <a:noFill/>
          <a:ln w="9525">
            <a:noFill/>
            <a:miter lim="800000"/>
            <a:headEnd/>
            <a:tailEnd/>
          </a:ln>
        </p:spPr>
      </p:pic>
      <p:pic>
        <p:nvPicPr>
          <p:cNvPr id="1029"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215967" y="260350"/>
            <a:ext cx="2641600" cy="769938"/>
          </a:xfrm>
          <a:prstGeom prst="rect">
            <a:avLst/>
          </a:prstGeom>
          <a:noFill/>
          <a:ln w="9525">
            <a:noFill/>
            <a:miter lim="800000"/>
            <a:headEnd/>
            <a:tailEnd/>
          </a:ln>
        </p:spPr>
      </p:pic>
      <p:pic>
        <p:nvPicPr>
          <p:cNvPr id="1030" name="Picture 3"/>
          <p:cNvPicPr>
            <a:picLocks/>
          </p:cNvPicPr>
          <p:nvPr/>
        </p:nvPicPr>
        <p:blipFill>
          <a:blip r:embed="rId5">
            <a:extLst>
              <a:ext uri="{28A0092B-C50C-407E-A947-70E740481C1C}">
                <a14:useLocalDpi xmlns:a14="http://schemas.microsoft.com/office/drawing/2010/main"/>
              </a:ext>
            </a:extLst>
          </a:blip>
          <a:srcRect/>
          <a:stretch>
            <a:fillRect/>
          </a:stretch>
        </p:blipFill>
        <p:spPr bwMode="auto">
          <a:xfrm>
            <a:off x="527051" y="6062663"/>
            <a:ext cx="2550583" cy="50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7691" r:id="rId1"/>
  </p:sldLayoutIdLst>
  <p:txStyles>
    <p:titleStyle>
      <a:lvl1pPr algn="l" rtl="0" eaLnBrk="0" fontAlgn="base" hangingPunct="0">
        <a:spcBef>
          <a:spcPct val="0"/>
        </a:spcBef>
        <a:spcAft>
          <a:spcPct val="0"/>
        </a:spcAft>
        <a:defRPr sz="3200" kern="1200">
          <a:solidFill>
            <a:schemeClr val="tx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3200">
          <a:solidFill>
            <a:schemeClr val="tx1"/>
          </a:solidFill>
          <a:latin typeface="Arial" charset="0"/>
          <a:cs typeface="Arial" charset="0"/>
        </a:defRPr>
      </a:lvl2pPr>
      <a:lvl3pPr algn="l" rtl="0" eaLnBrk="0" fontAlgn="base" hangingPunct="0">
        <a:spcBef>
          <a:spcPct val="0"/>
        </a:spcBef>
        <a:spcAft>
          <a:spcPct val="0"/>
        </a:spcAft>
        <a:defRPr sz="3200">
          <a:solidFill>
            <a:schemeClr val="tx1"/>
          </a:solidFill>
          <a:latin typeface="Arial" charset="0"/>
          <a:cs typeface="Arial" charset="0"/>
        </a:defRPr>
      </a:lvl3pPr>
      <a:lvl4pPr algn="l" rtl="0" eaLnBrk="0" fontAlgn="base" hangingPunct="0">
        <a:spcBef>
          <a:spcPct val="0"/>
        </a:spcBef>
        <a:spcAft>
          <a:spcPct val="0"/>
        </a:spcAft>
        <a:defRPr sz="3200">
          <a:solidFill>
            <a:schemeClr val="tx1"/>
          </a:solidFill>
          <a:latin typeface="Arial" charset="0"/>
          <a:cs typeface="Arial" charset="0"/>
        </a:defRPr>
      </a:lvl4pPr>
      <a:lvl5pPr algn="l" rtl="0" eaLnBrk="0" fontAlgn="base" hangingPunct="0">
        <a:spcBef>
          <a:spcPct val="0"/>
        </a:spcBef>
        <a:spcAft>
          <a:spcPct val="0"/>
        </a:spcAft>
        <a:defRPr sz="3200">
          <a:solidFill>
            <a:schemeClr val="tx1"/>
          </a:solidFill>
          <a:latin typeface="Arial" charset="0"/>
          <a:cs typeface="Arial" charset="0"/>
        </a:defRPr>
      </a:lvl5pPr>
      <a:lvl6pPr marL="457200" algn="l" rtl="0" fontAlgn="base">
        <a:spcBef>
          <a:spcPct val="0"/>
        </a:spcBef>
        <a:spcAft>
          <a:spcPct val="0"/>
        </a:spcAft>
        <a:defRPr sz="3200">
          <a:solidFill>
            <a:schemeClr val="tx1"/>
          </a:solidFill>
          <a:latin typeface="Arial" charset="0"/>
          <a:cs typeface="Arial" charset="0"/>
        </a:defRPr>
      </a:lvl6pPr>
      <a:lvl7pPr marL="914400" algn="l" rtl="0" fontAlgn="base">
        <a:spcBef>
          <a:spcPct val="0"/>
        </a:spcBef>
        <a:spcAft>
          <a:spcPct val="0"/>
        </a:spcAft>
        <a:defRPr sz="3200">
          <a:solidFill>
            <a:schemeClr val="tx1"/>
          </a:solidFill>
          <a:latin typeface="Arial" charset="0"/>
          <a:cs typeface="Arial" charset="0"/>
        </a:defRPr>
      </a:lvl7pPr>
      <a:lvl8pPr marL="1371600" algn="l" rtl="0" fontAlgn="base">
        <a:spcBef>
          <a:spcPct val="0"/>
        </a:spcBef>
        <a:spcAft>
          <a:spcPct val="0"/>
        </a:spcAft>
        <a:defRPr sz="3200">
          <a:solidFill>
            <a:schemeClr val="tx1"/>
          </a:solidFill>
          <a:latin typeface="Arial" charset="0"/>
          <a:cs typeface="Arial" charset="0"/>
        </a:defRPr>
      </a:lvl8pPr>
      <a:lvl9pPr marL="1828800" algn="l" rtl="0" fontAlgn="base">
        <a:spcBef>
          <a:spcPct val="0"/>
        </a:spcBef>
        <a:spcAft>
          <a:spcPct val="0"/>
        </a:spcAft>
        <a:defRPr sz="3200">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1" y="274638"/>
            <a:ext cx="817456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609600" y="1916114"/>
            <a:ext cx="10972800" cy="40338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02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14468" y="4652964"/>
            <a:ext cx="2518833" cy="2219325"/>
          </a:xfrm>
          <a:prstGeom prst="rect">
            <a:avLst/>
          </a:prstGeom>
          <a:noFill/>
          <a:ln w="9525">
            <a:noFill/>
            <a:miter lim="800000"/>
            <a:headEnd/>
            <a:tailEnd/>
          </a:ln>
        </p:spPr>
      </p:pic>
      <p:pic>
        <p:nvPicPr>
          <p:cNvPr id="102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15967" y="260350"/>
            <a:ext cx="2641600" cy="769938"/>
          </a:xfrm>
          <a:prstGeom prst="rect">
            <a:avLst/>
          </a:prstGeom>
          <a:noFill/>
          <a:ln w="9525">
            <a:noFill/>
            <a:miter lim="800000"/>
            <a:headEnd/>
            <a:tailEnd/>
          </a:ln>
        </p:spPr>
      </p:pic>
      <p:pic>
        <p:nvPicPr>
          <p:cNvPr id="1030" name="Picture 3"/>
          <p:cNvPicPr>
            <a:picLocks/>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27051" y="6062663"/>
            <a:ext cx="2550583" cy="50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7693" r:id="rId1"/>
  </p:sldLayoutIdLst>
  <p:txStyles>
    <p:titleStyle>
      <a:lvl1pPr algn="l" rtl="0" eaLnBrk="0" fontAlgn="base" hangingPunct="0">
        <a:spcBef>
          <a:spcPct val="0"/>
        </a:spcBef>
        <a:spcAft>
          <a:spcPct val="0"/>
        </a:spcAft>
        <a:defRPr sz="3200" kern="1200">
          <a:solidFill>
            <a:schemeClr val="tx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3200">
          <a:solidFill>
            <a:schemeClr val="tx1"/>
          </a:solidFill>
          <a:latin typeface="Arial" charset="0"/>
          <a:cs typeface="Arial" charset="0"/>
        </a:defRPr>
      </a:lvl2pPr>
      <a:lvl3pPr algn="l" rtl="0" eaLnBrk="0" fontAlgn="base" hangingPunct="0">
        <a:spcBef>
          <a:spcPct val="0"/>
        </a:spcBef>
        <a:spcAft>
          <a:spcPct val="0"/>
        </a:spcAft>
        <a:defRPr sz="3200">
          <a:solidFill>
            <a:schemeClr val="tx1"/>
          </a:solidFill>
          <a:latin typeface="Arial" charset="0"/>
          <a:cs typeface="Arial" charset="0"/>
        </a:defRPr>
      </a:lvl3pPr>
      <a:lvl4pPr algn="l" rtl="0" eaLnBrk="0" fontAlgn="base" hangingPunct="0">
        <a:spcBef>
          <a:spcPct val="0"/>
        </a:spcBef>
        <a:spcAft>
          <a:spcPct val="0"/>
        </a:spcAft>
        <a:defRPr sz="3200">
          <a:solidFill>
            <a:schemeClr val="tx1"/>
          </a:solidFill>
          <a:latin typeface="Arial" charset="0"/>
          <a:cs typeface="Arial" charset="0"/>
        </a:defRPr>
      </a:lvl4pPr>
      <a:lvl5pPr algn="l" rtl="0" eaLnBrk="0" fontAlgn="base" hangingPunct="0">
        <a:spcBef>
          <a:spcPct val="0"/>
        </a:spcBef>
        <a:spcAft>
          <a:spcPct val="0"/>
        </a:spcAft>
        <a:defRPr sz="3200">
          <a:solidFill>
            <a:schemeClr val="tx1"/>
          </a:solidFill>
          <a:latin typeface="Arial" charset="0"/>
          <a:cs typeface="Arial" charset="0"/>
        </a:defRPr>
      </a:lvl5pPr>
      <a:lvl6pPr marL="457200" algn="l" rtl="0" fontAlgn="base">
        <a:spcBef>
          <a:spcPct val="0"/>
        </a:spcBef>
        <a:spcAft>
          <a:spcPct val="0"/>
        </a:spcAft>
        <a:defRPr sz="3200">
          <a:solidFill>
            <a:schemeClr val="tx1"/>
          </a:solidFill>
          <a:latin typeface="Arial" charset="0"/>
          <a:cs typeface="Arial" charset="0"/>
        </a:defRPr>
      </a:lvl6pPr>
      <a:lvl7pPr marL="914400" algn="l" rtl="0" fontAlgn="base">
        <a:spcBef>
          <a:spcPct val="0"/>
        </a:spcBef>
        <a:spcAft>
          <a:spcPct val="0"/>
        </a:spcAft>
        <a:defRPr sz="3200">
          <a:solidFill>
            <a:schemeClr val="tx1"/>
          </a:solidFill>
          <a:latin typeface="Arial" charset="0"/>
          <a:cs typeface="Arial" charset="0"/>
        </a:defRPr>
      </a:lvl7pPr>
      <a:lvl8pPr marL="1371600" algn="l" rtl="0" fontAlgn="base">
        <a:spcBef>
          <a:spcPct val="0"/>
        </a:spcBef>
        <a:spcAft>
          <a:spcPct val="0"/>
        </a:spcAft>
        <a:defRPr sz="3200">
          <a:solidFill>
            <a:schemeClr val="tx1"/>
          </a:solidFill>
          <a:latin typeface="Arial" charset="0"/>
          <a:cs typeface="Arial" charset="0"/>
        </a:defRPr>
      </a:lvl8pPr>
      <a:lvl9pPr marL="1828800" algn="l" rtl="0" fontAlgn="base">
        <a:spcBef>
          <a:spcPct val="0"/>
        </a:spcBef>
        <a:spcAft>
          <a:spcPct val="0"/>
        </a:spcAft>
        <a:defRPr sz="3200">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9.xml"/><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8" Type="http://schemas.openxmlformats.org/officeDocument/2006/relationships/hyperlink" Target="https://cassiestephens.blogspot.co.uk/2014/04/in-art-room-circle-loom-weaving-with.html" TargetMode="External"/><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3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0.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xml"/><Relationship Id="rId4" Type="http://schemas.openxmlformats.org/officeDocument/2006/relationships/image" Target="../media/image69.jpeg"/></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hyperlink" Target="mailto:Minnie.Moore@hants.gov.uk" TargetMode="External"/><Relationship Id="rId2" Type="http://schemas.openxmlformats.org/officeDocument/2006/relationships/hyperlink" Target="mailto:Jayne.Stillman@hants.gov.uk"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hyperlink" Target="https://re.hias.hants.gov.uk/course/view.php?id=128" TargetMode="Externa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39D6D-BAE7-4F6E-AB39-EF14ABDABC76}"/>
              </a:ext>
            </a:extLst>
          </p:cNvPr>
          <p:cNvSpPr>
            <a:spLocks noGrp="1"/>
          </p:cNvSpPr>
          <p:nvPr>
            <p:ph type="title"/>
          </p:nvPr>
        </p:nvSpPr>
        <p:spPr>
          <a:xfrm>
            <a:off x="7646486" y="831938"/>
            <a:ext cx="4418844" cy="2404243"/>
          </a:xfrm>
        </p:spPr>
        <p:txBody>
          <a:bodyPr vert="horz" lIns="91440" tIns="45720" rIns="91440" bIns="45720" rtlCol="0" anchor="t">
            <a:normAutofit fontScale="90000"/>
          </a:bodyPr>
          <a:lstStyle/>
          <a:p>
            <a:r>
              <a:rPr lang="en-US" b="1" kern="1200" dirty="0">
                <a:latin typeface="+mj-lt"/>
                <a:ea typeface="+mj-ea"/>
                <a:cs typeface="+mj-cs"/>
              </a:rPr>
              <a:t>Climate Unity School’s</a:t>
            </a:r>
            <a:br>
              <a:rPr lang="en-US" b="1" kern="1200" dirty="0">
                <a:latin typeface="+mj-lt"/>
                <a:ea typeface="+mj-ea"/>
                <a:cs typeface="+mj-cs"/>
              </a:rPr>
            </a:br>
            <a:r>
              <a:rPr lang="en-US" b="1" kern="1200" dirty="0">
                <a:latin typeface="+mj-lt"/>
                <a:ea typeface="+mj-ea"/>
                <a:cs typeface="+mj-cs"/>
              </a:rPr>
              <a:t>Project</a:t>
            </a:r>
            <a:br>
              <a:rPr lang="en-US" b="1" kern="1200" dirty="0">
                <a:latin typeface="+mj-lt"/>
                <a:ea typeface="+mj-ea"/>
                <a:cs typeface="+mj-cs"/>
              </a:rPr>
            </a:br>
            <a:r>
              <a:rPr lang="en-US" b="1" kern="1200" dirty="0">
                <a:latin typeface="+mj-lt"/>
                <a:ea typeface="+mj-ea"/>
                <a:cs typeface="+mj-cs"/>
              </a:rPr>
              <a:t>2022</a:t>
            </a:r>
            <a:br>
              <a:rPr lang="en-US" b="1" kern="1200" dirty="0">
                <a:latin typeface="+mj-lt"/>
                <a:ea typeface="+mj-ea"/>
                <a:cs typeface="+mj-cs"/>
              </a:rPr>
            </a:br>
            <a:br>
              <a:rPr lang="en-US" b="1" kern="1200" dirty="0">
                <a:latin typeface="+mj-lt"/>
                <a:ea typeface="+mj-ea"/>
                <a:cs typeface="+mj-cs"/>
              </a:rPr>
            </a:br>
            <a:r>
              <a:rPr lang="en-US" sz="1800" b="1" kern="1200" dirty="0">
                <a:latin typeface="+mj-lt"/>
                <a:ea typeface="+mj-ea"/>
                <a:cs typeface="+mj-cs"/>
              </a:rPr>
              <a:t>Justine Ball</a:t>
            </a:r>
            <a:br>
              <a:rPr lang="en-US" sz="1800" b="1" kern="1200" dirty="0">
                <a:latin typeface="+mj-lt"/>
                <a:ea typeface="+mj-ea"/>
                <a:cs typeface="+mj-cs"/>
              </a:rPr>
            </a:br>
            <a:r>
              <a:rPr lang="en-US" sz="1800" b="1" kern="1200" dirty="0">
                <a:latin typeface="+mj-lt"/>
                <a:ea typeface="+mj-ea"/>
                <a:cs typeface="+mj-cs"/>
              </a:rPr>
              <a:t>(RE General Inspector/Adviser) </a:t>
            </a:r>
            <a:br>
              <a:rPr lang="en-US" sz="1800" b="1" kern="1200" dirty="0">
                <a:latin typeface="+mj-lt"/>
                <a:ea typeface="+mj-ea"/>
                <a:cs typeface="+mj-cs"/>
              </a:rPr>
            </a:br>
            <a:br>
              <a:rPr lang="en-US" sz="1800" b="1" kern="1200" dirty="0">
                <a:latin typeface="+mj-lt"/>
                <a:ea typeface="+mj-ea"/>
                <a:cs typeface="+mj-cs"/>
              </a:rPr>
            </a:br>
            <a:r>
              <a:rPr lang="en-US" sz="1800" b="1" kern="1200" dirty="0">
                <a:latin typeface="+mj-lt"/>
                <a:ea typeface="+mj-ea"/>
                <a:cs typeface="+mj-cs"/>
              </a:rPr>
              <a:t>Minnie Moore</a:t>
            </a:r>
            <a:br>
              <a:rPr lang="en-US" sz="1800" b="1" kern="1200" dirty="0">
                <a:latin typeface="+mj-lt"/>
                <a:ea typeface="+mj-ea"/>
                <a:cs typeface="+mj-cs"/>
              </a:rPr>
            </a:br>
            <a:r>
              <a:rPr lang="en-US" sz="1800" b="1" kern="1200" dirty="0">
                <a:latin typeface="+mj-lt"/>
                <a:ea typeface="+mj-ea"/>
                <a:cs typeface="+mj-cs"/>
              </a:rPr>
              <a:t>(Rights, Diversity and Social Justice Education Adviser)</a:t>
            </a:r>
            <a:br>
              <a:rPr lang="en-US" sz="1800" b="1" kern="1200" dirty="0">
                <a:latin typeface="+mj-lt"/>
                <a:ea typeface="+mj-ea"/>
                <a:cs typeface="+mj-cs"/>
              </a:rPr>
            </a:br>
            <a:br>
              <a:rPr lang="en-US" sz="1800" b="1" kern="1200" dirty="0">
                <a:latin typeface="+mj-lt"/>
                <a:ea typeface="+mj-ea"/>
                <a:cs typeface="+mj-cs"/>
              </a:rPr>
            </a:br>
            <a:r>
              <a:rPr lang="en-GB" sz="1800" b="1" kern="1200" dirty="0">
                <a:latin typeface="+mj-lt"/>
                <a:ea typeface="+mj-ea"/>
                <a:cs typeface="+mj-cs"/>
              </a:rPr>
              <a:t>Jayne Stillman</a:t>
            </a:r>
            <a:br>
              <a:rPr lang="en-GB" sz="1800" b="1" kern="1200" dirty="0">
                <a:latin typeface="+mj-lt"/>
                <a:ea typeface="+mj-ea"/>
                <a:cs typeface="+mj-cs"/>
              </a:rPr>
            </a:br>
            <a:r>
              <a:rPr lang="en-GB" sz="1800" b="1" kern="1200" dirty="0">
                <a:latin typeface="+mj-lt"/>
                <a:ea typeface="+mj-ea"/>
                <a:cs typeface="+mj-cs"/>
              </a:rPr>
              <a:t>(County Inspector/ Adviser Art)</a:t>
            </a:r>
            <a:endParaRPr lang="en-US" sz="1800" b="1" kern="1200" dirty="0">
              <a:latin typeface="+mj-lt"/>
              <a:ea typeface="+mj-ea"/>
              <a:cs typeface="+mj-cs"/>
            </a:endParaRPr>
          </a:p>
        </p:txBody>
      </p:sp>
      <p:pic>
        <p:nvPicPr>
          <p:cNvPr id="5" name="Content Placeholder 4" descr="Diagram&#10;&#10;Description automatically generated">
            <a:extLst>
              <a:ext uri="{FF2B5EF4-FFF2-40B4-BE49-F238E27FC236}">
                <a16:creationId xmlns:a16="http://schemas.microsoft.com/office/drawing/2014/main" id="{0622D596-4340-4D09-9A4D-E0CD1064A92C}"/>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72739" y="248780"/>
            <a:ext cx="7225748" cy="5599954"/>
          </a:xfrm>
          <a:prstGeom prst="rect">
            <a:avLst/>
          </a:prstGeom>
        </p:spPr>
      </p:pic>
    </p:spTree>
    <p:extLst>
      <p:ext uri="{BB962C8B-B14F-4D97-AF65-F5344CB8AC3E}">
        <p14:creationId xmlns:p14="http://schemas.microsoft.com/office/powerpoint/2010/main" val="33783130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56593BA-E52B-4BF9-9392-0F2497AE81C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45299"/>
            <a:ext cx="12191980" cy="6857990"/>
          </a:xfrm>
          <a:prstGeom prst="rect">
            <a:avLst/>
          </a:prstGeom>
        </p:spPr>
      </p:pic>
      <p:sp>
        <p:nvSpPr>
          <p:cNvPr id="7" name="TextBox 6">
            <a:extLst>
              <a:ext uri="{FF2B5EF4-FFF2-40B4-BE49-F238E27FC236}">
                <a16:creationId xmlns:a16="http://schemas.microsoft.com/office/drawing/2014/main" id="{2ECFBAB8-24D0-4996-8518-550E9D364820}"/>
              </a:ext>
            </a:extLst>
          </p:cNvPr>
          <p:cNvSpPr txBox="1"/>
          <p:nvPr/>
        </p:nvSpPr>
        <p:spPr>
          <a:xfrm>
            <a:off x="11151476" y="2091559"/>
            <a:ext cx="1040524" cy="3693319"/>
          </a:xfrm>
          <a:prstGeom prst="rect">
            <a:avLst/>
          </a:prstGeom>
          <a:noFill/>
        </p:spPr>
        <p:txBody>
          <a:bodyPr wrap="square" rtlCol="0">
            <a:spAutoFit/>
          </a:bodyPr>
          <a:lstStyle/>
          <a:p>
            <a:pPr algn="ctr"/>
            <a:r>
              <a:rPr lang="en-GB" dirty="0"/>
              <a:t>It </a:t>
            </a:r>
          </a:p>
          <a:p>
            <a:pPr algn="ctr"/>
            <a:r>
              <a:rPr lang="en-GB" dirty="0"/>
              <a:t>could contain image and text</a:t>
            </a:r>
          </a:p>
          <a:p>
            <a:pPr algn="ctr"/>
            <a:r>
              <a:rPr lang="en-GB" dirty="0"/>
              <a:t>Such </a:t>
            </a:r>
          </a:p>
          <a:p>
            <a:pPr algn="ctr"/>
            <a:r>
              <a:rPr lang="en-GB" dirty="0"/>
              <a:t>as </a:t>
            </a:r>
          </a:p>
          <a:p>
            <a:pPr algn="ctr"/>
            <a:r>
              <a:rPr lang="en-GB" dirty="0"/>
              <a:t>a </a:t>
            </a:r>
          </a:p>
          <a:p>
            <a:pPr algn="ctr"/>
            <a:r>
              <a:rPr lang="en-GB" dirty="0"/>
              <a:t>quote </a:t>
            </a:r>
          </a:p>
          <a:p>
            <a:pPr algn="ctr"/>
            <a:r>
              <a:rPr lang="en-GB" dirty="0"/>
              <a:t>thought</a:t>
            </a:r>
          </a:p>
          <a:p>
            <a:pPr algn="ctr"/>
            <a:r>
              <a:rPr lang="en-GB" dirty="0"/>
              <a:t>wish</a:t>
            </a:r>
          </a:p>
          <a:p>
            <a:pPr algn="ctr"/>
            <a:r>
              <a:rPr lang="en-GB" dirty="0"/>
              <a:t>poem</a:t>
            </a:r>
          </a:p>
          <a:p>
            <a:pPr algn="ctr"/>
            <a:r>
              <a:rPr lang="en-GB" dirty="0"/>
              <a:t>belief</a:t>
            </a:r>
          </a:p>
        </p:txBody>
      </p:sp>
      <p:sp>
        <p:nvSpPr>
          <p:cNvPr id="11" name="TextBox 10">
            <a:extLst>
              <a:ext uri="{FF2B5EF4-FFF2-40B4-BE49-F238E27FC236}">
                <a16:creationId xmlns:a16="http://schemas.microsoft.com/office/drawing/2014/main" id="{7465FDEE-7241-42DA-AC1F-4832EC7C19D2}"/>
              </a:ext>
            </a:extLst>
          </p:cNvPr>
          <p:cNvSpPr txBox="1"/>
          <p:nvPr/>
        </p:nvSpPr>
        <p:spPr>
          <a:xfrm>
            <a:off x="231228" y="6533957"/>
            <a:ext cx="1849820" cy="369332"/>
          </a:xfrm>
          <a:prstGeom prst="rect">
            <a:avLst/>
          </a:prstGeom>
          <a:noFill/>
        </p:spPr>
        <p:txBody>
          <a:bodyPr wrap="square" rtlCol="0">
            <a:spAutoFit/>
          </a:bodyPr>
          <a:lstStyle/>
          <a:p>
            <a:r>
              <a:rPr lang="en-GB" dirty="0"/>
              <a:t>Martin Kornfeld</a:t>
            </a:r>
          </a:p>
        </p:txBody>
      </p:sp>
    </p:spTree>
    <p:extLst>
      <p:ext uri="{BB962C8B-B14F-4D97-AF65-F5344CB8AC3E}">
        <p14:creationId xmlns:p14="http://schemas.microsoft.com/office/powerpoint/2010/main" val="2124643932"/>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5BB1E-77C8-4162-8067-A8A99CD2C01D}"/>
              </a:ext>
            </a:extLst>
          </p:cNvPr>
          <p:cNvSpPr>
            <a:spLocks noGrp="1"/>
          </p:cNvSpPr>
          <p:nvPr>
            <p:ph type="title"/>
          </p:nvPr>
        </p:nvSpPr>
        <p:spPr>
          <a:xfrm>
            <a:off x="1676400" y="2103437"/>
            <a:ext cx="10515600" cy="1325563"/>
          </a:xfrm>
        </p:spPr>
        <p:txBody>
          <a:bodyPr/>
          <a:lstStyle/>
          <a:p>
            <a:r>
              <a:rPr lang="en-GB" b="1" dirty="0">
                <a:latin typeface="Arial" panose="020B0604020202020204" pitchFamily="34" charset="0"/>
                <a:cs typeface="Arial" panose="020B0604020202020204" pitchFamily="34" charset="0"/>
              </a:rPr>
              <a:t>Some examples/ideas.</a:t>
            </a:r>
          </a:p>
        </p:txBody>
      </p:sp>
    </p:spTree>
    <p:extLst>
      <p:ext uri="{BB962C8B-B14F-4D97-AF65-F5344CB8AC3E}">
        <p14:creationId xmlns:p14="http://schemas.microsoft.com/office/powerpoint/2010/main" val="41693295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5558C09-5405-472B-AE57-E6D94ACCB36E}"/>
              </a:ext>
            </a:extLst>
          </p:cNvPr>
          <p:cNvSpPr>
            <a:spLocks noGrp="1"/>
          </p:cNvSpPr>
          <p:nvPr>
            <p:ph type="title"/>
          </p:nvPr>
        </p:nvSpPr>
        <p:spPr>
          <a:xfrm>
            <a:off x="1239191" y="-221473"/>
            <a:ext cx="10178934" cy="1328730"/>
          </a:xfrm>
        </p:spPr>
        <p:txBody>
          <a:bodyPr vert="horz" lIns="91440" tIns="45720" rIns="91440" bIns="45720" rtlCol="0" anchor="b">
            <a:normAutofit/>
          </a:bodyPr>
          <a:lstStyle/>
          <a:p>
            <a:pPr algn="ctr"/>
            <a:r>
              <a:rPr lang="en-US" sz="5200" kern="1200" dirty="0">
                <a:solidFill>
                  <a:schemeClr val="tx1"/>
                </a:solidFill>
                <a:latin typeface="Arial" panose="020B0604020202020204" pitchFamily="34" charset="0"/>
                <a:cs typeface="Arial" panose="020B0604020202020204" pitchFamily="34" charset="0"/>
              </a:rPr>
              <a:t>Circle, round, sphere, and ring.</a:t>
            </a:r>
          </a:p>
        </p:txBody>
      </p:sp>
      <p:pic>
        <p:nvPicPr>
          <p:cNvPr id="5" name="Picture 4">
            <a:extLst>
              <a:ext uri="{FF2B5EF4-FFF2-40B4-BE49-F238E27FC236}">
                <a16:creationId xmlns:a16="http://schemas.microsoft.com/office/drawing/2014/main" id="{5BE81504-D6F6-4C1E-AE98-B6DA73A5646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91152" y="1499141"/>
            <a:ext cx="5803323" cy="4801663"/>
          </a:xfrm>
          <a:prstGeom prst="rect">
            <a:avLst/>
          </a:prstGeom>
        </p:spPr>
      </p:pic>
      <p:pic>
        <p:nvPicPr>
          <p:cNvPr id="4" name="Content Placeholder 3">
            <a:extLst>
              <a:ext uri="{FF2B5EF4-FFF2-40B4-BE49-F238E27FC236}">
                <a16:creationId xmlns:a16="http://schemas.microsoft.com/office/drawing/2014/main" id="{BD3B88F6-74FB-4ACE-A2BA-56DBA74C2DE8}"/>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r="-1"/>
          <a:stretch/>
        </p:blipFill>
        <p:spPr>
          <a:xfrm>
            <a:off x="6189934" y="1499142"/>
            <a:ext cx="5803323" cy="4801663"/>
          </a:xfrm>
          <a:prstGeom prst="rect">
            <a:avLst/>
          </a:prstGeom>
        </p:spPr>
      </p:pic>
    </p:spTree>
    <p:extLst>
      <p:ext uri="{BB962C8B-B14F-4D97-AF65-F5344CB8AC3E}">
        <p14:creationId xmlns:p14="http://schemas.microsoft.com/office/powerpoint/2010/main" val="36624537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101B3CC-B49F-4CE0-B198-228D1D428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3" name="Picture 2">
            <a:extLst>
              <a:ext uri="{FF2B5EF4-FFF2-40B4-BE49-F238E27FC236}">
                <a16:creationId xmlns:a16="http://schemas.microsoft.com/office/drawing/2014/main" id="{BD032C90-80C9-450D-81D0-20C75ADFCAC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21734" y="557189"/>
            <a:ext cx="4276956" cy="5743616"/>
          </a:xfrm>
          <a:prstGeom prst="rect">
            <a:avLst/>
          </a:prstGeom>
        </p:spPr>
      </p:pic>
      <p:pic>
        <p:nvPicPr>
          <p:cNvPr id="2" name="Picture 1">
            <a:extLst>
              <a:ext uri="{FF2B5EF4-FFF2-40B4-BE49-F238E27FC236}">
                <a16:creationId xmlns:a16="http://schemas.microsoft.com/office/drawing/2014/main" id="{232D02CF-86FD-44B1-9309-B77B7AFEB66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72525" y="557189"/>
            <a:ext cx="7097742" cy="5743616"/>
          </a:xfrm>
          <a:prstGeom prst="rect">
            <a:avLst/>
          </a:prstGeom>
        </p:spPr>
      </p:pic>
      <p:sp>
        <p:nvSpPr>
          <p:cNvPr id="4" name="TextBox 3">
            <a:extLst>
              <a:ext uri="{FF2B5EF4-FFF2-40B4-BE49-F238E27FC236}">
                <a16:creationId xmlns:a16="http://schemas.microsoft.com/office/drawing/2014/main" id="{B8C5A3BE-AD2F-44A6-81A4-B5F6E52EE33C}"/>
              </a:ext>
            </a:extLst>
          </p:cNvPr>
          <p:cNvSpPr txBox="1"/>
          <p:nvPr/>
        </p:nvSpPr>
        <p:spPr>
          <a:xfrm>
            <a:off x="4598690" y="6300805"/>
            <a:ext cx="6694744" cy="369332"/>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Ideas for outside: Think about fixing and weather proofing.</a:t>
            </a:r>
          </a:p>
        </p:txBody>
      </p:sp>
    </p:spTree>
    <p:extLst>
      <p:ext uri="{BB962C8B-B14F-4D97-AF65-F5344CB8AC3E}">
        <p14:creationId xmlns:p14="http://schemas.microsoft.com/office/powerpoint/2010/main" val="28795461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072DA6-3730-4987-AEFA-7B7199C8001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3148" y="0"/>
            <a:ext cx="9141724" cy="6863475"/>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2" name="Picture 1">
            <a:extLst>
              <a:ext uri="{FF2B5EF4-FFF2-40B4-BE49-F238E27FC236}">
                <a16:creationId xmlns:a16="http://schemas.microsoft.com/office/drawing/2014/main" id="{EFE79AD2-C85A-4B7F-A8AA-0E8E117C149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790353"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
        <p:nvSpPr>
          <p:cNvPr id="4" name="TextBox 3">
            <a:extLst>
              <a:ext uri="{FF2B5EF4-FFF2-40B4-BE49-F238E27FC236}">
                <a16:creationId xmlns:a16="http://schemas.microsoft.com/office/drawing/2014/main" id="{AC266D86-07B4-4966-BE29-55B0F46E08F0}"/>
              </a:ext>
            </a:extLst>
          </p:cNvPr>
          <p:cNvSpPr txBox="1"/>
          <p:nvPr/>
        </p:nvSpPr>
        <p:spPr>
          <a:xfrm>
            <a:off x="83148" y="593766"/>
            <a:ext cx="4726358" cy="523220"/>
          </a:xfrm>
          <a:prstGeom prst="rect">
            <a:avLst/>
          </a:prstGeom>
          <a:noFill/>
        </p:spPr>
        <p:txBody>
          <a:bodyPr wrap="square" rtlCol="0">
            <a:spAutoFit/>
          </a:bodyPr>
          <a:lstStyle/>
          <a:p>
            <a:r>
              <a:rPr lang="en-GB" sz="2800" dirty="0">
                <a:latin typeface="Arial" panose="020B0604020202020204" pitchFamily="34" charset="0"/>
                <a:cs typeface="Arial" panose="020B0604020202020204" pitchFamily="34" charset="0"/>
              </a:rPr>
              <a:t>Ideas for circular artwork.</a:t>
            </a:r>
          </a:p>
        </p:txBody>
      </p:sp>
    </p:spTree>
    <p:extLst>
      <p:ext uri="{BB962C8B-B14F-4D97-AF65-F5344CB8AC3E}">
        <p14:creationId xmlns:p14="http://schemas.microsoft.com/office/powerpoint/2010/main" val="23997097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AF176-162F-4389-9301-3768E5D24331}"/>
              </a:ext>
            </a:extLst>
          </p:cNvPr>
          <p:cNvSpPr>
            <a:spLocks noGrp="1"/>
          </p:cNvSpPr>
          <p:nvPr>
            <p:ph type="title"/>
          </p:nvPr>
        </p:nvSpPr>
        <p:spPr/>
        <p:txBody>
          <a:bodyPr/>
          <a:lstStyle/>
          <a:p>
            <a:r>
              <a:rPr lang="en-GB" dirty="0"/>
              <a:t>Millie Marotta</a:t>
            </a:r>
          </a:p>
        </p:txBody>
      </p:sp>
      <p:pic>
        <p:nvPicPr>
          <p:cNvPr id="4" name="Content Placeholder 3">
            <a:extLst>
              <a:ext uri="{FF2B5EF4-FFF2-40B4-BE49-F238E27FC236}">
                <a16:creationId xmlns:a16="http://schemas.microsoft.com/office/drawing/2014/main" id="{8016363F-F0B9-4BE5-A95F-4AAEEE078E2F}"/>
              </a:ext>
            </a:extLst>
          </p:cNvPr>
          <p:cNvPicPr>
            <a:picLocks noGrp="1" noChangeAspect="1"/>
          </p:cNvPicPr>
          <p:nvPr>
            <p:ph idx="1"/>
          </p:nvPr>
        </p:nvPicPr>
        <p:blipFill>
          <a:blip r:embed="rId2"/>
          <a:stretch>
            <a:fillRect/>
          </a:stretch>
        </p:blipFill>
        <p:spPr>
          <a:xfrm>
            <a:off x="986117" y="1519518"/>
            <a:ext cx="3558988" cy="5338482"/>
          </a:xfrm>
          <a:prstGeom prst="rect">
            <a:avLst/>
          </a:prstGeom>
        </p:spPr>
      </p:pic>
      <p:sp>
        <p:nvSpPr>
          <p:cNvPr id="6" name="TextBox 5">
            <a:extLst>
              <a:ext uri="{FF2B5EF4-FFF2-40B4-BE49-F238E27FC236}">
                <a16:creationId xmlns:a16="http://schemas.microsoft.com/office/drawing/2014/main" id="{42B20686-B12D-427E-A3C1-60D666F4F7FB}"/>
              </a:ext>
            </a:extLst>
          </p:cNvPr>
          <p:cNvSpPr txBox="1"/>
          <p:nvPr/>
        </p:nvSpPr>
        <p:spPr>
          <a:xfrm>
            <a:off x="5109883" y="1046409"/>
            <a:ext cx="6096000" cy="5078313"/>
          </a:xfrm>
          <a:prstGeom prst="rect">
            <a:avLst/>
          </a:prstGeom>
          <a:noFill/>
        </p:spPr>
        <p:txBody>
          <a:bodyPr wrap="square">
            <a:spAutoFit/>
          </a:bodyPr>
          <a:lstStyle/>
          <a:p>
            <a:r>
              <a:rPr lang="en-GB" b="1" dirty="0"/>
              <a:t>Artwork: </a:t>
            </a:r>
            <a:r>
              <a:rPr lang="en-GB" dirty="0"/>
              <a:t>I spend my days creating intricate nature based illustrations for my colouring books and other exciting projects from my studio by the sea in a little corner of West Wales. </a:t>
            </a:r>
          </a:p>
          <a:p>
            <a:r>
              <a:rPr lang="en-GB" b="1" dirty="0"/>
              <a:t>Inspiration: </a:t>
            </a:r>
            <a:r>
              <a:rPr lang="en-GB" dirty="0"/>
              <a:t>Growing up on a small holding in the hills of rural Wales, as a child I was surrounded by nature in all its glorious forms. It was during these early years that I developed an obsession with all things flora and fauna and later went on to study Wildlife Illustration. </a:t>
            </a:r>
          </a:p>
          <a:p>
            <a:r>
              <a:rPr lang="en-GB" b="1" dirty="0"/>
              <a:t>Millie’s passion</a:t>
            </a:r>
            <a:r>
              <a:rPr lang="en-GB" dirty="0"/>
              <a:t>: is for wildlife, a love of decorative design and a keen eye for detail are at the core of my work.</a:t>
            </a:r>
          </a:p>
          <a:p>
            <a:r>
              <a:rPr lang="en-GB" b="1" dirty="0"/>
              <a:t>Her work: </a:t>
            </a:r>
            <a:r>
              <a:rPr lang="en-GB" dirty="0"/>
              <a:t>All  her illustrations begin life as hand drawn images, first as a pencil sketch and then as a detailed ink drawing, occasionally images are turned into a repeat pattern using digital media. </a:t>
            </a:r>
          </a:p>
          <a:p>
            <a:r>
              <a:rPr lang="en-GB" b="1" dirty="0"/>
              <a:t>Her intention: </a:t>
            </a:r>
            <a:r>
              <a:rPr lang="en-GB" dirty="0"/>
              <a:t>Above all else her intention is simply to create beautiful work, which both celebrates and raises awareness of our incredible natural world.</a:t>
            </a:r>
          </a:p>
          <a:p>
            <a:endParaRPr lang="en-GB" dirty="0"/>
          </a:p>
        </p:txBody>
      </p:sp>
    </p:spTree>
    <p:extLst>
      <p:ext uri="{BB962C8B-B14F-4D97-AF65-F5344CB8AC3E}">
        <p14:creationId xmlns:p14="http://schemas.microsoft.com/office/powerpoint/2010/main" val="5654200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text, fabric&#10;&#10;Description automatically generated">
            <a:extLst>
              <a:ext uri="{FF2B5EF4-FFF2-40B4-BE49-F238E27FC236}">
                <a16:creationId xmlns:a16="http://schemas.microsoft.com/office/drawing/2014/main" id="{58BB46DA-91D3-43DA-AE18-7107FD04BC2D}"/>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20" y="10"/>
            <a:ext cx="4637226" cy="6857990"/>
          </a:xfrm>
          <a:prstGeom prst="rect">
            <a:avLst/>
          </a:prstGeom>
        </p:spPr>
      </p:pic>
      <p:sp>
        <p:nvSpPr>
          <p:cNvPr id="10" name="Rectangle 9">
            <a:extLst>
              <a:ext uri="{FF2B5EF4-FFF2-40B4-BE49-F238E27FC236}">
                <a16:creationId xmlns:a16="http://schemas.microsoft.com/office/drawing/2014/main" id="{B9951BD9-0868-4CDB-ACD6-9C4209B5E4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7247" y="0"/>
            <a:ext cx="755475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2885EED-B4C6-4F06-8960-38893AC5E601}"/>
              </a:ext>
            </a:extLst>
          </p:cNvPr>
          <p:cNvSpPr>
            <a:spLocks noGrp="1"/>
          </p:cNvSpPr>
          <p:nvPr>
            <p:ph type="title"/>
          </p:nvPr>
        </p:nvSpPr>
        <p:spPr>
          <a:xfrm>
            <a:off x="5277328" y="640082"/>
            <a:ext cx="6274591" cy="3351602"/>
          </a:xfrm>
        </p:spPr>
        <p:txBody>
          <a:bodyPr vert="horz" lIns="91440" tIns="45720" rIns="91440" bIns="45720" rtlCol="0" anchor="b">
            <a:normAutofit/>
          </a:bodyPr>
          <a:lstStyle/>
          <a:p>
            <a:r>
              <a:rPr lang="en-US" sz="6000" dirty="0">
                <a:solidFill>
                  <a:schemeClr val="bg1"/>
                </a:solidFill>
                <a:latin typeface="Arial" panose="020B0604020202020204" pitchFamily="34" charset="0"/>
                <a:cs typeface="Arial" panose="020B0604020202020204" pitchFamily="34" charset="0"/>
              </a:rPr>
              <a:t>Using packaging ironed  together</a:t>
            </a:r>
            <a:br>
              <a:rPr lang="en-US" sz="6000" dirty="0">
                <a:solidFill>
                  <a:schemeClr val="bg1"/>
                </a:solidFill>
                <a:latin typeface="Arial" panose="020B0604020202020204" pitchFamily="34" charset="0"/>
                <a:cs typeface="Arial" panose="020B0604020202020204" pitchFamily="34" charset="0"/>
              </a:rPr>
            </a:br>
            <a:r>
              <a:rPr lang="en-US" sz="3100" dirty="0">
                <a:solidFill>
                  <a:schemeClr val="bg1"/>
                </a:solidFill>
                <a:latin typeface="Arial" panose="020B0604020202020204" pitchFamily="34" charset="0"/>
                <a:cs typeface="Arial" panose="020B0604020202020204" pitchFamily="34" charset="0"/>
              </a:rPr>
              <a:t>(Top tip- iron between greaseproof paper).</a:t>
            </a:r>
          </a:p>
        </p:txBody>
      </p:sp>
      <p:sp>
        <p:nvSpPr>
          <p:cNvPr id="6" name="TextBox 5">
            <a:extLst>
              <a:ext uri="{FF2B5EF4-FFF2-40B4-BE49-F238E27FC236}">
                <a16:creationId xmlns:a16="http://schemas.microsoft.com/office/drawing/2014/main" id="{267CCD76-49EC-4A42-B599-C4CDC9F04119}"/>
              </a:ext>
            </a:extLst>
          </p:cNvPr>
          <p:cNvSpPr txBox="1"/>
          <p:nvPr/>
        </p:nvSpPr>
        <p:spPr>
          <a:xfrm>
            <a:off x="5711666" y="270750"/>
            <a:ext cx="5405914" cy="369332"/>
          </a:xfrm>
          <a:prstGeom prst="rect">
            <a:avLst/>
          </a:prstGeom>
          <a:noFill/>
        </p:spPr>
        <p:txBody>
          <a:bodyPr wrap="square" rtlCol="0">
            <a:spAutoFit/>
          </a:bodyPr>
          <a:lstStyle/>
          <a:p>
            <a:r>
              <a:rPr lang="en-GB" dirty="0">
                <a:highlight>
                  <a:srgbClr val="FFFFFF"/>
                </a:highlight>
              </a:rPr>
              <a:t>Example for artwork to be displayed inside .</a:t>
            </a:r>
          </a:p>
        </p:txBody>
      </p:sp>
    </p:spTree>
    <p:extLst>
      <p:ext uri="{BB962C8B-B14F-4D97-AF65-F5344CB8AC3E}">
        <p14:creationId xmlns:p14="http://schemas.microsoft.com/office/powerpoint/2010/main" val="10895028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id="{73C9101D-661E-4A87-A4E1-567B1827A378}"/>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rot="16200000">
            <a:off x="2823883" y="-1613645"/>
            <a:ext cx="7261409" cy="9681881"/>
          </a:xfrm>
        </p:spPr>
      </p:pic>
    </p:spTree>
    <p:extLst>
      <p:ext uri="{BB962C8B-B14F-4D97-AF65-F5344CB8AC3E}">
        <p14:creationId xmlns:p14="http://schemas.microsoft.com/office/powerpoint/2010/main" val="7078066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4B029-F84C-44A0-B6AD-81406D56B40D}"/>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Tiger tailed seahorses</a:t>
            </a:r>
          </a:p>
        </p:txBody>
      </p:sp>
      <p:sp>
        <p:nvSpPr>
          <p:cNvPr id="3" name="Content Placeholder 2">
            <a:extLst>
              <a:ext uri="{FF2B5EF4-FFF2-40B4-BE49-F238E27FC236}">
                <a16:creationId xmlns:a16="http://schemas.microsoft.com/office/drawing/2014/main" id="{AB36571F-DE70-4F8A-A56B-F037F526E32F}"/>
              </a:ext>
            </a:extLst>
          </p:cNvPr>
          <p:cNvSpPr>
            <a:spLocks noGrp="1"/>
          </p:cNvSpPr>
          <p:nvPr>
            <p:ph idx="1"/>
          </p:nvPr>
        </p:nvSpPr>
        <p:spPr>
          <a:xfrm>
            <a:off x="838200" y="1825625"/>
            <a:ext cx="4992584" cy="4351338"/>
          </a:xfrm>
        </p:spPr>
        <p:txBody>
          <a:bodyPr>
            <a:normAutofit fontScale="92500" lnSpcReduction="10000"/>
          </a:bodyPr>
          <a:lstStyle/>
          <a:p>
            <a:pPr marL="0" indent="0">
              <a:buNone/>
            </a:pPr>
            <a:r>
              <a:rPr lang="en-GB" dirty="0">
                <a:latin typeface="Arial" panose="020B0604020202020204" pitchFamily="34" charset="0"/>
                <a:cs typeface="Arial" panose="020B0604020202020204" pitchFamily="34" charset="0"/>
              </a:rPr>
              <a:t>Tiger tail seahorses are so called because of their stripes tail. The male seahorse gets pregnant, they remain monogamous their entire lives. </a:t>
            </a:r>
          </a:p>
          <a:p>
            <a:pPr marL="0" indent="0">
              <a:buNone/>
            </a:pPr>
            <a:r>
              <a:rPr lang="en-GB" dirty="0">
                <a:latin typeface="Arial" panose="020B0604020202020204" pitchFamily="34" charset="0"/>
                <a:cs typeface="Arial" panose="020B0604020202020204" pitchFamily="34" charset="0"/>
              </a:rPr>
              <a:t>They are inept at swimming so when it comes to hunting they rely on their silence and disguise. They anchor themselves to coral and change colour to camouflage themselves from predators, prey and to hoover up food. </a:t>
            </a:r>
          </a:p>
        </p:txBody>
      </p:sp>
      <p:pic>
        <p:nvPicPr>
          <p:cNvPr id="6" name="Picture 5">
            <a:extLst>
              <a:ext uri="{FF2B5EF4-FFF2-40B4-BE49-F238E27FC236}">
                <a16:creationId xmlns:a16="http://schemas.microsoft.com/office/drawing/2014/main" id="{ED100E12-8CE1-4D95-AF0E-3C2C7F5CBA2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692565" y="174728"/>
            <a:ext cx="1322470" cy="2206218"/>
          </a:xfrm>
          <a:prstGeom prst="rect">
            <a:avLst/>
          </a:prstGeom>
        </p:spPr>
      </p:pic>
      <p:pic>
        <p:nvPicPr>
          <p:cNvPr id="8" name="Picture 7" descr="Qr code&#10;&#10;Description automatically generated">
            <a:extLst>
              <a:ext uri="{FF2B5EF4-FFF2-40B4-BE49-F238E27FC236}">
                <a16:creationId xmlns:a16="http://schemas.microsoft.com/office/drawing/2014/main" id="{644C738E-E890-4370-8366-BF0BD8D272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61217" y="1918560"/>
            <a:ext cx="4331347" cy="4331347"/>
          </a:xfrm>
          <a:prstGeom prst="rect">
            <a:avLst/>
          </a:prstGeom>
        </p:spPr>
      </p:pic>
    </p:spTree>
    <p:extLst>
      <p:ext uri="{BB962C8B-B14F-4D97-AF65-F5344CB8AC3E}">
        <p14:creationId xmlns:p14="http://schemas.microsoft.com/office/powerpoint/2010/main" val="31977919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586D0-67F8-4325-9F95-90D3480E0E4A}"/>
              </a:ext>
            </a:extLst>
          </p:cNvPr>
          <p:cNvSpPr>
            <a:spLocks noGrp="1"/>
          </p:cNvSpPr>
          <p:nvPr>
            <p:ph type="title"/>
          </p:nvPr>
        </p:nvSpPr>
        <p:spPr>
          <a:xfrm>
            <a:off x="1882588" y="0"/>
            <a:ext cx="9471212" cy="1325563"/>
          </a:xfrm>
        </p:spPr>
        <p:txBody>
          <a:bodyPr/>
          <a:lstStyle/>
          <a:p>
            <a:r>
              <a:rPr lang="en-GB" dirty="0">
                <a:latin typeface="Arial" panose="020B0604020202020204" pitchFamily="34" charset="0"/>
                <a:cs typeface="Arial" panose="020B0604020202020204" pitchFamily="34" charset="0"/>
              </a:rPr>
              <a:t>COP26- One show.</a:t>
            </a:r>
          </a:p>
        </p:txBody>
      </p:sp>
      <p:pic>
        <p:nvPicPr>
          <p:cNvPr id="5" name="Content Placeholder 4" descr="A picture containing text, electronics, indoor, wall&#10;&#10;Description automatically generated">
            <a:extLst>
              <a:ext uri="{FF2B5EF4-FFF2-40B4-BE49-F238E27FC236}">
                <a16:creationId xmlns:a16="http://schemas.microsoft.com/office/drawing/2014/main" id="{419D6601-E234-482E-81B8-DFCBBEBF4F0E}"/>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1308846" y="1164277"/>
            <a:ext cx="9000566" cy="5352760"/>
          </a:xfrm>
        </p:spPr>
      </p:pic>
      <p:sp>
        <p:nvSpPr>
          <p:cNvPr id="6" name="TextBox 5">
            <a:extLst>
              <a:ext uri="{FF2B5EF4-FFF2-40B4-BE49-F238E27FC236}">
                <a16:creationId xmlns:a16="http://schemas.microsoft.com/office/drawing/2014/main" id="{600AB338-5B32-4E9F-8C99-8F51E419D579}"/>
              </a:ext>
            </a:extLst>
          </p:cNvPr>
          <p:cNvSpPr txBox="1"/>
          <p:nvPr/>
        </p:nvSpPr>
        <p:spPr>
          <a:xfrm>
            <a:off x="2029609" y="6517037"/>
            <a:ext cx="7559040"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The one show had artwork for COP 26 using recycled packaging.</a:t>
            </a:r>
          </a:p>
        </p:txBody>
      </p:sp>
    </p:spTree>
    <p:extLst>
      <p:ext uri="{BB962C8B-B14F-4D97-AF65-F5344CB8AC3E}">
        <p14:creationId xmlns:p14="http://schemas.microsoft.com/office/powerpoint/2010/main" val="26705905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E863F-9F39-47D5-9F4F-622DCF0B65D0}"/>
              </a:ext>
            </a:extLst>
          </p:cNvPr>
          <p:cNvSpPr>
            <a:spLocks noGrp="1"/>
          </p:cNvSpPr>
          <p:nvPr>
            <p:ph type="ctrTitle"/>
          </p:nvPr>
        </p:nvSpPr>
        <p:spPr>
          <a:xfrm>
            <a:off x="520040" y="-1183265"/>
            <a:ext cx="3785513" cy="3728853"/>
          </a:xfrm>
          <a:noFill/>
        </p:spPr>
        <p:txBody>
          <a:bodyPr>
            <a:normAutofit/>
          </a:bodyPr>
          <a:lstStyle/>
          <a:p>
            <a:pPr algn="l"/>
            <a:r>
              <a:rPr lang="en-GB" sz="5200" dirty="0">
                <a:latin typeface="Arial" panose="020B0604020202020204" pitchFamily="34" charset="0"/>
                <a:cs typeface="Arial" panose="020B0604020202020204" pitchFamily="34" charset="0"/>
              </a:rPr>
              <a:t>Climate Unity</a:t>
            </a:r>
            <a:br>
              <a:rPr lang="en-GB" sz="5200" dirty="0">
                <a:latin typeface="Arial" panose="020B0604020202020204" pitchFamily="34" charset="0"/>
                <a:cs typeface="Arial" panose="020B0604020202020204" pitchFamily="34" charset="0"/>
              </a:rPr>
            </a:br>
            <a:endParaRPr lang="en-GB" sz="52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1D3DA5AD-5C61-4459-9DA2-4C1850815F9B}"/>
              </a:ext>
            </a:extLst>
          </p:cNvPr>
          <p:cNvSpPr>
            <a:spLocks noGrp="1"/>
          </p:cNvSpPr>
          <p:nvPr>
            <p:ph type="subTitle" idx="1"/>
          </p:nvPr>
        </p:nvSpPr>
        <p:spPr>
          <a:xfrm>
            <a:off x="413826" y="2707574"/>
            <a:ext cx="4421833" cy="2343175"/>
          </a:xfrm>
          <a:noFill/>
        </p:spPr>
        <p:txBody>
          <a:bodyPr>
            <a:normAutofit fontScale="92500" lnSpcReduction="10000"/>
          </a:bodyPr>
          <a:lstStyle/>
          <a:p>
            <a:pPr algn="l"/>
            <a:r>
              <a:rPr lang="en-GB" sz="2000" dirty="0">
                <a:latin typeface="Arial" panose="020B0604020202020204" pitchFamily="34" charset="0"/>
                <a:cs typeface="Arial" panose="020B0604020202020204" pitchFamily="34" charset="0"/>
              </a:rPr>
              <a:t>After the successful  ‘Our Climate Change Forest ‘project 2020-21 you are invited to participate in the continuation project to address a range of perspectives on the climate issue facing us all and providing an opportunity for those standpoints to be expressed through the medium of Art. </a:t>
            </a:r>
          </a:p>
          <a:p>
            <a:pPr algn="l"/>
            <a:r>
              <a:rPr lang="en-GB" sz="2000" dirty="0">
                <a:latin typeface="Arial" panose="020B0604020202020204" pitchFamily="34" charset="0"/>
                <a:cs typeface="Arial" panose="020B0604020202020204" pitchFamily="34" charset="0"/>
              </a:rPr>
              <a:t> </a:t>
            </a:r>
          </a:p>
          <a:p>
            <a:pPr algn="l"/>
            <a:endParaRPr lang="en-GB" sz="1300" dirty="0"/>
          </a:p>
        </p:txBody>
      </p:sp>
      <p:pic>
        <p:nvPicPr>
          <p:cNvPr id="4" name="Picture 3">
            <a:extLst>
              <a:ext uri="{FF2B5EF4-FFF2-40B4-BE49-F238E27FC236}">
                <a16:creationId xmlns:a16="http://schemas.microsoft.com/office/drawing/2014/main" id="{E764D325-AF2F-4A3A-9C39-D5827958FE1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65765" y="10"/>
            <a:ext cx="7182495" cy="6857990"/>
          </a:xfrm>
          <a:prstGeom prst="rect">
            <a:avLst/>
          </a:prstGeom>
        </p:spPr>
      </p:pic>
    </p:spTree>
    <p:extLst>
      <p:ext uri="{BB962C8B-B14F-4D97-AF65-F5344CB8AC3E}">
        <p14:creationId xmlns:p14="http://schemas.microsoft.com/office/powerpoint/2010/main" val="39316922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76B1F-5959-4935-8D6A-4F25A85D9F62}"/>
              </a:ext>
            </a:extLst>
          </p:cNvPr>
          <p:cNvSpPr>
            <a:spLocks noGrp="1"/>
          </p:cNvSpPr>
          <p:nvPr>
            <p:ph type="title"/>
          </p:nvPr>
        </p:nvSpPr>
        <p:spPr>
          <a:xfrm>
            <a:off x="838200" y="-115322"/>
            <a:ext cx="10515600" cy="1325563"/>
          </a:xfrm>
        </p:spPr>
        <p:txBody>
          <a:bodyPr>
            <a:normAutofit/>
          </a:bodyPr>
          <a:lstStyle/>
          <a:p>
            <a:r>
              <a:rPr lang="en-GB" sz="2800" b="1" dirty="0">
                <a:latin typeface="Arial" panose="020B0604020202020204" pitchFamily="34" charset="0"/>
                <a:cs typeface="Arial" panose="020B0604020202020204" pitchFamily="34" charset="0"/>
              </a:rPr>
              <a:t>Anthony Gormley- Artist working in a circle using leaves.</a:t>
            </a:r>
          </a:p>
        </p:txBody>
      </p:sp>
      <p:pic>
        <p:nvPicPr>
          <p:cNvPr id="5" name="Content Placeholder 4" descr="A picture containing text, indoor, rack, tiled&#10;&#10;Description automatically generated">
            <a:extLst>
              <a:ext uri="{FF2B5EF4-FFF2-40B4-BE49-F238E27FC236}">
                <a16:creationId xmlns:a16="http://schemas.microsoft.com/office/drawing/2014/main" id="{3BA4FEED-001B-48B4-9F50-A8B60A417D9E}"/>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572719" y="990875"/>
            <a:ext cx="7532176" cy="5649132"/>
          </a:xfrm>
        </p:spPr>
      </p:pic>
    </p:spTree>
    <p:extLst>
      <p:ext uri="{BB962C8B-B14F-4D97-AF65-F5344CB8AC3E}">
        <p14:creationId xmlns:p14="http://schemas.microsoft.com/office/powerpoint/2010/main" val="15073341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F755503-4A4F-4AB7-BD18-34DC28D8F806}"/>
              </a:ext>
            </a:extLst>
          </p:cNvPr>
          <p:cNvSpPr txBox="1"/>
          <p:nvPr/>
        </p:nvSpPr>
        <p:spPr>
          <a:xfrm>
            <a:off x="7338955" y="-246127"/>
            <a:ext cx="4991215" cy="1984827"/>
          </a:xfrm>
          <a:prstGeom prst="rect">
            <a:avLst/>
          </a:prstGeom>
        </p:spPr>
        <p:txBody>
          <a:bodyPr vert="horz" lIns="91440" tIns="45720" rIns="91440" bIns="45720" rtlCol="0" anchor="b">
            <a:normAutofit fontScale="70000" lnSpcReduction="20000"/>
          </a:bodyPr>
          <a:lstStyle/>
          <a:p>
            <a:pPr>
              <a:lnSpc>
                <a:spcPct val="90000"/>
              </a:lnSpc>
              <a:spcBef>
                <a:spcPct val="0"/>
              </a:spcBef>
              <a:spcAft>
                <a:spcPts val="600"/>
              </a:spcAft>
            </a:pPr>
            <a:endParaRPr lang="en-US" sz="2800" dirty="0">
              <a:latin typeface="Arial" panose="020B0604020202020204" pitchFamily="34" charset="0"/>
              <a:ea typeface="+mj-ea"/>
              <a:cs typeface="Arial" panose="020B0604020202020204" pitchFamily="34" charset="0"/>
            </a:endParaRPr>
          </a:p>
          <a:p>
            <a:pPr>
              <a:lnSpc>
                <a:spcPct val="90000"/>
              </a:lnSpc>
              <a:spcBef>
                <a:spcPct val="0"/>
              </a:spcBef>
              <a:spcAft>
                <a:spcPts val="600"/>
              </a:spcAft>
            </a:pPr>
            <a:endParaRPr lang="en-US" sz="2800" dirty="0">
              <a:latin typeface="Arial" panose="020B0604020202020204" pitchFamily="34" charset="0"/>
              <a:ea typeface="+mj-ea"/>
              <a:cs typeface="Arial" panose="020B0604020202020204" pitchFamily="34" charset="0"/>
            </a:endParaRPr>
          </a:p>
          <a:p>
            <a:pPr>
              <a:lnSpc>
                <a:spcPct val="90000"/>
              </a:lnSpc>
              <a:spcBef>
                <a:spcPct val="0"/>
              </a:spcBef>
              <a:spcAft>
                <a:spcPts val="600"/>
              </a:spcAft>
            </a:pPr>
            <a:r>
              <a:rPr lang="en-US" sz="2800" dirty="0">
                <a:latin typeface="Arial" panose="020B0604020202020204" pitchFamily="34" charset="0"/>
                <a:ea typeface="+mj-ea"/>
                <a:cs typeface="Arial" panose="020B0604020202020204" pitchFamily="34" charset="0"/>
              </a:rPr>
              <a:t>Individually drawn and painted trees put together in the round.  </a:t>
            </a:r>
          </a:p>
          <a:p>
            <a:pPr>
              <a:lnSpc>
                <a:spcPct val="90000"/>
              </a:lnSpc>
              <a:spcBef>
                <a:spcPct val="0"/>
              </a:spcBef>
              <a:spcAft>
                <a:spcPts val="600"/>
              </a:spcAft>
            </a:pPr>
            <a:r>
              <a:rPr lang="en-US" sz="2800" dirty="0">
                <a:latin typeface="Arial" panose="020B0604020202020204" pitchFamily="34" charset="0"/>
                <a:ea typeface="+mj-ea"/>
                <a:cs typeface="Arial" panose="020B0604020202020204" pitchFamily="34" charset="0"/>
              </a:rPr>
              <a:t>Thinking about deforestation and inspired by Where’s the elephant by Barroux.</a:t>
            </a:r>
          </a:p>
          <a:p>
            <a:pPr>
              <a:lnSpc>
                <a:spcPct val="90000"/>
              </a:lnSpc>
              <a:spcBef>
                <a:spcPct val="0"/>
              </a:spcBef>
              <a:spcAft>
                <a:spcPts val="600"/>
              </a:spcAft>
            </a:pPr>
            <a:endParaRPr lang="en-US" sz="2800" dirty="0">
              <a:latin typeface="Arial" panose="020B0604020202020204" pitchFamily="34" charset="0"/>
              <a:ea typeface="+mj-ea"/>
              <a:cs typeface="Arial" panose="020B0604020202020204" pitchFamily="34" charset="0"/>
            </a:endParaRPr>
          </a:p>
          <a:p>
            <a:pPr>
              <a:lnSpc>
                <a:spcPct val="90000"/>
              </a:lnSpc>
              <a:spcBef>
                <a:spcPct val="0"/>
              </a:spcBef>
              <a:spcAft>
                <a:spcPts val="600"/>
              </a:spcAft>
            </a:pPr>
            <a:endParaRPr lang="en-US" sz="2800" dirty="0">
              <a:latin typeface="Arial" panose="020B0604020202020204" pitchFamily="34" charset="0"/>
              <a:ea typeface="+mj-ea"/>
              <a:cs typeface="Arial" panose="020B0604020202020204" pitchFamily="34" charset="0"/>
            </a:endParaRPr>
          </a:p>
        </p:txBody>
      </p:sp>
      <p:pic>
        <p:nvPicPr>
          <p:cNvPr id="8" name="Content Placeholder 7" descr="Map&#10;&#10;Description automatically generated with medium confidence">
            <a:extLst>
              <a:ext uri="{FF2B5EF4-FFF2-40B4-BE49-F238E27FC236}">
                <a16:creationId xmlns:a16="http://schemas.microsoft.com/office/drawing/2014/main" id="{058CDEC1-35F1-44D2-85F8-A12591E0CCC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16200000">
            <a:off x="465321" y="-334262"/>
            <a:ext cx="6408311" cy="7386455"/>
          </a:xfrm>
          <a:prstGeom prst="rect">
            <a:avLst/>
          </a:prstGeom>
        </p:spPr>
      </p:pic>
      <p:sp>
        <p:nvSpPr>
          <p:cNvPr id="19" name="Rectangle 18">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CA9CA726-88BA-4F81-B0E9-416C0F963036}"/>
              </a:ext>
            </a:extLst>
          </p:cNvPr>
          <p:cNvPicPr>
            <a:picLocks noChangeAspect="1"/>
          </p:cNvPicPr>
          <p:nvPr/>
        </p:nvPicPr>
        <p:blipFill>
          <a:blip r:embed="rId3"/>
          <a:stretch>
            <a:fillRect/>
          </a:stretch>
        </p:blipFill>
        <p:spPr>
          <a:xfrm>
            <a:off x="8331023" y="1266907"/>
            <a:ext cx="2712155" cy="3048735"/>
          </a:xfrm>
          <a:prstGeom prst="rect">
            <a:avLst/>
          </a:prstGeom>
        </p:spPr>
      </p:pic>
      <p:sp>
        <p:nvSpPr>
          <p:cNvPr id="12" name="TextBox 11">
            <a:extLst>
              <a:ext uri="{FF2B5EF4-FFF2-40B4-BE49-F238E27FC236}">
                <a16:creationId xmlns:a16="http://schemas.microsoft.com/office/drawing/2014/main" id="{00DDE177-E272-40E9-A6BD-198D1A5B2D05}"/>
              </a:ext>
            </a:extLst>
          </p:cNvPr>
          <p:cNvSpPr txBox="1"/>
          <p:nvPr/>
        </p:nvSpPr>
        <p:spPr>
          <a:xfrm>
            <a:off x="7386452" y="4438707"/>
            <a:ext cx="4670587" cy="2031325"/>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A simple game of hide-and-seek takes on a new dimension as a growing city encroaches on the jungle the animals call home. Where's the elephant? Where's the parrot? Where's the snake? And wait a minute -- where are all the trees? Where will the elephant, parrot, and snake go now? </a:t>
            </a:r>
          </a:p>
        </p:txBody>
      </p:sp>
    </p:spTree>
    <p:extLst>
      <p:ext uri="{BB962C8B-B14F-4D97-AF65-F5344CB8AC3E}">
        <p14:creationId xmlns:p14="http://schemas.microsoft.com/office/powerpoint/2010/main" val="17389663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7F1BB-A0B4-4822-8FCF-5B2EB53725F0}"/>
              </a:ext>
            </a:extLst>
          </p:cNvPr>
          <p:cNvSpPr>
            <a:spLocks noGrp="1"/>
          </p:cNvSpPr>
          <p:nvPr>
            <p:ph type="title"/>
          </p:nvPr>
        </p:nvSpPr>
        <p:spPr/>
        <p:txBody>
          <a:bodyPr>
            <a:normAutofit/>
          </a:bodyPr>
          <a:lstStyle/>
          <a:p>
            <a:r>
              <a:rPr lang="en-GB" sz="2000" dirty="0">
                <a:latin typeface="Arial" panose="020B0604020202020204" pitchFamily="34" charset="0"/>
                <a:cs typeface="Arial" panose="020B0604020202020204" pitchFamily="34" charset="0"/>
              </a:rPr>
              <a:t>Tony Cragg: Inspiration for artwork possibly outside using various recycling items.</a:t>
            </a:r>
          </a:p>
        </p:txBody>
      </p:sp>
      <p:pic>
        <p:nvPicPr>
          <p:cNvPr id="5" name="Content Placeholder 4">
            <a:extLst>
              <a:ext uri="{FF2B5EF4-FFF2-40B4-BE49-F238E27FC236}">
                <a16:creationId xmlns:a16="http://schemas.microsoft.com/office/drawing/2014/main" id="{AEC0AE52-CF98-404B-948B-4407F85CA028}"/>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rot="16200000">
            <a:off x="3056100" y="-402548"/>
            <a:ext cx="5076451" cy="8714394"/>
          </a:xfrm>
        </p:spPr>
      </p:pic>
    </p:spTree>
    <p:extLst>
      <p:ext uri="{BB962C8B-B14F-4D97-AF65-F5344CB8AC3E}">
        <p14:creationId xmlns:p14="http://schemas.microsoft.com/office/powerpoint/2010/main" val="39016576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9B861A-EE0D-424C-8FDC-AAEEC36AD983}"/>
              </a:ext>
            </a:extLst>
          </p:cNvPr>
          <p:cNvPicPr>
            <a:picLocks noChangeAspect="1"/>
          </p:cNvPicPr>
          <p:nvPr/>
        </p:nvPicPr>
        <p:blipFill>
          <a:blip r:embed="rId2"/>
          <a:stretch>
            <a:fillRect/>
          </a:stretch>
        </p:blipFill>
        <p:spPr>
          <a:xfrm>
            <a:off x="484632" y="1528962"/>
            <a:ext cx="3517119" cy="3793929"/>
          </a:xfrm>
          <a:prstGeom prst="rect">
            <a:avLst/>
          </a:prstGeom>
        </p:spPr>
      </p:pic>
      <p:cxnSp>
        <p:nvCxnSpPr>
          <p:cNvPr id="9" name="Straight Connector 8">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EB6AC88D-FA59-4FD0-924A-F38BA44F4F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10676" y="1648367"/>
            <a:ext cx="3537345" cy="3555120"/>
          </a:xfrm>
          <a:prstGeom prst="rect">
            <a:avLst/>
          </a:prstGeom>
        </p:spPr>
      </p:pic>
      <p:cxnSp>
        <p:nvCxnSpPr>
          <p:cNvPr id="11" name="Straight Connector 10">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B8DB17D2-F5E5-4104-B23E-98F5EE1DCDB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62336" y="1589312"/>
            <a:ext cx="3517120" cy="3673232"/>
          </a:xfrm>
          <a:prstGeom prst="rect">
            <a:avLst/>
          </a:prstGeom>
        </p:spPr>
      </p:pic>
    </p:spTree>
    <p:extLst>
      <p:ext uri="{BB962C8B-B14F-4D97-AF65-F5344CB8AC3E}">
        <p14:creationId xmlns:p14="http://schemas.microsoft.com/office/powerpoint/2010/main" val="19444729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297D3-139D-4737-B078-5F9AF4D7AFD7}"/>
              </a:ext>
            </a:extLst>
          </p:cNvPr>
          <p:cNvSpPr>
            <a:spLocks noGrp="1"/>
          </p:cNvSpPr>
          <p:nvPr>
            <p:ph type="ctrTitle"/>
          </p:nvPr>
        </p:nvSpPr>
        <p:spPr/>
        <p:txBody>
          <a:bodyPr>
            <a:normAutofit/>
          </a:bodyPr>
          <a:lstStyle/>
          <a:p>
            <a:r>
              <a:rPr lang="en-GB" sz="4400" dirty="0">
                <a:latin typeface="Arial" panose="020B0604020202020204" pitchFamily="34" charset="0"/>
                <a:cs typeface="Arial" panose="020B0604020202020204" pitchFamily="34" charset="0"/>
              </a:rPr>
              <a:t>The venues</a:t>
            </a:r>
          </a:p>
        </p:txBody>
      </p:sp>
    </p:spTree>
    <p:extLst>
      <p:ext uri="{BB962C8B-B14F-4D97-AF65-F5344CB8AC3E}">
        <p14:creationId xmlns:p14="http://schemas.microsoft.com/office/powerpoint/2010/main" val="8025867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F5098EFE-6E7D-4522-838B-352ABA27907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1"/>
          <a:stretch/>
        </p:blipFill>
        <p:spPr>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
        <p:nvSpPr>
          <p:cNvPr id="3" name="Subtitle 2">
            <a:extLst>
              <a:ext uri="{FF2B5EF4-FFF2-40B4-BE49-F238E27FC236}">
                <a16:creationId xmlns:a16="http://schemas.microsoft.com/office/drawing/2014/main" id="{90A68012-AEF9-4BE1-AAD7-841C45656745}"/>
              </a:ext>
            </a:extLst>
          </p:cNvPr>
          <p:cNvSpPr>
            <a:spLocks noGrp="1"/>
          </p:cNvSpPr>
          <p:nvPr>
            <p:ph type="subTitle" idx="1"/>
          </p:nvPr>
        </p:nvSpPr>
        <p:spPr>
          <a:xfrm>
            <a:off x="6343650" y="4016466"/>
            <a:ext cx="5845302" cy="2241829"/>
          </a:xfrm>
        </p:spPr>
        <p:txBody>
          <a:bodyPr>
            <a:normAutofit fontScale="85000" lnSpcReduction="10000"/>
          </a:bodyPr>
          <a:lstStyle/>
          <a:p>
            <a:pPr algn="l"/>
            <a:r>
              <a:rPr lang="en-GB" b="1" dirty="0">
                <a:latin typeface="Arial" panose="020B0604020202020204" pitchFamily="34" charset="0"/>
                <a:cs typeface="Arial" panose="020B0604020202020204" pitchFamily="34" charset="0"/>
              </a:rPr>
              <a:t>July-October 2022- </a:t>
            </a:r>
            <a:r>
              <a:rPr lang="en-GB" dirty="0">
                <a:latin typeface="Arial" panose="020B0604020202020204" pitchFamily="34" charset="0"/>
                <a:cs typeface="Arial" panose="020B0604020202020204" pitchFamily="34" charset="0"/>
              </a:rPr>
              <a:t>(exact  dates to follow).</a:t>
            </a:r>
          </a:p>
          <a:p>
            <a:pPr marL="342900" indent="-342900" algn="l">
              <a:buFont typeface="Arial" panose="020B0604020202020204" pitchFamily="34" charset="0"/>
              <a:buChar char="•"/>
            </a:pPr>
            <a:r>
              <a:rPr lang="en-GB" dirty="0">
                <a:latin typeface="Arial" panose="020B0604020202020204" pitchFamily="34" charset="0"/>
                <a:cs typeface="Arial" panose="020B0604020202020204" pitchFamily="34" charset="0"/>
              </a:rPr>
              <a:t>Schools to drop off and collect on designated day.</a:t>
            </a:r>
          </a:p>
          <a:p>
            <a:pPr marL="342900" indent="-342900" algn="l">
              <a:buFont typeface="Arial" panose="020B0604020202020204" pitchFamily="34" charset="0"/>
              <a:buChar char="•"/>
            </a:pPr>
            <a:r>
              <a:rPr lang="en-GB" dirty="0">
                <a:latin typeface="Arial" panose="020B0604020202020204" pitchFamily="34" charset="0"/>
                <a:cs typeface="Arial" panose="020B0604020202020204" pitchFamily="34" charset="0"/>
              </a:rPr>
              <a:t>Fixings to be added to artwork to fix to a wall.</a:t>
            </a:r>
          </a:p>
          <a:p>
            <a:pPr marL="342900" indent="-342900" algn="l">
              <a:buFont typeface="Arial" panose="020B0604020202020204" pitchFamily="34" charset="0"/>
              <a:buChar char="•"/>
            </a:pPr>
            <a:r>
              <a:rPr lang="en-GB" dirty="0">
                <a:latin typeface="Arial" panose="020B0604020202020204" pitchFamily="34" charset="0"/>
                <a:cs typeface="Arial" panose="020B0604020202020204" pitchFamily="34" charset="0"/>
              </a:rPr>
              <a:t>Considerations to artwork not having movement due to alarms and not being too heavy to hang.</a:t>
            </a:r>
          </a:p>
          <a:p>
            <a:pPr marL="342900" indent="-342900" algn="l">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algn="l"/>
            <a:endParaRPr lang="en-GB" sz="36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F0E7FD46-26B3-42D6-B6C9-565D9CC2F09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5" name="Picture 4">
            <a:extLst>
              <a:ext uri="{FF2B5EF4-FFF2-40B4-BE49-F238E27FC236}">
                <a16:creationId xmlns:a16="http://schemas.microsoft.com/office/drawing/2014/main" id="{ECC865E5-1401-46E8-B222-9AA34EDC1AF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24720" y="204576"/>
            <a:ext cx="2070023" cy="473248"/>
          </a:xfrm>
          <a:prstGeom prst="rect">
            <a:avLst/>
          </a:prstGeom>
        </p:spPr>
      </p:pic>
    </p:spTree>
    <p:extLst>
      <p:ext uri="{BB962C8B-B14F-4D97-AF65-F5344CB8AC3E}">
        <p14:creationId xmlns:p14="http://schemas.microsoft.com/office/powerpoint/2010/main" val="12026507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A39B1-EBF1-4989-9358-3778EE702444}"/>
              </a:ext>
            </a:extLst>
          </p:cNvPr>
          <p:cNvSpPr>
            <a:spLocks noGrp="1"/>
          </p:cNvSpPr>
          <p:nvPr>
            <p:ph type="ctrTitle"/>
          </p:nvPr>
        </p:nvSpPr>
        <p:spPr/>
        <p:txBody>
          <a:bodyPr/>
          <a:lstStyle/>
          <a:p>
            <a:endParaRPr lang="en-GB" dirty="0"/>
          </a:p>
        </p:txBody>
      </p:sp>
      <p:sp>
        <p:nvSpPr>
          <p:cNvPr id="3" name="Subtitle 2">
            <a:extLst>
              <a:ext uri="{FF2B5EF4-FFF2-40B4-BE49-F238E27FC236}">
                <a16:creationId xmlns:a16="http://schemas.microsoft.com/office/drawing/2014/main" id="{7E666D82-A37D-4FBC-82F3-A6A0414578D3}"/>
              </a:ext>
            </a:extLst>
          </p:cNvPr>
          <p:cNvSpPr>
            <a:spLocks noGrp="1"/>
          </p:cNvSpPr>
          <p:nvPr>
            <p:ph type="subTitle" idx="1"/>
          </p:nvPr>
        </p:nvSpPr>
        <p:spPr/>
        <p:txBody>
          <a:bodyPr/>
          <a:lstStyle/>
          <a:p>
            <a:endParaRPr lang="en-GB" dirty="0"/>
          </a:p>
        </p:txBody>
      </p:sp>
      <p:pic>
        <p:nvPicPr>
          <p:cNvPr id="5" name="Picture 4">
            <a:extLst>
              <a:ext uri="{FF2B5EF4-FFF2-40B4-BE49-F238E27FC236}">
                <a16:creationId xmlns:a16="http://schemas.microsoft.com/office/drawing/2014/main" id="{66E4B766-7A3F-4039-8A2B-4F94EDE9F57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14618" y="0"/>
            <a:ext cx="10839394" cy="6544236"/>
          </a:xfrm>
          <a:prstGeom prst="rect">
            <a:avLst/>
          </a:prstGeom>
        </p:spPr>
      </p:pic>
      <p:sp>
        <p:nvSpPr>
          <p:cNvPr id="6" name="TextBox 5">
            <a:extLst>
              <a:ext uri="{FF2B5EF4-FFF2-40B4-BE49-F238E27FC236}">
                <a16:creationId xmlns:a16="http://schemas.microsoft.com/office/drawing/2014/main" id="{7295E2EC-008E-4BB1-94BF-CB614746898D}"/>
              </a:ext>
            </a:extLst>
          </p:cNvPr>
          <p:cNvSpPr txBox="1"/>
          <p:nvPr/>
        </p:nvSpPr>
        <p:spPr>
          <a:xfrm>
            <a:off x="11074774" y="753031"/>
            <a:ext cx="944489" cy="369332"/>
          </a:xfrm>
          <a:prstGeom prst="rect">
            <a:avLst/>
          </a:prstGeom>
          <a:noFill/>
        </p:spPr>
        <p:txBody>
          <a:bodyPr wrap="none" rtlCol="0">
            <a:spAutoFit/>
          </a:bodyPr>
          <a:lstStyle/>
          <a:p>
            <a:r>
              <a:rPr lang="en-GB" dirty="0"/>
              <a:t>3m high</a:t>
            </a:r>
          </a:p>
        </p:txBody>
      </p:sp>
      <p:sp>
        <p:nvSpPr>
          <p:cNvPr id="4" name="TextBox 3">
            <a:extLst>
              <a:ext uri="{FF2B5EF4-FFF2-40B4-BE49-F238E27FC236}">
                <a16:creationId xmlns:a16="http://schemas.microsoft.com/office/drawing/2014/main" id="{0F22ECEB-22A0-4B09-9C7A-211BB68499B6}"/>
              </a:ext>
            </a:extLst>
          </p:cNvPr>
          <p:cNvSpPr txBox="1"/>
          <p:nvPr/>
        </p:nvSpPr>
        <p:spPr>
          <a:xfrm>
            <a:off x="1295400" y="261257"/>
            <a:ext cx="5835700" cy="369332"/>
          </a:xfrm>
          <a:prstGeom prst="rect">
            <a:avLst/>
          </a:prstGeom>
          <a:noFill/>
        </p:spPr>
        <p:txBody>
          <a:bodyPr wrap="none" rtlCol="0">
            <a:spAutoFit/>
          </a:bodyPr>
          <a:lstStyle/>
          <a:p>
            <a:r>
              <a:rPr lang="en-GB" b="1" dirty="0">
                <a:latin typeface="Arial" panose="020B0604020202020204" pitchFamily="34" charset="0"/>
                <a:cs typeface="Arial" panose="020B0604020202020204" pitchFamily="34" charset="0"/>
              </a:rPr>
              <a:t>The Southampton Gallery’s School’s display space.</a:t>
            </a:r>
          </a:p>
        </p:txBody>
      </p:sp>
    </p:spTree>
    <p:extLst>
      <p:ext uri="{BB962C8B-B14F-4D97-AF65-F5344CB8AC3E}">
        <p14:creationId xmlns:p14="http://schemas.microsoft.com/office/powerpoint/2010/main" val="21314939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0DA6951-B010-47BD-B92D-FDA5341DCCA7}"/>
              </a:ext>
            </a:extLst>
          </p:cNvPr>
          <p:cNvSpPr>
            <a:spLocks noGrp="1"/>
          </p:cNvSpPr>
          <p:nvPr>
            <p:ph type="subTitle" idx="1"/>
          </p:nvPr>
        </p:nvSpPr>
        <p:spPr>
          <a:xfrm>
            <a:off x="638124" y="368136"/>
            <a:ext cx="2770094" cy="4678878"/>
          </a:xfrm>
        </p:spPr>
        <p:txBody>
          <a:bodyPr>
            <a:normAutofit/>
          </a:bodyPr>
          <a:lstStyle/>
          <a:p>
            <a:r>
              <a:rPr lang="en-GB" dirty="0"/>
              <a:t>Fixing will be on the back wall and side. Highest point 3 metres.</a:t>
            </a:r>
          </a:p>
          <a:p>
            <a:r>
              <a:rPr lang="en-GB" dirty="0"/>
              <a:t>Possible structure for rings.</a:t>
            </a:r>
          </a:p>
          <a:p>
            <a:r>
              <a:rPr lang="en-GB" dirty="0"/>
              <a:t>Table for a book with QR codes and printed out content.</a:t>
            </a:r>
          </a:p>
        </p:txBody>
      </p:sp>
      <p:pic>
        <p:nvPicPr>
          <p:cNvPr id="5" name="Picture 4">
            <a:extLst>
              <a:ext uri="{FF2B5EF4-FFF2-40B4-BE49-F238E27FC236}">
                <a16:creationId xmlns:a16="http://schemas.microsoft.com/office/drawing/2014/main" id="{2CCDD6FA-C62A-4564-B779-138FCD0D7B8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184888" y="569259"/>
            <a:ext cx="7368988" cy="5719482"/>
          </a:xfrm>
          <a:prstGeom prst="rect">
            <a:avLst/>
          </a:prstGeom>
        </p:spPr>
      </p:pic>
      <p:sp>
        <p:nvSpPr>
          <p:cNvPr id="2" name="TextBox 1">
            <a:extLst>
              <a:ext uri="{FF2B5EF4-FFF2-40B4-BE49-F238E27FC236}">
                <a16:creationId xmlns:a16="http://schemas.microsoft.com/office/drawing/2014/main" id="{CA51E665-AED8-4E9F-9E65-7EB6675F17E6}"/>
              </a:ext>
            </a:extLst>
          </p:cNvPr>
          <p:cNvSpPr txBox="1"/>
          <p:nvPr/>
        </p:nvSpPr>
        <p:spPr>
          <a:xfrm>
            <a:off x="4993419" y="6408751"/>
            <a:ext cx="6343083" cy="369332"/>
          </a:xfrm>
          <a:prstGeom prst="rect">
            <a:avLst/>
          </a:prstGeom>
          <a:noFill/>
        </p:spPr>
        <p:txBody>
          <a:bodyPr wrap="none" rtlCol="0">
            <a:spAutoFit/>
          </a:bodyPr>
          <a:lstStyle/>
          <a:p>
            <a:r>
              <a:rPr lang="en-GB" dirty="0"/>
              <a:t>2012 Olympics project: A previous Hampshire schools installation </a:t>
            </a:r>
          </a:p>
        </p:txBody>
      </p:sp>
    </p:spTree>
    <p:extLst>
      <p:ext uri="{BB962C8B-B14F-4D97-AF65-F5344CB8AC3E}">
        <p14:creationId xmlns:p14="http://schemas.microsoft.com/office/powerpoint/2010/main" val="4640243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6292F-16BA-4F44-B47D-17152D408706}"/>
              </a:ext>
            </a:extLst>
          </p:cNvPr>
          <p:cNvSpPr>
            <a:spLocks noGrp="1"/>
          </p:cNvSpPr>
          <p:nvPr>
            <p:ph type="ctrTitle"/>
          </p:nvPr>
        </p:nvSpPr>
        <p:spPr>
          <a:xfrm>
            <a:off x="815438" y="881888"/>
            <a:ext cx="10018816" cy="825190"/>
          </a:xfrm>
        </p:spPr>
        <p:txBody>
          <a:bodyPr>
            <a:normAutofit fontScale="90000"/>
          </a:bodyPr>
          <a:lstStyle/>
          <a:p>
            <a:r>
              <a:rPr lang="en-GB" dirty="0">
                <a:latin typeface="Arial" panose="020B0604020202020204" pitchFamily="34" charset="0"/>
                <a:cs typeface="Arial" panose="020B0604020202020204" pitchFamily="34" charset="0"/>
              </a:rPr>
              <a:t>Considerations for artwork:</a:t>
            </a:r>
          </a:p>
        </p:txBody>
      </p:sp>
      <p:sp>
        <p:nvSpPr>
          <p:cNvPr id="3" name="Subtitle 2">
            <a:extLst>
              <a:ext uri="{FF2B5EF4-FFF2-40B4-BE49-F238E27FC236}">
                <a16:creationId xmlns:a16="http://schemas.microsoft.com/office/drawing/2014/main" id="{C62DD75E-FB6F-4EC6-B83C-2350B0AA7A84}"/>
              </a:ext>
            </a:extLst>
          </p:cNvPr>
          <p:cNvSpPr>
            <a:spLocks noGrp="1"/>
          </p:cNvSpPr>
          <p:nvPr>
            <p:ph type="subTitle" idx="1"/>
          </p:nvPr>
        </p:nvSpPr>
        <p:spPr>
          <a:xfrm>
            <a:off x="510638" y="1947553"/>
            <a:ext cx="10323616" cy="3203369"/>
          </a:xfrm>
        </p:spPr>
        <p:txBody>
          <a:bodyPr>
            <a:normAutofit fontScale="70000" lnSpcReduction="20000"/>
          </a:bodyPr>
          <a:lstStyle/>
          <a:p>
            <a:pPr algn="l"/>
            <a:r>
              <a:rPr lang="en-GB" b="1" dirty="0">
                <a:latin typeface="Arial" panose="020B0604020202020204" pitchFamily="34" charset="0"/>
                <a:cs typeface="Arial" panose="020B0604020202020204" pitchFamily="34" charset="0"/>
              </a:rPr>
              <a:t>Inside: </a:t>
            </a:r>
          </a:p>
          <a:p>
            <a:pPr algn="l"/>
            <a:r>
              <a:rPr lang="en-GB" dirty="0">
                <a:latin typeface="Arial" panose="020B0604020202020204" pitchFamily="34" charset="0"/>
                <a:cs typeface="Arial" panose="020B0604020202020204" pitchFamily="34" charset="0"/>
              </a:rPr>
              <a:t>Arrangement- fixed to a wall or possible frame to have ties for support, hanging fixtures, not to be too heavy, aim not to have movement due to alarms.</a:t>
            </a:r>
          </a:p>
          <a:p>
            <a:pPr algn="l"/>
            <a:r>
              <a:rPr lang="en-GB" dirty="0">
                <a:latin typeface="Arial" panose="020B0604020202020204" pitchFamily="34" charset="0"/>
                <a:cs typeface="Arial" panose="020B0604020202020204" pitchFamily="34" charset="0"/>
              </a:rPr>
              <a:t>Have holes for cable ties or alike.</a:t>
            </a:r>
          </a:p>
          <a:p>
            <a:pPr algn="l"/>
            <a:endParaRPr lang="en-GB" dirty="0">
              <a:latin typeface="Arial" panose="020B0604020202020204" pitchFamily="34" charset="0"/>
              <a:cs typeface="Arial" panose="020B0604020202020204" pitchFamily="34" charset="0"/>
            </a:endParaRPr>
          </a:p>
          <a:p>
            <a:pPr algn="l"/>
            <a:r>
              <a:rPr lang="en-GB" b="1" dirty="0">
                <a:latin typeface="Arial" panose="020B0604020202020204" pitchFamily="34" charset="0"/>
                <a:cs typeface="Arial" panose="020B0604020202020204" pitchFamily="34" charset="0"/>
              </a:rPr>
              <a:t>Outside:</a:t>
            </a:r>
          </a:p>
          <a:p>
            <a:pPr algn="l"/>
            <a:r>
              <a:rPr lang="en-GB" dirty="0">
                <a:latin typeface="Arial" panose="020B0604020202020204" pitchFamily="34" charset="0"/>
                <a:cs typeface="Arial" panose="020B0604020202020204" pitchFamily="34" charset="0"/>
              </a:rPr>
              <a:t>Arrangement- Stood in ground, hanging, other-  fixings, weather proofing, communicating your message (QR code- where to position), to be stable. Fixings to be supplied by the schools/artist.</a:t>
            </a:r>
          </a:p>
          <a:p>
            <a:pPr algn="l"/>
            <a:endParaRPr lang="en-GB" dirty="0">
              <a:latin typeface="Arial" panose="020B0604020202020204" pitchFamily="34" charset="0"/>
              <a:cs typeface="Arial" panose="020B0604020202020204" pitchFamily="34" charset="0"/>
            </a:endParaRPr>
          </a:p>
          <a:p>
            <a:pPr algn="l"/>
            <a:r>
              <a:rPr lang="en-GB" b="1" i="1" dirty="0">
                <a:latin typeface="Arial" panose="020B0604020202020204" pitchFamily="34" charset="0"/>
                <a:cs typeface="Arial" panose="020B0604020202020204" pitchFamily="34" charset="0"/>
              </a:rPr>
              <a:t>Details for all venues other than Southampton Gallery should be discussed with the venue.</a:t>
            </a:r>
          </a:p>
          <a:p>
            <a:pPr algn="l"/>
            <a:endParaRPr lang="en-GB"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85338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BA7C3-5F3A-42D6-83CD-F1058C072B33}"/>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QR codes</a:t>
            </a:r>
          </a:p>
        </p:txBody>
      </p:sp>
      <p:sp>
        <p:nvSpPr>
          <p:cNvPr id="3" name="Content Placeholder 2">
            <a:extLst>
              <a:ext uri="{FF2B5EF4-FFF2-40B4-BE49-F238E27FC236}">
                <a16:creationId xmlns:a16="http://schemas.microsoft.com/office/drawing/2014/main" id="{92D60ACE-61A2-4D3C-BAA4-885464A9471A}"/>
              </a:ext>
            </a:extLst>
          </p:cNvPr>
          <p:cNvSpPr>
            <a:spLocks noGrp="1"/>
          </p:cNvSpPr>
          <p:nvPr>
            <p:ph idx="1"/>
          </p:nvPr>
        </p:nvSpPr>
        <p:spPr/>
        <p:txBody>
          <a:bodyPr>
            <a:normAutofit lnSpcReduction="10000"/>
          </a:bodyPr>
          <a:lstStyle/>
          <a:p>
            <a:pPr marL="0" indent="0">
              <a:buNone/>
            </a:pPr>
            <a:r>
              <a:rPr lang="en-GB" dirty="0">
                <a:latin typeface="Arial" panose="020B0604020202020204" pitchFamily="34" charset="0"/>
                <a:cs typeface="Arial" panose="020B0604020202020204" pitchFamily="34" charset="0"/>
              </a:rPr>
              <a:t>QR codes can be used to communicate thinking to visitors. </a:t>
            </a:r>
          </a:p>
          <a:p>
            <a:pPr marL="0" indent="0">
              <a:buNone/>
            </a:pPr>
            <a:endParaRPr lang="en-GB" dirty="0">
              <a:latin typeface="Arial" panose="020B0604020202020204" pitchFamily="34" charset="0"/>
              <a:cs typeface="Arial" panose="020B0604020202020204" pitchFamily="34" charset="0"/>
            </a:endParaRPr>
          </a:p>
          <a:p>
            <a:pPr marL="0" indent="0">
              <a:buNone/>
            </a:pPr>
            <a:r>
              <a:rPr lang="en-GB" dirty="0">
                <a:latin typeface="Arial" panose="020B0604020202020204" pitchFamily="34" charset="0"/>
                <a:cs typeface="Arial" panose="020B0604020202020204" pitchFamily="34" charset="0"/>
              </a:rPr>
              <a:t>The QR codes in the gallery also need the information printed off.</a:t>
            </a:r>
          </a:p>
          <a:p>
            <a:pPr marL="0" indent="0">
              <a:buNone/>
            </a:pPr>
            <a:endParaRPr lang="en-GB" dirty="0">
              <a:latin typeface="Arial" panose="020B0604020202020204" pitchFamily="34" charset="0"/>
              <a:cs typeface="Arial" panose="020B0604020202020204" pitchFamily="34" charset="0"/>
            </a:endParaRPr>
          </a:p>
          <a:p>
            <a:pPr marL="0" indent="0">
              <a:buNone/>
            </a:pPr>
            <a:r>
              <a:rPr lang="en-GB" dirty="0">
                <a:latin typeface="Arial" panose="020B0604020202020204" pitchFamily="34" charset="0"/>
                <a:cs typeface="Arial" panose="020B0604020202020204" pitchFamily="34" charset="0"/>
              </a:rPr>
              <a:t>A separate piece of bunting, for each venue that work is submitted to, will also be required to communicate thinking. It is envisaged that the circles will contain thinking about inclusion and the preservation of our planet at this time. </a:t>
            </a:r>
          </a:p>
          <a:p>
            <a:pPr marL="0" indent="0">
              <a:buNone/>
            </a:pPr>
            <a:endParaRPr lang="en-GB" dirty="0">
              <a:latin typeface="Arial" panose="020B0604020202020204" pitchFamily="34" charset="0"/>
              <a:cs typeface="Arial" panose="020B0604020202020204" pitchFamily="34" charset="0"/>
            </a:endParaRPr>
          </a:p>
          <a:p>
            <a:pPr marL="0" indent="0">
              <a:buNone/>
            </a:pPr>
            <a:r>
              <a:rPr lang="en-GB" dirty="0">
                <a:latin typeface="Arial" panose="020B0604020202020204" pitchFamily="34" charset="0"/>
                <a:cs typeface="Arial" panose="020B0604020202020204" pitchFamily="34" charset="0"/>
              </a:rPr>
              <a:t>Apps (free) are available to generate QR codes.</a:t>
            </a:r>
          </a:p>
          <a:p>
            <a:pPr marL="0" indent="0">
              <a:buNone/>
            </a:pPr>
            <a:endParaRPr lang="en-GB" dirty="0">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16399619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68250E-9ACD-44AE-96AC-8357DA39A8BC}"/>
              </a:ext>
            </a:extLst>
          </p:cNvPr>
          <p:cNvSpPr txBox="1"/>
          <p:nvPr/>
        </p:nvSpPr>
        <p:spPr>
          <a:xfrm>
            <a:off x="184869" y="259335"/>
            <a:ext cx="6094674" cy="400110"/>
          </a:xfrm>
          <a:prstGeom prst="rect">
            <a:avLst/>
          </a:prstGeom>
          <a:noFill/>
        </p:spPr>
        <p:txBody>
          <a:bodyPr wrap="square">
            <a:spAutoFit/>
          </a:bodyPr>
          <a:lstStyle/>
          <a:p>
            <a:r>
              <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Climate Unity Project 2022 - Rationale</a:t>
            </a:r>
            <a:endParaRPr lang="en-GB" sz="2000" dirty="0"/>
          </a:p>
        </p:txBody>
      </p:sp>
      <p:sp>
        <p:nvSpPr>
          <p:cNvPr id="5" name="TextBox 4">
            <a:extLst>
              <a:ext uri="{FF2B5EF4-FFF2-40B4-BE49-F238E27FC236}">
                <a16:creationId xmlns:a16="http://schemas.microsoft.com/office/drawing/2014/main" id="{3B391CC2-7CED-4B1B-8E1F-B0D0A77A7480}"/>
              </a:ext>
            </a:extLst>
          </p:cNvPr>
          <p:cNvSpPr txBox="1"/>
          <p:nvPr/>
        </p:nvSpPr>
        <p:spPr>
          <a:xfrm>
            <a:off x="184869" y="1028776"/>
            <a:ext cx="6126481" cy="2564805"/>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 capture and share schools voices and those of the wider community in thinking about Climate unity we are planning a series of installations across the County next summer 2022.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Southampton Gallery will feature schools’ work and it is hoped that schools will do</a:t>
            </a: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additional </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pieces to sit in the community alongside other participants</a:t>
            </a:r>
            <a:r>
              <a:rPr lang="en-GB" sz="1600" dirty="0">
                <a:solidFill>
                  <a:prstClr val="black"/>
                </a:solidFill>
                <a:latin typeface="Arial" panose="020B0604020202020204" pitchFamily="34" charset="0"/>
                <a:cs typeface="Arial" panose="020B0604020202020204" pitchFamily="34" charset="0"/>
              </a:rPr>
              <a:t> from community groups across Hampshire.</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Artwork will comprise of circular work using recycled materials to be symbolic of the planet and ideas about eternity and inclusion. </a:t>
            </a:r>
          </a:p>
        </p:txBody>
      </p:sp>
      <p:sp>
        <p:nvSpPr>
          <p:cNvPr id="7" name="TextBox 6">
            <a:extLst>
              <a:ext uri="{FF2B5EF4-FFF2-40B4-BE49-F238E27FC236}">
                <a16:creationId xmlns:a16="http://schemas.microsoft.com/office/drawing/2014/main" id="{BD116981-E896-4D6B-8F17-BF20F4D99CCB}"/>
              </a:ext>
            </a:extLst>
          </p:cNvPr>
          <p:cNvSpPr txBox="1"/>
          <p:nvPr/>
        </p:nvSpPr>
        <p:spPr>
          <a:xfrm>
            <a:off x="218662" y="3793635"/>
            <a:ext cx="6126480" cy="338554"/>
          </a:xfrm>
          <a:prstGeom prst="rect">
            <a:avLst/>
          </a:prstGeom>
          <a:noFill/>
        </p:spPr>
        <p:txBody>
          <a:bodyPr wrap="square">
            <a:spAutoFit/>
          </a:bodyPr>
          <a:lstStyle/>
          <a:p>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The circle, round, sphere and ring</a:t>
            </a:r>
            <a:endParaRPr lang="en-GB" sz="1600" dirty="0"/>
          </a:p>
        </p:txBody>
      </p:sp>
      <p:sp>
        <p:nvSpPr>
          <p:cNvPr id="9" name="TextBox 8">
            <a:extLst>
              <a:ext uri="{FF2B5EF4-FFF2-40B4-BE49-F238E27FC236}">
                <a16:creationId xmlns:a16="http://schemas.microsoft.com/office/drawing/2014/main" id="{75332CEE-9567-4B54-8C8C-F4811092B22F}"/>
              </a:ext>
            </a:extLst>
          </p:cNvPr>
          <p:cNvSpPr txBox="1"/>
          <p:nvPr/>
        </p:nvSpPr>
        <p:spPr>
          <a:xfrm>
            <a:off x="218662" y="4292202"/>
            <a:ext cx="6094674" cy="1328569"/>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circle is a universal symbol with extensive meaning. It represents the notions of totality, wholeness, original perfection, the Self, the infinite, eternity and timelessness.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Embedding ideas about Climate Change, eternity, protection and inclusion</a:t>
            </a:r>
            <a:endParaRPr lang="en-GB" sz="1600" dirty="0"/>
          </a:p>
        </p:txBody>
      </p:sp>
      <p:pic>
        <p:nvPicPr>
          <p:cNvPr id="11" name="Picture 10">
            <a:extLst>
              <a:ext uri="{FF2B5EF4-FFF2-40B4-BE49-F238E27FC236}">
                <a16:creationId xmlns:a16="http://schemas.microsoft.com/office/drawing/2014/main" id="{1332A441-0DCA-42E8-ACE2-9C5C6CFBFEB5}"/>
              </a:ext>
            </a:extLst>
          </p:cNvPr>
          <p:cNvPicPr>
            <a:picLocks noChangeAspect="1"/>
          </p:cNvPicPr>
          <p:nvPr/>
        </p:nvPicPr>
        <p:blipFill>
          <a:blip r:embed="rId2"/>
          <a:stretch>
            <a:fillRect/>
          </a:stretch>
        </p:blipFill>
        <p:spPr>
          <a:xfrm>
            <a:off x="5790645" y="5502"/>
            <a:ext cx="6401355" cy="6852498"/>
          </a:xfrm>
          <a:prstGeom prst="rect">
            <a:avLst/>
          </a:prstGeom>
        </p:spPr>
      </p:pic>
    </p:spTree>
    <p:extLst>
      <p:ext uri="{BB962C8B-B14F-4D97-AF65-F5344CB8AC3E}">
        <p14:creationId xmlns:p14="http://schemas.microsoft.com/office/powerpoint/2010/main" val="33434708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A62D9-9261-428F-88A4-7F91D6F69BDB}"/>
              </a:ext>
            </a:extLst>
          </p:cNvPr>
          <p:cNvSpPr>
            <a:spLocks noGrp="1"/>
          </p:cNvSpPr>
          <p:nvPr>
            <p:ph type="title"/>
          </p:nvPr>
        </p:nvSpPr>
        <p:spPr/>
        <p:txBody>
          <a:bodyPr/>
          <a:lstStyle/>
          <a:p>
            <a:r>
              <a:rPr lang="en-GB" dirty="0"/>
              <a:t>The voice of Children and Young People</a:t>
            </a:r>
          </a:p>
        </p:txBody>
      </p:sp>
      <p:sp>
        <p:nvSpPr>
          <p:cNvPr id="3" name="Content Placeholder 2">
            <a:extLst>
              <a:ext uri="{FF2B5EF4-FFF2-40B4-BE49-F238E27FC236}">
                <a16:creationId xmlns:a16="http://schemas.microsoft.com/office/drawing/2014/main" id="{154388DE-A7E0-4A1C-8B9A-B49927D540D3}"/>
              </a:ext>
            </a:extLst>
          </p:cNvPr>
          <p:cNvSpPr>
            <a:spLocks noGrp="1"/>
          </p:cNvSpPr>
          <p:nvPr>
            <p:ph idx="1"/>
          </p:nvPr>
        </p:nvSpPr>
        <p:spPr/>
        <p:txBody>
          <a:bodyPr>
            <a:normAutofit fontScale="70000" lnSpcReduction="20000"/>
          </a:bodyPr>
          <a:lstStyle/>
          <a:p>
            <a:r>
              <a:rPr lang="en-GB" dirty="0"/>
              <a:t>"It is so important adults start to take climate change seriously.  They need to lead the way and understand that the way they live their lives is affecting our future.“</a:t>
            </a:r>
          </a:p>
          <a:p>
            <a:endParaRPr lang="en-GB" dirty="0"/>
          </a:p>
          <a:p>
            <a:endParaRPr lang="en-GB" dirty="0"/>
          </a:p>
          <a:p>
            <a:endParaRPr lang="en-GB" dirty="0"/>
          </a:p>
          <a:p>
            <a:endParaRPr lang="en-GB" dirty="0"/>
          </a:p>
          <a:p>
            <a:endParaRPr lang="en-GB" dirty="0"/>
          </a:p>
          <a:p>
            <a:endParaRPr lang="en-GB" dirty="0"/>
          </a:p>
          <a:p>
            <a:r>
              <a:rPr lang="en-GB" dirty="0"/>
              <a:t>"I liked learning about how the animals and biodiversity has been affected by climate change and what we can do to protect them from extinction."</a:t>
            </a:r>
          </a:p>
          <a:p>
            <a:r>
              <a:rPr lang="en-GB" dirty="0"/>
              <a:t>"It was good to be able to something to raise awareness of climate change, through the bunting, totem poles and letters that we wrote.  Because in future generations, some of these animals may not exist if we don't do something now."</a:t>
            </a:r>
          </a:p>
          <a:p>
            <a:endParaRPr lang="en-GB" dirty="0"/>
          </a:p>
        </p:txBody>
      </p:sp>
      <p:pic>
        <p:nvPicPr>
          <p:cNvPr id="4" name="Picture 3">
            <a:extLst>
              <a:ext uri="{FF2B5EF4-FFF2-40B4-BE49-F238E27FC236}">
                <a16:creationId xmlns:a16="http://schemas.microsoft.com/office/drawing/2014/main" id="{2DAFB5CE-9EE6-4109-8EC7-83B50CE8E54C}"/>
              </a:ext>
            </a:extLst>
          </p:cNvPr>
          <p:cNvPicPr>
            <a:picLocks noChangeAspect="1"/>
          </p:cNvPicPr>
          <p:nvPr/>
        </p:nvPicPr>
        <p:blipFill>
          <a:blip r:embed="rId2"/>
          <a:stretch>
            <a:fillRect/>
          </a:stretch>
        </p:blipFill>
        <p:spPr>
          <a:xfrm>
            <a:off x="4684950" y="2614534"/>
            <a:ext cx="2045634" cy="2045634"/>
          </a:xfrm>
          <a:prstGeom prst="rect">
            <a:avLst/>
          </a:prstGeom>
        </p:spPr>
      </p:pic>
      <p:sp>
        <p:nvSpPr>
          <p:cNvPr id="5" name="TextBox 4">
            <a:extLst>
              <a:ext uri="{FF2B5EF4-FFF2-40B4-BE49-F238E27FC236}">
                <a16:creationId xmlns:a16="http://schemas.microsoft.com/office/drawing/2014/main" id="{B5BAB5C2-D278-4D41-8EFB-8A40EA9E0245}"/>
              </a:ext>
            </a:extLst>
          </p:cNvPr>
          <p:cNvSpPr txBox="1"/>
          <p:nvPr/>
        </p:nvSpPr>
        <p:spPr>
          <a:xfrm>
            <a:off x="609599" y="213756"/>
            <a:ext cx="3071751" cy="369332"/>
          </a:xfrm>
          <a:prstGeom prst="rect">
            <a:avLst/>
          </a:prstGeom>
          <a:noFill/>
        </p:spPr>
        <p:txBody>
          <a:bodyPr wrap="square" rtlCol="0">
            <a:spAutoFit/>
          </a:bodyPr>
          <a:lstStyle/>
          <a:p>
            <a:r>
              <a:rPr lang="en-GB" dirty="0"/>
              <a:t>Examples of QR codes</a:t>
            </a:r>
          </a:p>
        </p:txBody>
      </p:sp>
    </p:spTree>
    <p:extLst>
      <p:ext uri="{BB962C8B-B14F-4D97-AF65-F5344CB8AC3E}">
        <p14:creationId xmlns:p14="http://schemas.microsoft.com/office/powerpoint/2010/main" val="8437821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80F03D-E130-4E12-94D4-6F55697E8541}"/>
              </a:ext>
            </a:extLst>
          </p:cNvPr>
          <p:cNvPicPr>
            <a:picLocks noChangeAspect="1"/>
          </p:cNvPicPr>
          <p:nvPr/>
        </p:nvPicPr>
        <p:blipFill>
          <a:blip r:embed="rId2"/>
          <a:stretch>
            <a:fillRect/>
          </a:stretch>
        </p:blipFill>
        <p:spPr>
          <a:xfrm>
            <a:off x="1508219" y="1450448"/>
            <a:ext cx="3211849" cy="3948511"/>
          </a:xfrm>
          <a:prstGeom prst="rect">
            <a:avLst/>
          </a:prstGeom>
        </p:spPr>
      </p:pic>
      <p:sp>
        <p:nvSpPr>
          <p:cNvPr id="3" name="Content Placeholder 2">
            <a:extLst>
              <a:ext uri="{FF2B5EF4-FFF2-40B4-BE49-F238E27FC236}">
                <a16:creationId xmlns:a16="http://schemas.microsoft.com/office/drawing/2014/main" id="{662FBF15-6122-4D41-9FB0-EAF557B51652}"/>
              </a:ext>
            </a:extLst>
          </p:cNvPr>
          <p:cNvSpPr>
            <a:spLocks noGrp="1"/>
          </p:cNvSpPr>
          <p:nvPr>
            <p:ph idx="1"/>
          </p:nvPr>
        </p:nvSpPr>
        <p:spPr>
          <a:xfrm>
            <a:off x="5911158" y="2706865"/>
            <a:ext cx="5383652" cy="3470097"/>
          </a:xfrm>
        </p:spPr>
        <p:txBody>
          <a:bodyPr>
            <a:normAutofit/>
          </a:bodyPr>
          <a:lstStyle/>
          <a:p>
            <a:pPr marL="0" indent="0">
              <a:buNone/>
            </a:pPr>
            <a:r>
              <a:rPr lang="en-GB" sz="2200" dirty="0"/>
              <a:t>‘Being involved in this project has been a real joy and inspired lots of wonderful artwork and meaningful conversations about the children’s feelings concerning climate change. It has been fantastic to link this project with our Eco-School’s work and it brought the whole school together in a new collaborative and dynamic way.’</a:t>
            </a:r>
          </a:p>
          <a:p>
            <a:pPr marL="0" indent="0">
              <a:buNone/>
            </a:pPr>
            <a:endParaRPr lang="en-GB" sz="2200" dirty="0"/>
          </a:p>
          <a:p>
            <a:endParaRPr lang="en-GB" sz="2200" dirty="0"/>
          </a:p>
        </p:txBody>
      </p:sp>
      <p:sp>
        <p:nvSpPr>
          <p:cNvPr id="5" name="TextBox 4">
            <a:extLst>
              <a:ext uri="{FF2B5EF4-FFF2-40B4-BE49-F238E27FC236}">
                <a16:creationId xmlns:a16="http://schemas.microsoft.com/office/drawing/2014/main" id="{D85DED66-67D3-4A70-A7C7-590D71C40E93}"/>
              </a:ext>
            </a:extLst>
          </p:cNvPr>
          <p:cNvSpPr txBox="1"/>
          <p:nvPr/>
        </p:nvSpPr>
        <p:spPr>
          <a:xfrm>
            <a:off x="6355830" y="744469"/>
            <a:ext cx="3957403" cy="584775"/>
          </a:xfrm>
          <a:prstGeom prst="rect">
            <a:avLst/>
          </a:prstGeom>
          <a:noFill/>
        </p:spPr>
        <p:txBody>
          <a:bodyPr wrap="square" rtlCol="0">
            <a:spAutoFit/>
          </a:bodyPr>
          <a:lstStyle/>
          <a:p>
            <a:r>
              <a:rPr lang="en-GB" sz="3200" dirty="0">
                <a:latin typeface="Arial" panose="020B0604020202020204" pitchFamily="34" charset="0"/>
                <a:cs typeface="Arial" panose="020B0604020202020204" pitchFamily="34" charset="0"/>
              </a:rPr>
              <a:t>Teacher’s voice</a:t>
            </a:r>
          </a:p>
        </p:txBody>
      </p:sp>
    </p:spTree>
    <p:extLst>
      <p:ext uri="{BB962C8B-B14F-4D97-AF65-F5344CB8AC3E}">
        <p14:creationId xmlns:p14="http://schemas.microsoft.com/office/powerpoint/2010/main" val="2360439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21678-87AD-4499-9571-1F936B38397A}"/>
              </a:ext>
            </a:extLst>
          </p:cNvPr>
          <p:cNvSpPr>
            <a:spLocks noGrp="1"/>
          </p:cNvSpPr>
          <p:nvPr>
            <p:ph type="title"/>
          </p:nvPr>
        </p:nvSpPr>
        <p:spPr>
          <a:xfrm>
            <a:off x="3098359" y="2341977"/>
            <a:ext cx="8174567" cy="1143000"/>
          </a:xfrm>
        </p:spPr>
        <p:txBody>
          <a:bodyPr/>
          <a:lstStyle/>
          <a:p>
            <a:r>
              <a:rPr lang="en-GB" b="1" dirty="0"/>
              <a:t>Other ideas</a:t>
            </a:r>
          </a:p>
        </p:txBody>
      </p:sp>
    </p:spTree>
    <p:extLst>
      <p:ext uri="{BB962C8B-B14F-4D97-AF65-F5344CB8AC3E}">
        <p14:creationId xmlns:p14="http://schemas.microsoft.com/office/powerpoint/2010/main" val="353500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B1F47-B8E5-4F55-97EA-5EE0169541C6}"/>
              </a:ext>
            </a:extLst>
          </p:cNvPr>
          <p:cNvSpPr>
            <a:spLocks noGrp="1"/>
          </p:cNvSpPr>
          <p:nvPr>
            <p:ph type="ctrTitle"/>
          </p:nvPr>
        </p:nvSpPr>
        <p:spPr>
          <a:xfrm>
            <a:off x="7464614" y="1783959"/>
            <a:ext cx="4087306" cy="2889114"/>
          </a:xfrm>
        </p:spPr>
        <p:txBody>
          <a:bodyPr anchor="b">
            <a:normAutofit/>
          </a:bodyPr>
          <a:lstStyle/>
          <a:p>
            <a:pPr algn="l"/>
            <a:r>
              <a:rPr lang="en-GB" sz="5400" dirty="0"/>
              <a:t>Weaving</a:t>
            </a:r>
          </a:p>
        </p:txBody>
      </p:sp>
      <p:sp>
        <p:nvSpPr>
          <p:cNvPr id="3" name="Subtitle 2">
            <a:extLst>
              <a:ext uri="{FF2B5EF4-FFF2-40B4-BE49-F238E27FC236}">
                <a16:creationId xmlns:a16="http://schemas.microsoft.com/office/drawing/2014/main" id="{4AE81182-FDF4-4025-AF91-444449265832}"/>
              </a:ext>
            </a:extLst>
          </p:cNvPr>
          <p:cNvSpPr>
            <a:spLocks noGrp="1"/>
          </p:cNvSpPr>
          <p:nvPr>
            <p:ph type="subTitle" idx="1"/>
          </p:nvPr>
        </p:nvSpPr>
        <p:spPr>
          <a:xfrm>
            <a:off x="7464612" y="4750893"/>
            <a:ext cx="4087305" cy="1147863"/>
          </a:xfrm>
        </p:spPr>
        <p:txBody>
          <a:bodyPr anchor="t">
            <a:normAutofit/>
          </a:bodyPr>
          <a:lstStyle/>
          <a:p>
            <a:r>
              <a:rPr lang="en-GB" dirty="0"/>
              <a:t>Using plastics, threads, fabrics.</a:t>
            </a:r>
          </a:p>
        </p:txBody>
      </p:sp>
      <p:sp>
        <p:nvSpPr>
          <p:cNvPr id="7" name="Freeform: Shape 9">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a:extLst>
              <a:ext uri="{FF2B5EF4-FFF2-40B4-BE49-F238E27FC236}">
                <a16:creationId xmlns:a16="http://schemas.microsoft.com/office/drawing/2014/main" id="{BA293DF4-F9AE-4DF0-AA33-956335E1708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659815268"/>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061BA2E-A388-41C5-B73A-B0FEB6B102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6E192A2-3ED3-4081-8A86-A22B51141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152902" y="-1181101"/>
            <a:ext cx="3886200" cy="12192001"/>
          </a:xfrm>
          <a:prstGeom prst="rect">
            <a:avLst/>
          </a:prstGeom>
          <a:gradFill>
            <a:gsLst>
              <a:gs pos="41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Rounded Corners 15">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575039"/>
            <a:ext cx="97840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venir Next LT Pro"/>
            </a:endParaRPr>
          </a:p>
        </p:txBody>
      </p:sp>
      <p:pic>
        <p:nvPicPr>
          <p:cNvPr id="7" name="Picture 6" descr="A picture containing indoor&#10;&#10;Description automatically generated">
            <a:extLst>
              <a:ext uri="{FF2B5EF4-FFF2-40B4-BE49-F238E27FC236}">
                <a16:creationId xmlns:a16="http://schemas.microsoft.com/office/drawing/2014/main" id="{7E6A3223-E6BD-483F-8236-80B8C90D29A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
          <a:stretch/>
        </p:blipFill>
        <p:spPr>
          <a:xfrm>
            <a:off x="-22147" y="-197214"/>
            <a:ext cx="6096001" cy="6857990"/>
          </a:xfrm>
          <a:prstGeom prst="rect">
            <a:avLst/>
          </a:prstGeom>
        </p:spPr>
      </p:pic>
      <p:pic>
        <p:nvPicPr>
          <p:cNvPr id="5" name="Picture 4" descr="A picture containing indoor, colorful&#10;&#10;Description automatically generated">
            <a:extLst>
              <a:ext uri="{FF2B5EF4-FFF2-40B4-BE49-F238E27FC236}">
                <a16:creationId xmlns:a16="http://schemas.microsoft.com/office/drawing/2014/main" id="{2D9619E7-D5F4-435F-97E1-69B2F28D6EB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119670" y="-197214"/>
            <a:ext cx="6094477" cy="6857990"/>
          </a:xfrm>
          <a:prstGeom prst="rect">
            <a:avLst/>
          </a:prstGeom>
        </p:spPr>
      </p:pic>
    </p:spTree>
    <p:extLst>
      <p:ext uri="{BB962C8B-B14F-4D97-AF65-F5344CB8AC3E}">
        <p14:creationId xmlns:p14="http://schemas.microsoft.com/office/powerpoint/2010/main" val="20406860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ALL SAINTS IOW\circle weaving.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831711" y="0"/>
            <a:ext cx="252857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28249" y="3068960"/>
            <a:ext cx="1195387"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03190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ALL SAINTS IOW\circles 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03565" y="127112"/>
            <a:ext cx="4497847" cy="594928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18751" y="1196752"/>
            <a:ext cx="2414587"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778715" y="6206858"/>
            <a:ext cx="1095172" cy="369332"/>
          </a:xfrm>
          <a:prstGeom prst="rect">
            <a:avLst/>
          </a:prstGeom>
          <a:noFill/>
        </p:spPr>
        <p:txBody>
          <a:bodyPr wrap="square" rtlCol="0">
            <a:spAutoFit/>
          </a:bodyPr>
          <a:lstStyle/>
          <a:p>
            <a:r>
              <a:rPr lang="en-GB" dirty="0"/>
              <a:t>Pinterest</a:t>
            </a:r>
          </a:p>
        </p:txBody>
      </p:sp>
    </p:spTree>
    <p:extLst>
      <p:ext uri="{BB962C8B-B14F-4D97-AF65-F5344CB8AC3E}">
        <p14:creationId xmlns:p14="http://schemas.microsoft.com/office/powerpoint/2010/main" val="16430717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34142" y="352642"/>
            <a:ext cx="2689650" cy="2660530"/>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39817" y="402479"/>
            <a:ext cx="3927073" cy="2255613"/>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03513" y="3284984"/>
            <a:ext cx="1501011" cy="2193786"/>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03712" y="3863813"/>
            <a:ext cx="1540103" cy="1613520"/>
          </a:xfrm>
          <a:prstGeom prst="rect">
            <a:avLst/>
          </a:prstGeom>
        </p:spPr>
      </p:pic>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786298" y="3704184"/>
            <a:ext cx="1766110" cy="1733731"/>
          </a:xfrm>
          <a:prstGeom prst="rect">
            <a:avLst/>
          </a:prstGeom>
        </p:spPr>
      </p:pic>
      <p:pic>
        <p:nvPicPr>
          <p:cNvPr id="8194"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819514" y="3011238"/>
            <a:ext cx="2699792" cy="2183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3408310" y="3102450"/>
            <a:ext cx="4755976" cy="461665"/>
          </a:xfrm>
          <a:prstGeom prst="rect">
            <a:avLst/>
          </a:prstGeom>
          <a:noFill/>
        </p:spPr>
        <p:txBody>
          <a:bodyPr wrap="square" rtlCol="0">
            <a:spAutoFit/>
          </a:bodyPr>
          <a:lstStyle/>
          <a:p>
            <a:r>
              <a:rPr lang="en-GB" sz="2400" b="1" dirty="0">
                <a:latin typeface="+mj-lt"/>
                <a:cs typeface="Calibri" pitchFamily="34" charset="0"/>
              </a:rPr>
              <a:t>Weaving onto a painted plate</a:t>
            </a:r>
          </a:p>
        </p:txBody>
      </p:sp>
      <p:sp>
        <p:nvSpPr>
          <p:cNvPr id="10" name="Rectangle 9"/>
          <p:cNvSpPr/>
          <p:nvPr/>
        </p:nvSpPr>
        <p:spPr>
          <a:xfrm>
            <a:off x="4117352" y="5657671"/>
            <a:ext cx="4572000" cy="923330"/>
          </a:xfrm>
          <a:prstGeom prst="rect">
            <a:avLst/>
          </a:prstGeom>
        </p:spPr>
        <p:txBody>
          <a:bodyPr wrap="square">
            <a:spAutoFit/>
          </a:bodyPr>
          <a:lstStyle/>
          <a:p>
            <a:r>
              <a:rPr lang="en-GB" b="1" dirty="0">
                <a:latin typeface="Calibri" pitchFamily="34" charset="0"/>
                <a:cs typeface="Calibri" pitchFamily="34" charset="0"/>
              </a:rPr>
              <a:t>PINTEREST: </a:t>
            </a:r>
            <a:r>
              <a:rPr lang="en-GB" dirty="0">
                <a:latin typeface="Calibri" pitchFamily="34" charset="0"/>
                <a:cs typeface="Calibri" pitchFamily="34" charset="0"/>
                <a:hlinkClick r:id="rId8"/>
              </a:rPr>
              <a:t>https://cassiestephens.blogspot.co.uk/2014/04/in-art-room-circle-loom-weaving-with.html</a:t>
            </a:r>
            <a:r>
              <a:rPr lang="en-GB" dirty="0">
                <a:latin typeface="Calibri" pitchFamily="34" charset="0"/>
                <a:cs typeface="Calibri" pitchFamily="34" charset="0"/>
              </a:rPr>
              <a:t> </a:t>
            </a:r>
          </a:p>
        </p:txBody>
      </p:sp>
    </p:spTree>
    <p:extLst>
      <p:ext uri="{BB962C8B-B14F-4D97-AF65-F5344CB8AC3E}">
        <p14:creationId xmlns:p14="http://schemas.microsoft.com/office/powerpoint/2010/main" val="13649290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03667" y="3244334"/>
            <a:ext cx="184666" cy="369332"/>
          </a:xfrm>
          <a:prstGeom prst="rect">
            <a:avLst/>
          </a:prstGeom>
        </p:spPr>
        <p:txBody>
          <a:bodyPr wrap="square">
            <a:spAutoFit/>
          </a:bodyPr>
          <a:lstStyle/>
          <a:p>
            <a:r>
              <a:rPr lang="en-US" dirty="0"/>
              <a:t>￼</a:t>
            </a:r>
          </a:p>
        </p:txBody>
      </p:sp>
      <p:sp>
        <p:nvSpPr>
          <p:cNvPr id="5" name="Rectangle 4"/>
          <p:cNvSpPr/>
          <p:nvPr/>
        </p:nvSpPr>
        <p:spPr>
          <a:xfrm>
            <a:off x="6003667" y="3244334"/>
            <a:ext cx="184666" cy="369332"/>
          </a:xfrm>
          <a:prstGeom prst="rect">
            <a:avLst/>
          </a:prstGeom>
        </p:spPr>
        <p:txBody>
          <a:bodyPr wrap="square">
            <a:spAutoFit/>
          </a:bodyPr>
          <a:lstStyle/>
          <a:p>
            <a:r>
              <a:rPr lang="en-US" dirty="0"/>
              <a:t>￼</a:t>
            </a:r>
          </a:p>
        </p:txBody>
      </p:sp>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811868" y="1074494"/>
            <a:ext cx="1822083" cy="16832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66897" y="389468"/>
            <a:ext cx="2144434" cy="23231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406762" y="1025320"/>
            <a:ext cx="1577671" cy="14291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755647" y="3081868"/>
            <a:ext cx="1841620" cy="16086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826842" y="3429001"/>
            <a:ext cx="2353733" cy="17546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904206" y="4968333"/>
            <a:ext cx="2863323" cy="16086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511332" y="5364915"/>
            <a:ext cx="1809151" cy="10164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extBox 12"/>
          <p:cNvSpPr txBox="1"/>
          <p:nvPr/>
        </p:nvSpPr>
        <p:spPr>
          <a:xfrm>
            <a:off x="1659467" y="220134"/>
            <a:ext cx="3937800" cy="461665"/>
          </a:xfrm>
          <a:prstGeom prst="rect">
            <a:avLst/>
          </a:prstGeom>
          <a:noFill/>
        </p:spPr>
        <p:txBody>
          <a:bodyPr wrap="square" rtlCol="0">
            <a:spAutoFit/>
          </a:bodyPr>
          <a:lstStyle/>
          <a:p>
            <a:r>
              <a:rPr lang="en-US" sz="2400" dirty="0">
                <a:latin typeface="Arial" pitchFamily="34" charset="0"/>
                <a:cs typeface="Arial" pitchFamily="34" charset="0"/>
              </a:rPr>
              <a:t>Paper plate weaving </a:t>
            </a:r>
          </a:p>
        </p:txBody>
      </p:sp>
      <p:sp>
        <p:nvSpPr>
          <p:cNvPr id="14" name="TextBox 13"/>
          <p:cNvSpPr txBox="1"/>
          <p:nvPr/>
        </p:nvSpPr>
        <p:spPr>
          <a:xfrm>
            <a:off x="3826933" y="1074495"/>
            <a:ext cx="1539965" cy="1200329"/>
          </a:xfrm>
          <a:prstGeom prst="rect">
            <a:avLst/>
          </a:prstGeom>
          <a:noFill/>
        </p:spPr>
        <p:txBody>
          <a:bodyPr wrap="square" rtlCol="0">
            <a:spAutoFit/>
          </a:bodyPr>
          <a:lstStyle/>
          <a:p>
            <a:r>
              <a:rPr lang="en-US" dirty="0"/>
              <a:t>1) Measure and mark equal lines to cut.</a:t>
            </a:r>
          </a:p>
        </p:txBody>
      </p:sp>
      <p:sp>
        <p:nvSpPr>
          <p:cNvPr id="15" name="TextBox 14"/>
          <p:cNvSpPr txBox="1"/>
          <p:nvPr/>
        </p:nvSpPr>
        <p:spPr>
          <a:xfrm>
            <a:off x="8087449" y="2461323"/>
            <a:ext cx="2710923" cy="923330"/>
          </a:xfrm>
          <a:prstGeom prst="rect">
            <a:avLst/>
          </a:prstGeom>
          <a:noFill/>
        </p:spPr>
        <p:txBody>
          <a:bodyPr wrap="square" rtlCol="0">
            <a:spAutoFit/>
          </a:bodyPr>
          <a:lstStyle/>
          <a:p>
            <a:r>
              <a:rPr lang="en-US" dirty="0"/>
              <a:t>2) Tape yarn to the back of the plate and start to warp up. </a:t>
            </a:r>
          </a:p>
        </p:txBody>
      </p:sp>
      <p:sp>
        <p:nvSpPr>
          <p:cNvPr id="16" name="TextBox 15"/>
          <p:cNvSpPr txBox="1"/>
          <p:nvPr/>
        </p:nvSpPr>
        <p:spPr>
          <a:xfrm>
            <a:off x="5956104" y="3071366"/>
            <a:ext cx="1794933" cy="1754326"/>
          </a:xfrm>
          <a:prstGeom prst="rect">
            <a:avLst/>
          </a:prstGeom>
          <a:noFill/>
        </p:spPr>
        <p:txBody>
          <a:bodyPr wrap="square" rtlCol="0">
            <a:spAutoFit/>
          </a:bodyPr>
          <a:lstStyle/>
          <a:p>
            <a:r>
              <a:rPr lang="en-US" dirty="0"/>
              <a:t> 3)Wrap the yarn around each notch and across the plate to the opposite side.</a:t>
            </a:r>
          </a:p>
        </p:txBody>
      </p:sp>
      <p:sp>
        <p:nvSpPr>
          <p:cNvPr id="17" name="TextBox 16"/>
          <p:cNvSpPr txBox="1"/>
          <p:nvPr/>
        </p:nvSpPr>
        <p:spPr>
          <a:xfrm>
            <a:off x="1659467" y="3244335"/>
            <a:ext cx="1676400" cy="1200329"/>
          </a:xfrm>
          <a:prstGeom prst="rect">
            <a:avLst/>
          </a:prstGeom>
          <a:noFill/>
        </p:spPr>
        <p:txBody>
          <a:bodyPr wrap="square" rtlCol="0">
            <a:spAutoFit/>
          </a:bodyPr>
          <a:lstStyle/>
          <a:p>
            <a:r>
              <a:rPr lang="en-US" dirty="0"/>
              <a:t>4) The back of your plate should look like this. </a:t>
            </a:r>
          </a:p>
        </p:txBody>
      </p:sp>
      <p:sp>
        <p:nvSpPr>
          <p:cNvPr id="18" name="TextBox 17"/>
          <p:cNvSpPr txBox="1"/>
          <p:nvPr/>
        </p:nvSpPr>
        <p:spPr>
          <a:xfrm>
            <a:off x="4785082" y="5183601"/>
            <a:ext cx="2806502" cy="1477328"/>
          </a:xfrm>
          <a:prstGeom prst="rect">
            <a:avLst/>
          </a:prstGeom>
          <a:noFill/>
        </p:spPr>
        <p:txBody>
          <a:bodyPr wrap="square" rtlCol="0">
            <a:spAutoFit/>
          </a:bodyPr>
          <a:lstStyle/>
          <a:p>
            <a:r>
              <a:rPr lang="en-US" dirty="0"/>
              <a:t>5) Choose a different coloured yarn to use as the weft. Tie  a knot on one strand of the warp and start to weave.</a:t>
            </a:r>
          </a:p>
        </p:txBody>
      </p:sp>
      <p:cxnSp>
        <p:nvCxnSpPr>
          <p:cNvPr id="21" name="Straight Arrow Connector 20"/>
          <p:cNvCxnSpPr/>
          <p:nvPr/>
        </p:nvCxnSpPr>
        <p:spPr>
          <a:xfrm flipH="1">
            <a:off x="3879989" y="2274823"/>
            <a:ext cx="672824" cy="290422"/>
          </a:xfrm>
          <a:prstGeom prst="straightConnector1">
            <a:avLst/>
          </a:prstGeom>
          <a:ln w="28575" cmpd="sng">
            <a:solidFill>
              <a:schemeClr val="tx2">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a:off x="7588389" y="1219508"/>
            <a:ext cx="672824" cy="290422"/>
          </a:xfrm>
          <a:prstGeom prst="straightConnector1">
            <a:avLst/>
          </a:prstGeom>
          <a:ln w="28575" cmpd="sng">
            <a:solidFill>
              <a:schemeClr val="tx2">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V="1">
            <a:off x="7414624" y="2761779"/>
            <a:ext cx="672824" cy="395898"/>
          </a:xfrm>
          <a:prstGeom prst="straightConnector1">
            <a:avLst/>
          </a:prstGeom>
          <a:ln w="28575" cmpd="sng">
            <a:solidFill>
              <a:schemeClr val="tx2">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7240860" y="4617929"/>
            <a:ext cx="510177" cy="145211"/>
          </a:xfrm>
          <a:prstGeom prst="straightConnector1">
            <a:avLst/>
          </a:prstGeom>
          <a:ln w="28575" cmpd="sng">
            <a:solidFill>
              <a:schemeClr val="tx2">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2585047" y="4212180"/>
            <a:ext cx="750820" cy="248522"/>
          </a:xfrm>
          <a:prstGeom prst="straightConnector1">
            <a:avLst/>
          </a:prstGeom>
          <a:ln w="28575" cmpd="sng">
            <a:solidFill>
              <a:schemeClr val="tx2">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6568036" y="6572688"/>
            <a:ext cx="846589" cy="0"/>
          </a:xfrm>
          <a:prstGeom prst="straightConnector1">
            <a:avLst/>
          </a:prstGeom>
          <a:ln w="28575" cmpd="sng">
            <a:solidFill>
              <a:schemeClr val="tx2">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4785083" y="6572688"/>
            <a:ext cx="4891083" cy="369332"/>
          </a:xfrm>
          <a:prstGeom prst="rect">
            <a:avLst/>
          </a:prstGeom>
          <a:noFill/>
        </p:spPr>
        <p:txBody>
          <a:bodyPr wrap="square" rtlCol="0">
            <a:spAutoFit/>
          </a:bodyPr>
          <a:lstStyle/>
          <a:p>
            <a:r>
              <a:rPr lang="en-GB" b="1" dirty="0"/>
              <a:t>Thanks to the art department: Mountbatten</a:t>
            </a:r>
          </a:p>
        </p:txBody>
      </p:sp>
    </p:spTree>
    <p:extLst>
      <p:ext uri="{BB962C8B-B14F-4D97-AF65-F5344CB8AC3E}">
        <p14:creationId xmlns:p14="http://schemas.microsoft.com/office/powerpoint/2010/main" val="8771865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a:stretch/>
        </p:blipFill>
        <p:spPr>
          <a:xfrm>
            <a:off x="2184963" y="1118435"/>
            <a:ext cx="3789355" cy="3735414"/>
          </a:xfrm>
          <a:prstGeom prst="rect">
            <a:avLst/>
          </a:prstGeom>
        </p:spPr>
      </p:pic>
      <p:pic>
        <p:nvPicPr>
          <p:cNvPr id="3" name="Picture 2"/>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rcRect/>
          <a:stretch/>
        </p:blipFill>
        <p:spPr>
          <a:xfrm>
            <a:off x="6240016" y="1550647"/>
            <a:ext cx="3609844" cy="3324659"/>
          </a:xfrm>
          <a:prstGeom prst="rect">
            <a:avLst/>
          </a:prstGeom>
        </p:spPr>
      </p:pic>
      <p:sp>
        <p:nvSpPr>
          <p:cNvPr id="5" name="TextBox 4"/>
          <p:cNvSpPr txBox="1"/>
          <p:nvPr/>
        </p:nvSpPr>
        <p:spPr>
          <a:xfrm>
            <a:off x="4079639" y="5661248"/>
            <a:ext cx="4839786" cy="369332"/>
          </a:xfrm>
          <a:prstGeom prst="rect">
            <a:avLst/>
          </a:prstGeom>
          <a:noFill/>
        </p:spPr>
        <p:txBody>
          <a:bodyPr wrap="square" rtlCol="0">
            <a:spAutoFit/>
          </a:bodyPr>
          <a:lstStyle/>
          <a:p>
            <a:r>
              <a:rPr lang="en-GB" dirty="0"/>
              <a:t>Smaller weaving, ideas for poetry and writing.</a:t>
            </a:r>
          </a:p>
        </p:txBody>
      </p:sp>
    </p:spTree>
    <p:extLst>
      <p:ext uri="{BB962C8B-B14F-4D97-AF65-F5344CB8AC3E}">
        <p14:creationId xmlns:p14="http://schemas.microsoft.com/office/powerpoint/2010/main" val="19684218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252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C19307A-B646-43B6-A2A0-24E13A93FAD8}"/>
              </a:ext>
            </a:extLst>
          </p:cNvPr>
          <p:cNvSpPr>
            <a:spLocks noGrp="1"/>
          </p:cNvSpPr>
          <p:nvPr>
            <p:ph type="ctrTitle"/>
          </p:nvPr>
        </p:nvSpPr>
        <p:spPr>
          <a:xfrm>
            <a:off x="524256" y="491260"/>
            <a:ext cx="6594189" cy="1625210"/>
          </a:xfrm>
        </p:spPr>
        <p:txBody>
          <a:bodyPr vert="horz" lIns="91440" tIns="45720" rIns="91440" bIns="45720" rtlCol="0" anchor="ctr">
            <a:normAutofit/>
          </a:bodyPr>
          <a:lstStyle/>
          <a:p>
            <a:pPr algn="l"/>
            <a:r>
              <a:rPr lang="en-US" sz="4400" b="1" kern="1200">
                <a:solidFill>
                  <a:srgbClr val="FFFFFF"/>
                </a:solidFill>
                <a:latin typeface="+mj-lt"/>
                <a:ea typeface="+mj-ea"/>
                <a:cs typeface="+mj-cs"/>
              </a:rPr>
              <a:t>Climate Unity Project 2021-22- what will happen….</a:t>
            </a:r>
          </a:p>
        </p:txBody>
      </p:sp>
      <p:pic>
        <p:nvPicPr>
          <p:cNvPr id="4" name="Picture 3">
            <a:extLst>
              <a:ext uri="{FF2B5EF4-FFF2-40B4-BE49-F238E27FC236}">
                <a16:creationId xmlns:a16="http://schemas.microsoft.com/office/drawing/2014/main" id="{716A09F5-088C-49FF-9274-E757656CAA50}"/>
              </a:ext>
            </a:extLst>
          </p:cNvPr>
          <p:cNvPicPr>
            <a:picLocks noChangeAspect="1"/>
          </p:cNvPicPr>
          <p:nvPr/>
        </p:nvPicPr>
        <p:blipFill rotWithShape="1">
          <a:blip r:embed="rId2"/>
          <a:srcRect l="13730" r="16448"/>
          <a:stretch/>
        </p:blipFill>
        <p:spPr>
          <a:xfrm>
            <a:off x="327546" y="2454903"/>
            <a:ext cx="3442801" cy="4080254"/>
          </a:xfrm>
          <a:prstGeom prst="rect">
            <a:avLst/>
          </a:prstGeom>
        </p:spPr>
      </p:pic>
      <p:pic>
        <p:nvPicPr>
          <p:cNvPr id="5" name="Picture 4">
            <a:extLst>
              <a:ext uri="{FF2B5EF4-FFF2-40B4-BE49-F238E27FC236}">
                <a16:creationId xmlns:a16="http://schemas.microsoft.com/office/drawing/2014/main" id="{517379C1-80C0-4344-9578-15DEFB00A537}"/>
              </a:ext>
            </a:extLst>
          </p:cNvPr>
          <p:cNvPicPr>
            <a:picLocks noChangeAspect="1"/>
          </p:cNvPicPr>
          <p:nvPr/>
        </p:nvPicPr>
        <p:blipFill rotWithShape="1">
          <a:blip r:embed="rId3"/>
          <a:srcRect l="7089" r="23089"/>
          <a:stretch/>
        </p:blipFill>
        <p:spPr>
          <a:xfrm>
            <a:off x="3942260" y="2454901"/>
            <a:ext cx="3442803" cy="4080255"/>
          </a:xfrm>
          <a:prstGeom prst="rect">
            <a:avLst/>
          </a:prstGeom>
        </p:spPr>
      </p:pic>
      <p:sp>
        <p:nvSpPr>
          <p:cNvPr id="21" name="Rectangle 2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31DA8B72-4B11-439D-BD8F-261918D108ED}"/>
              </a:ext>
            </a:extLst>
          </p:cNvPr>
          <p:cNvSpPr>
            <a:spLocks noGrp="1"/>
          </p:cNvSpPr>
          <p:nvPr>
            <p:ph type="subTitle" idx="1"/>
          </p:nvPr>
        </p:nvSpPr>
        <p:spPr>
          <a:xfrm>
            <a:off x="7937425" y="1204204"/>
            <a:ext cx="3511296" cy="5330952"/>
          </a:xfrm>
        </p:spPr>
        <p:txBody>
          <a:bodyPr vert="horz" lIns="91440" tIns="45720" rIns="91440" bIns="45720" rtlCol="0" anchor="ctr">
            <a:normAutofit lnSpcReduction="10000"/>
          </a:bodyPr>
          <a:lstStyle/>
          <a:p>
            <a:pPr marL="342900" indent="-228600" algn="l">
              <a:buFont typeface="Arial" panose="020B0604020202020204" pitchFamily="34" charset="0"/>
              <a:buChar char="•"/>
            </a:pPr>
            <a:r>
              <a:rPr lang="en-US" sz="1300" dirty="0">
                <a:solidFill>
                  <a:srgbClr val="FFFFFF"/>
                </a:solidFill>
              </a:rPr>
              <a:t>Catch up meetings- all welcome. Dates to follow.</a:t>
            </a:r>
          </a:p>
          <a:p>
            <a:pPr marL="342900" indent="-228600" algn="l">
              <a:buFont typeface="Arial" panose="020B0604020202020204" pitchFamily="34" charset="0"/>
              <a:buChar char="•"/>
            </a:pPr>
            <a:endParaRPr lang="en-US" sz="1300" dirty="0">
              <a:solidFill>
                <a:srgbClr val="FFFFFF"/>
              </a:solidFill>
            </a:endParaRPr>
          </a:p>
          <a:p>
            <a:pPr marL="342900" indent="-228600" algn="l">
              <a:buFont typeface="Arial" panose="020B0604020202020204" pitchFamily="34" charset="0"/>
              <a:buChar char="•"/>
            </a:pPr>
            <a:r>
              <a:rPr lang="en-US" sz="1300" dirty="0">
                <a:solidFill>
                  <a:srgbClr val="FFFFFF"/>
                </a:solidFill>
              </a:rPr>
              <a:t>Space- Southampton Gallery installation (INSIDE), July- October 2022 (final dates to follow)</a:t>
            </a:r>
          </a:p>
          <a:p>
            <a:pPr marL="342900" indent="-228600" algn="l">
              <a:buFont typeface="Arial" panose="020B0604020202020204" pitchFamily="34" charset="0"/>
              <a:buChar char="•"/>
            </a:pPr>
            <a:endParaRPr lang="en-US" sz="1300" dirty="0">
              <a:solidFill>
                <a:srgbClr val="FFFFFF"/>
              </a:solidFill>
            </a:endParaRPr>
          </a:p>
          <a:p>
            <a:pPr marL="342900" indent="-228600" algn="l">
              <a:buFont typeface="Arial" panose="020B0604020202020204" pitchFamily="34" charset="0"/>
              <a:buChar char="•"/>
            </a:pPr>
            <a:r>
              <a:rPr lang="en-US" sz="1300" dirty="0">
                <a:solidFill>
                  <a:srgbClr val="FFFFFF"/>
                </a:solidFill>
              </a:rPr>
              <a:t>Inside and outside space: This project will also be promoting community cohesion across the county by providing a number of different public spaces to include provide venues to share those varied and diverse perspectives - libraries and gardens around Hampshire.</a:t>
            </a:r>
          </a:p>
          <a:p>
            <a:pPr marL="342900" indent="-228600" algn="l">
              <a:buFont typeface="Arial" panose="020B0604020202020204" pitchFamily="34" charset="0"/>
              <a:buChar char="•"/>
            </a:pPr>
            <a:r>
              <a:rPr lang="en-US" sz="1300" dirty="0">
                <a:solidFill>
                  <a:srgbClr val="FFFFFF"/>
                </a:solidFill>
              </a:rPr>
              <a:t>Willis Museum- Some Basingstoke Junior schools are working alongside artist Vanessa Rolf.</a:t>
            </a:r>
          </a:p>
          <a:p>
            <a:pPr marL="114300" algn="l"/>
            <a:endParaRPr lang="en-US" sz="1300" dirty="0">
              <a:solidFill>
                <a:srgbClr val="FFFFFF"/>
              </a:solidFill>
            </a:endParaRPr>
          </a:p>
          <a:p>
            <a:pPr marL="342900" indent="-228600" algn="l">
              <a:buFont typeface="Arial" panose="020B0604020202020204" pitchFamily="34" charset="0"/>
              <a:buChar char="•"/>
            </a:pPr>
            <a:r>
              <a:rPr lang="en-US" sz="1300" dirty="0">
                <a:solidFill>
                  <a:srgbClr val="FFFFFF"/>
                </a:solidFill>
              </a:rPr>
              <a:t>It will provide an additional platform for marginalized communities to have their voices heard. These could include: CYP across our communities (school and non-school based), Minority ethnic communities, Faith communities, LGBTQ+ groups, Disabled and SEND communities, The Elderly (Men in Sheds, craft groups). </a:t>
            </a:r>
          </a:p>
          <a:p>
            <a:pPr indent="-228600" algn="l">
              <a:buFont typeface="Arial" panose="020B0604020202020204" pitchFamily="34" charset="0"/>
              <a:buChar char="•"/>
            </a:pPr>
            <a:endParaRPr lang="en-US" sz="1300" dirty="0">
              <a:solidFill>
                <a:srgbClr val="FFFFFF"/>
              </a:solidFill>
            </a:endParaRPr>
          </a:p>
          <a:p>
            <a:pPr marL="342900" indent="-228600" algn="l">
              <a:buFont typeface="Arial" panose="020B0604020202020204" pitchFamily="34" charset="0"/>
              <a:buChar char="•"/>
            </a:pPr>
            <a:endParaRPr lang="en-US" sz="1300" dirty="0">
              <a:solidFill>
                <a:srgbClr val="FFFFFF"/>
              </a:solidFill>
            </a:endParaRPr>
          </a:p>
          <a:p>
            <a:pPr indent="-228600" algn="l">
              <a:buFont typeface="Arial" panose="020B0604020202020204" pitchFamily="34" charset="0"/>
              <a:buChar char="•"/>
            </a:pPr>
            <a:endParaRPr lang="en-US" sz="1300" dirty="0">
              <a:solidFill>
                <a:srgbClr val="FFFFFF"/>
              </a:solidFill>
            </a:endParaRPr>
          </a:p>
        </p:txBody>
      </p:sp>
    </p:spTree>
    <p:extLst>
      <p:ext uri="{BB962C8B-B14F-4D97-AF65-F5344CB8AC3E}">
        <p14:creationId xmlns:p14="http://schemas.microsoft.com/office/powerpoint/2010/main" val="1390972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75226" y="-315416"/>
            <a:ext cx="8864873" cy="6524863"/>
          </a:xfrm>
          <a:prstGeom prst="rect">
            <a:avLst/>
          </a:prstGeom>
        </p:spPr>
        <p:txBody>
          <a:bodyPr wrap="square">
            <a:spAutoFit/>
          </a:bodyPr>
          <a:lstStyle/>
          <a:p>
            <a:endParaRPr lang="en-GB" sz="2800" b="1" dirty="0">
              <a:latin typeface="Calibri" pitchFamily="34" charset="0"/>
              <a:cs typeface="Calibri" pitchFamily="34" charset="0"/>
            </a:endParaRPr>
          </a:p>
          <a:p>
            <a:r>
              <a:rPr lang="en-GB" sz="2800" b="1" dirty="0">
                <a:latin typeface="Calibri" pitchFamily="34" charset="0"/>
                <a:cs typeface="Calibri" pitchFamily="34" charset="0"/>
              </a:rPr>
              <a:t>Wassily Kandinsky</a:t>
            </a:r>
          </a:p>
          <a:p>
            <a:endParaRPr lang="en-GB" sz="2800" b="1" dirty="0">
              <a:latin typeface="Calibri" pitchFamily="34" charset="0"/>
              <a:cs typeface="Calibri" pitchFamily="34" charset="0"/>
            </a:endParaRPr>
          </a:p>
          <a:p>
            <a:endParaRPr lang="en-GB" b="1" dirty="0"/>
          </a:p>
          <a:p>
            <a:endParaRPr lang="en-GB" b="1" dirty="0"/>
          </a:p>
          <a:p>
            <a:endParaRPr lang="en-GB" b="1" dirty="0"/>
          </a:p>
          <a:p>
            <a:pPr lvl="2"/>
            <a:r>
              <a:rPr lang="en-GB" b="1" dirty="0"/>
              <a:t>											 </a:t>
            </a:r>
            <a:r>
              <a:rPr lang="en-GB" sz="1200" b="1" dirty="0"/>
              <a:t>Colour Study. Squares with Concentric 				                       Circles 1913. Gouache, pencil and Crayon</a:t>
            </a:r>
            <a:r>
              <a:rPr lang="en-GB" b="1" dirty="0"/>
              <a:t>.</a:t>
            </a:r>
          </a:p>
          <a:p>
            <a:r>
              <a:rPr lang="en-GB" b="1" dirty="0"/>
              <a:t>Nationality</a:t>
            </a:r>
            <a:r>
              <a:rPr lang="en-GB" dirty="0"/>
              <a:t>: Russian, French             </a:t>
            </a:r>
          </a:p>
          <a:p>
            <a:endParaRPr lang="en-GB" b="1" dirty="0"/>
          </a:p>
          <a:p>
            <a:r>
              <a:rPr lang="en-GB" b="1" dirty="0"/>
              <a:t>His dates: </a:t>
            </a:r>
          </a:p>
          <a:p>
            <a:r>
              <a:rPr lang="en-GB" dirty="0"/>
              <a:t>Born: 16 December 1866, Moscow Russia.</a:t>
            </a:r>
          </a:p>
          <a:p>
            <a:r>
              <a:rPr lang="en-GB" dirty="0"/>
              <a:t>Died: 13 December 1944, Neuilly-sur-Seine, France.</a:t>
            </a:r>
          </a:p>
          <a:p>
            <a:endParaRPr lang="en-GB" sz="2800" dirty="0">
              <a:latin typeface="Calibri" pitchFamily="34" charset="0"/>
              <a:cs typeface="Calibri" pitchFamily="34" charset="0"/>
            </a:endParaRPr>
          </a:p>
          <a:p>
            <a:r>
              <a:rPr lang="en-GB" b="1" dirty="0"/>
              <a:t>His work: </a:t>
            </a:r>
            <a:r>
              <a:rPr lang="en-GB" dirty="0"/>
              <a:t>Wassily Wassilyevich Kandinsky was a Russian painter and art theorist. He is credited with painting one of the first recognised purely abstract works. </a:t>
            </a:r>
          </a:p>
          <a:p>
            <a:endParaRPr lang="en-GB" dirty="0"/>
          </a:p>
          <a:p>
            <a:r>
              <a:rPr lang="en-GB" b="1" dirty="0"/>
              <a:t>Art Periods: </a:t>
            </a:r>
            <a:r>
              <a:rPr lang="en-GB" dirty="0"/>
              <a:t>Abstract Art, Expressionism, Post-Impressionism</a:t>
            </a:r>
          </a:p>
          <a:p>
            <a:endParaRPr lang="en-GB" dirty="0"/>
          </a:p>
          <a:p>
            <a:r>
              <a:rPr lang="en-GB" b="1" dirty="0"/>
              <a:t>Influenced by: </a:t>
            </a:r>
            <a:r>
              <a:rPr lang="en-GB" dirty="0"/>
              <a:t>Pablo Picasso, Vincent Van Gogh, Henri Matisse</a:t>
            </a:r>
          </a:p>
        </p:txBody>
      </p:sp>
      <p:pic>
        <p:nvPicPr>
          <p:cNvPr id="6146" name="Picture 2"/>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5724691" y="332657"/>
            <a:ext cx="2448272" cy="1813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39897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8AC5EC1-7A25-4F7E-8255-43094A19479D}"/>
              </a:ext>
            </a:extLst>
          </p:cNvPr>
          <p:cNvSpPr>
            <a:spLocks noGrp="1"/>
          </p:cNvSpPr>
          <p:nvPr>
            <p:ph type="title"/>
          </p:nvPr>
        </p:nvSpPr>
        <p:spPr>
          <a:xfrm>
            <a:off x="1981201" y="274638"/>
            <a:ext cx="6130925" cy="1143000"/>
          </a:xfrm>
        </p:spPr>
        <p:txBody>
          <a:bodyPr/>
          <a:lstStyle/>
          <a:p>
            <a:r>
              <a:rPr lang="en-US" dirty="0" err="1"/>
              <a:t>Phyllida</a:t>
            </a:r>
            <a:r>
              <a:rPr lang="en-US" dirty="0"/>
              <a:t> Barlow </a:t>
            </a:r>
            <a:r>
              <a:rPr lang="en-US" sz="1600" dirty="0"/>
              <a:t>ideas for outside</a:t>
            </a:r>
          </a:p>
        </p:txBody>
      </p:sp>
      <p:pic>
        <p:nvPicPr>
          <p:cNvPr id="2" name="Picture 1">
            <a:extLst>
              <a:ext uri="{FF2B5EF4-FFF2-40B4-BE49-F238E27FC236}">
                <a16:creationId xmlns:a16="http://schemas.microsoft.com/office/drawing/2014/main" id="{4EB3F536-D843-4F9E-80B3-EE6E784A123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57278" y="1916832"/>
            <a:ext cx="3286444" cy="4032448"/>
          </a:xfrm>
          <a:prstGeom prst="rect">
            <a:avLst/>
          </a:prstGeom>
          <a:noFill/>
        </p:spPr>
      </p:pic>
      <p:pic>
        <p:nvPicPr>
          <p:cNvPr id="3" name="Content Placeholder 2">
            <a:extLst>
              <a:ext uri="{FF2B5EF4-FFF2-40B4-BE49-F238E27FC236}">
                <a16:creationId xmlns:a16="http://schemas.microsoft.com/office/drawing/2014/main" id="{F974F78C-88FB-4520-B83E-C091010477A9}"/>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096000" y="1903445"/>
            <a:ext cx="4038600" cy="2686882"/>
          </a:xfrm>
          <a:prstGeom prst="rect">
            <a:avLst/>
          </a:prstGeom>
        </p:spPr>
      </p:pic>
    </p:spTree>
    <p:extLst>
      <p:ext uri="{BB962C8B-B14F-4D97-AF65-F5344CB8AC3E}">
        <p14:creationId xmlns:p14="http://schemas.microsoft.com/office/powerpoint/2010/main" val="1894146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4CD0AB7-59B6-492A-AF2B-0F633B1100F7}"/>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1981200" y="1916832"/>
            <a:ext cx="8229600" cy="4032449"/>
          </a:xfrm>
          <a:prstGeom prst="rect">
            <a:avLst/>
          </a:prstGeom>
          <a:noFill/>
        </p:spPr>
      </p:pic>
    </p:spTree>
    <p:extLst>
      <p:ext uri="{BB962C8B-B14F-4D97-AF65-F5344CB8AC3E}">
        <p14:creationId xmlns:p14="http://schemas.microsoft.com/office/powerpoint/2010/main" val="40803304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197CD5-2B0D-456C-99FC-923C68ECBB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10000" y="0"/>
            <a:ext cx="4572000" cy="6858000"/>
          </a:xfrm>
          <a:prstGeom prst="rect">
            <a:avLst/>
          </a:prstGeom>
        </p:spPr>
      </p:pic>
    </p:spTree>
    <p:extLst>
      <p:ext uri="{BB962C8B-B14F-4D97-AF65-F5344CB8AC3E}">
        <p14:creationId xmlns:p14="http://schemas.microsoft.com/office/powerpoint/2010/main" val="25580892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B98C2A-F92A-499E-BCB5-6FDFD78F7549}"/>
              </a:ext>
            </a:extLst>
          </p:cNvPr>
          <p:cNvPicPr>
            <a:picLocks noChangeAspect="1"/>
          </p:cNvPicPr>
          <p:nvPr/>
        </p:nvPicPr>
        <p:blipFill>
          <a:blip r:embed="rId2"/>
          <a:stretch>
            <a:fillRect/>
          </a:stretch>
        </p:blipFill>
        <p:spPr>
          <a:xfrm>
            <a:off x="2082547" y="321734"/>
            <a:ext cx="2176073" cy="2905170"/>
          </a:xfrm>
          <a:prstGeom prst="rect">
            <a:avLst/>
          </a:prstGeom>
        </p:spPr>
      </p:pic>
      <p:pic>
        <p:nvPicPr>
          <p:cNvPr id="3" name="Picture 2">
            <a:extLst>
              <a:ext uri="{FF2B5EF4-FFF2-40B4-BE49-F238E27FC236}">
                <a16:creationId xmlns:a16="http://schemas.microsoft.com/office/drawing/2014/main" id="{D951D816-3DDB-46B2-A6F5-0BCB4CAEB399}"/>
              </a:ext>
            </a:extLst>
          </p:cNvPr>
          <p:cNvPicPr>
            <a:picLocks noChangeAspect="1"/>
          </p:cNvPicPr>
          <p:nvPr/>
        </p:nvPicPr>
        <p:blipFill>
          <a:blip r:embed="rId3"/>
          <a:stretch>
            <a:fillRect/>
          </a:stretch>
        </p:blipFill>
        <p:spPr>
          <a:xfrm>
            <a:off x="1096392" y="3631096"/>
            <a:ext cx="4148382" cy="2760560"/>
          </a:xfrm>
          <a:prstGeom prst="rect">
            <a:avLst/>
          </a:prstGeom>
        </p:spPr>
      </p:pic>
      <p:sp>
        <p:nvSpPr>
          <p:cNvPr id="9" name="Rectangle 8">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56B9EC1D-3A0E-4012-A51F-59B38A03826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95580" y="321734"/>
            <a:ext cx="4051672" cy="6069922"/>
          </a:xfrm>
          <a:prstGeom prst="rect">
            <a:avLst/>
          </a:prstGeom>
        </p:spPr>
      </p:pic>
    </p:spTree>
    <p:extLst>
      <p:ext uri="{BB962C8B-B14F-4D97-AF65-F5344CB8AC3E}">
        <p14:creationId xmlns:p14="http://schemas.microsoft.com/office/powerpoint/2010/main" val="30336040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8CE7BD-00A4-4BD9-B513-25F90AF06B4C}"/>
              </a:ext>
            </a:extLst>
          </p:cNvPr>
          <p:cNvPicPr>
            <a:picLocks noChangeAspect="1"/>
          </p:cNvPicPr>
          <p:nvPr/>
        </p:nvPicPr>
        <p:blipFill>
          <a:blip r:embed="rId2"/>
          <a:stretch>
            <a:fillRect/>
          </a:stretch>
        </p:blipFill>
        <p:spPr>
          <a:xfrm>
            <a:off x="1115615" y="2100962"/>
            <a:ext cx="4742993" cy="2656076"/>
          </a:xfrm>
          <a:prstGeom prst="rect">
            <a:avLst/>
          </a:prstGeom>
        </p:spPr>
      </p:pic>
      <p:cxnSp>
        <p:nvCxnSpPr>
          <p:cNvPr id="8" name="Straight Connector 7">
            <a:extLst>
              <a:ext uri="{FF2B5EF4-FFF2-40B4-BE49-F238E27FC236}">
                <a16:creationId xmlns:a16="http://schemas.microsoft.com/office/drawing/2014/main" id="{4D56677B-C0B7-4DAC-ACAD-8054FF1B59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573887"/>
            <a:ext cx="0" cy="3710227"/>
          </a:xfrm>
          <a:prstGeom prst="line">
            <a:avLst/>
          </a:prstGeom>
          <a:ln w="19050">
            <a:solidFill>
              <a:srgbClr val="69E6C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E8266F4B-341B-4683-B8FD-21625E74E94C}"/>
              </a:ext>
            </a:extLst>
          </p:cNvPr>
          <p:cNvPicPr>
            <a:picLocks noChangeAspect="1"/>
          </p:cNvPicPr>
          <p:nvPr/>
        </p:nvPicPr>
        <p:blipFill>
          <a:blip r:embed="rId3"/>
          <a:stretch>
            <a:fillRect/>
          </a:stretch>
        </p:blipFill>
        <p:spPr>
          <a:xfrm>
            <a:off x="6343240" y="1123527"/>
            <a:ext cx="4604800" cy="4604800"/>
          </a:xfrm>
          <a:prstGeom prst="rect">
            <a:avLst/>
          </a:prstGeom>
        </p:spPr>
      </p:pic>
    </p:spTree>
    <p:extLst>
      <p:ext uri="{BB962C8B-B14F-4D97-AF65-F5344CB8AC3E}">
        <p14:creationId xmlns:p14="http://schemas.microsoft.com/office/powerpoint/2010/main" val="14913556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865EFA-DE2D-462E-89F3-FC40F68C9AC2}"/>
              </a:ext>
            </a:extLst>
          </p:cNvPr>
          <p:cNvPicPr>
            <a:picLocks noChangeAspect="1"/>
          </p:cNvPicPr>
          <p:nvPr/>
        </p:nvPicPr>
        <p:blipFill>
          <a:blip r:embed="rId2"/>
          <a:stretch>
            <a:fillRect/>
          </a:stretch>
        </p:blipFill>
        <p:spPr>
          <a:xfrm>
            <a:off x="2971800" y="1161949"/>
            <a:ext cx="6919704" cy="4792535"/>
          </a:xfrm>
          <a:prstGeom prst="rect">
            <a:avLst/>
          </a:prstGeom>
        </p:spPr>
      </p:pic>
    </p:spTree>
    <p:extLst>
      <p:ext uri="{BB962C8B-B14F-4D97-AF65-F5344CB8AC3E}">
        <p14:creationId xmlns:p14="http://schemas.microsoft.com/office/powerpoint/2010/main" val="26369645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2C8A1A-2C90-46EC-9D7B-AD7D48936973}"/>
              </a:ext>
            </a:extLst>
          </p:cNvPr>
          <p:cNvSpPr>
            <a:spLocks noGrp="1"/>
          </p:cNvSpPr>
          <p:nvPr>
            <p:ph idx="1"/>
          </p:nvPr>
        </p:nvSpPr>
        <p:spPr/>
        <p:txBody>
          <a:bodyPr/>
          <a:lstStyle/>
          <a:p>
            <a:pPr marL="0" indent="0">
              <a:buNone/>
            </a:pPr>
            <a:endParaRPr lang="en-GB" dirty="0">
              <a:solidFill>
                <a:srgbClr val="0000FF"/>
              </a:solidFill>
              <a:hlinkClick r:id="rId2">
                <a:extLst>
                  <a:ext uri="{A12FA001-AC4F-418D-AE19-62706E023703}">
                    <ahyp:hlinkClr xmlns:ahyp="http://schemas.microsoft.com/office/drawing/2018/hyperlinkcolor" val="tx"/>
                  </a:ext>
                </a:extLst>
              </a:hlinkClick>
            </a:endParaRPr>
          </a:p>
          <a:p>
            <a:pPr marL="0" indent="0" algn="ctr">
              <a:buNone/>
            </a:pPr>
            <a:r>
              <a:rPr lang="en-GB" dirty="0">
                <a:solidFill>
                  <a:srgbClr val="0000FF"/>
                </a:solidFill>
                <a:hlinkClick r:id="rId3"/>
              </a:rPr>
              <a:t>Justine. Ball@hants.gov.uk</a:t>
            </a:r>
          </a:p>
          <a:p>
            <a:pPr marL="0" indent="0" algn="ctr">
              <a:buNone/>
            </a:pPr>
            <a:r>
              <a:rPr lang="en-GB" dirty="0">
                <a:solidFill>
                  <a:srgbClr val="0000FF"/>
                </a:solidFill>
                <a:hlinkClick r:id="rId3"/>
              </a:rPr>
              <a:t>Minnie.Moore@hants.gov.uk</a:t>
            </a:r>
            <a:endParaRPr lang="en-GB" dirty="0">
              <a:solidFill>
                <a:srgbClr val="0000FF"/>
              </a:solidFill>
            </a:endParaRPr>
          </a:p>
          <a:p>
            <a:pPr marL="0" indent="0" algn="ctr">
              <a:buNone/>
            </a:pPr>
            <a:r>
              <a:rPr lang="en-GB" dirty="0">
                <a:solidFill>
                  <a:srgbClr val="0000FF"/>
                </a:solidFill>
                <a:hlinkClick r:id="rId2"/>
              </a:rPr>
              <a:t>Jayne.Stillman@hants.gov.uk</a:t>
            </a:r>
            <a:r>
              <a:rPr lang="en-GB" dirty="0">
                <a:solidFill>
                  <a:srgbClr val="0000FF"/>
                </a:solidFill>
              </a:rPr>
              <a:t>  </a:t>
            </a:r>
          </a:p>
          <a:p>
            <a:pPr marL="0" indent="0" algn="ctr">
              <a:buNone/>
            </a:pPr>
            <a:endParaRPr lang="en-GB" dirty="0">
              <a:solidFill>
                <a:srgbClr val="0000FF"/>
              </a:solidFill>
            </a:endParaRPr>
          </a:p>
          <a:p>
            <a:pPr marL="0" indent="0" algn="ctr">
              <a:buNone/>
            </a:pPr>
            <a:r>
              <a:rPr lang="en-GB" dirty="0">
                <a:solidFill>
                  <a:srgbClr val="0000FF"/>
                </a:solidFill>
              </a:rPr>
              <a:t> </a:t>
            </a:r>
            <a:r>
              <a:rPr lang="en-GB" dirty="0"/>
              <a:t> </a:t>
            </a:r>
          </a:p>
          <a:p>
            <a:endParaRPr lang="en-GB" dirty="0"/>
          </a:p>
        </p:txBody>
      </p:sp>
    </p:spTree>
    <p:extLst>
      <p:ext uri="{BB962C8B-B14F-4D97-AF65-F5344CB8AC3E}">
        <p14:creationId xmlns:p14="http://schemas.microsoft.com/office/powerpoint/2010/main" val="20419431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B4D0E-E998-46AC-A442-998038F39494}"/>
              </a:ext>
            </a:extLst>
          </p:cNvPr>
          <p:cNvSpPr>
            <a:spLocks noGrp="1"/>
          </p:cNvSpPr>
          <p:nvPr>
            <p:ph type="title"/>
          </p:nvPr>
        </p:nvSpPr>
        <p:spPr>
          <a:xfrm>
            <a:off x="183589" y="727322"/>
            <a:ext cx="11261651" cy="1325563"/>
          </a:xfrm>
        </p:spPr>
        <p:txBody>
          <a:bodyPr>
            <a:normAutofit/>
          </a:bodyPr>
          <a:lstStyle/>
          <a:p>
            <a:r>
              <a:rPr lang="fr-FR" b="1" dirty="0"/>
              <a:t>Some Climate Change concerns identified by pupils: </a:t>
            </a:r>
            <a:br>
              <a:rPr lang="fr-FR" b="1" dirty="0"/>
            </a:br>
            <a:endParaRPr lang="en-GB" b="1" dirty="0"/>
          </a:p>
        </p:txBody>
      </p:sp>
      <p:sp>
        <p:nvSpPr>
          <p:cNvPr id="3" name="Content Placeholder 2">
            <a:extLst>
              <a:ext uri="{FF2B5EF4-FFF2-40B4-BE49-F238E27FC236}">
                <a16:creationId xmlns:a16="http://schemas.microsoft.com/office/drawing/2014/main" id="{F436E388-073F-4A33-BEDA-19C7E1557AFC}"/>
              </a:ext>
            </a:extLst>
          </p:cNvPr>
          <p:cNvSpPr>
            <a:spLocks noGrp="1"/>
          </p:cNvSpPr>
          <p:nvPr>
            <p:ph idx="1"/>
          </p:nvPr>
        </p:nvSpPr>
        <p:spPr>
          <a:xfrm>
            <a:off x="746760" y="1699645"/>
            <a:ext cx="10515600" cy="4351338"/>
          </a:xfrm>
        </p:spPr>
        <p:txBody>
          <a:bodyPr>
            <a:normAutofit/>
          </a:bodyPr>
          <a:lstStyle/>
          <a:p>
            <a:pPr marL="0" indent="0">
              <a:buNone/>
            </a:pPr>
            <a:r>
              <a:rPr lang="en-GB" dirty="0"/>
              <a:t>•	Pollution</a:t>
            </a:r>
          </a:p>
          <a:p>
            <a:pPr marL="0" indent="0">
              <a:buNone/>
            </a:pPr>
            <a:r>
              <a:rPr lang="en-GB" dirty="0"/>
              <a:t>•	Changing weather patterns i.e. rising temperatures</a:t>
            </a:r>
          </a:p>
          <a:p>
            <a:pPr marL="0" indent="0">
              <a:buNone/>
            </a:pPr>
            <a:r>
              <a:rPr lang="en-GB" dirty="0"/>
              <a:t>•	Human interference and impact on the natural world</a:t>
            </a:r>
          </a:p>
          <a:p>
            <a:pPr marL="0" indent="0">
              <a:buNone/>
            </a:pPr>
            <a:r>
              <a:rPr lang="en-GB" dirty="0"/>
              <a:t>•	Fossil fuels and energy use linked to greenhouse gases</a:t>
            </a:r>
          </a:p>
          <a:p>
            <a:pPr marL="0" indent="0">
              <a:buNone/>
            </a:pPr>
            <a:r>
              <a:rPr lang="en-GB" dirty="0"/>
              <a:t>•	Plastics</a:t>
            </a:r>
          </a:p>
          <a:p>
            <a:pPr marL="0" indent="0">
              <a:buNone/>
            </a:pPr>
            <a:r>
              <a:rPr lang="en-GB" dirty="0"/>
              <a:t>•	Industry</a:t>
            </a:r>
          </a:p>
          <a:p>
            <a:pPr marL="0" indent="0">
              <a:buNone/>
            </a:pPr>
            <a:r>
              <a:rPr lang="en-GB" dirty="0"/>
              <a:t>•	De-forestation</a:t>
            </a:r>
          </a:p>
          <a:p>
            <a:endParaRPr lang="en-GB" dirty="0"/>
          </a:p>
        </p:txBody>
      </p:sp>
    </p:spTree>
    <p:extLst>
      <p:ext uri="{BB962C8B-B14F-4D97-AF65-F5344CB8AC3E}">
        <p14:creationId xmlns:p14="http://schemas.microsoft.com/office/powerpoint/2010/main" val="2490017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B3504-932B-4FA6-B7FA-0F9AA4F7FEDD}"/>
              </a:ext>
            </a:extLst>
          </p:cNvPr>
          <p:cNvSpPr>
            <a:spLocks noGrp="1"/>
          </p:cNvSpPr>
          <p:nvPr>
            <p:ph type="title"/>
          </p:nvPr>
        </p:nvSpPr>
        <p:spPr>
          <a:xfrm>
            <a:off x="1659173" y="2127292"/>
            <a:ext cx="8174567" cy="1143000"/>
          </a:xfrm>
        </p:spPr>
        <p:txBody>
          <a:bodyPr/>
          <a:lstStyle/>
          <a:p>
            <a:pPr algn="ctr"/>
            <a:r>
              <a:rPr lang="en-GB" b="1" dirty="0"/>
              <a:t>Resources to stimulate thinking about Climate Crisis</a:t>
            </a:r>
          </a:p>
        </p:txBody>
      </p:sp>
    </p:spTree>
    <p:extLst>
      <p:ext uri="{BB962C8B-B14F-4D97-AF65-F5344CB8AC3E}">
        <p14:creationId xmlns:p14="http://schemas.microsoft.com/office/powerpoint/2010/main" val="76301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19536" y="1340768"/>
            <a:ext cx="8352928" cy="2304256"/>
          </a:xfrm>
        </p:spPr>
        <p:txBody>
          <a:bodyPr>
            <a:normAutofit fontScale="90000"/>
          </a:bodyPr>
          <a:lstStyle/>
          <a:p>
            <a:pPr algn="l">
              <a:spcBef>
                <a:spcPts val="600"/>
              </a:spcBef>
            </a:pPr>
            <a:br>
              <a:rPr lang="en-GB" sz="3100" dirty="0">
                <a:latin typeface="Arial" panose="020B0604020202020204" pitchFamily="34" charset="0"/>
                <a:cs typeface="Arial" panose="020B0604020202020204" pitchFamily="34" charset="0"/>
              </a:rPr>
            </a:br>
            <a:r>
              <a:rPr lang="en-GB" sz="3100" b="1" dirty="0">
                <a:solidFill>
                  <a:schemeClr val="accent1">
                    <a:lumMod val="75000"/>
                  </a:schemeClr>
                </a:solidFill>
                <a:latin typeface="Arial" panose="020B0604020202020204" pitchFamily="34" charset="0"/>
                <a:cs typeface="Arial" panose="020B0604020202020204" pitchFamily="34" charset="0"/>
              </a:rPr>
              <a:t>HIAS subject Moodles </a:t>
            </a:r>
            <a:br>
              <a:rPr lang="en-GB"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11 rebranded moodle sites </a:t>
            </a:r>
            <a:r>
              <a:rPr lang="en-GB" sz="2000" dirty="0">
                <a:latin typeface="Arial" panose="020B0604020202020204" pitchFamily="34" charset="0"/>
                <a:cs typeface="Arial" panose="020B0604020202020204" pitchFamily="34" charset="0"/>
                <a:sym typeface="Symbol"/>
              </a:rPr>
              <a:t> </a:t>
            </a:r>
            <a:r>
              <a:rPr lang="en-GB" sz="2000" dirty="0">
                <a:latin typeface="Arial" panose="020B0604020202020204" pitchFamily="34" charset="0"/>
                <a:cs typeface="Arial" panose="020B0604020202020204" pitchFamily="34" charset="0"/>
              </a:rPr>
              <a:t>site news </a:t>
            </a:r>
            <a:r>
              <a:rPr lang="en-GB" sz="2000" dirty="0">
                <a:latin typeface="Arial" panose="020B0604020202020204" pitchFamily="34" charset="0"/>
                <a:cs typeface="Arial" panose="020B0604020202020204" pitchFamily="34" charset="0"/>
                <a:sym typeface="Symbol"/>
              </a:rPr>
              <a:t> </a:t>
            </a:r>
            <a:r>
              <a:rPr lang="en-GB" sz="2000" dirty="0">
                <a:latin typeface="Arial" panose="020B0604020202020204" pitchFamily="34" charset="0"/>
                <a:cs typeface="Arial" panose="020B0604020202020204" pitchFamily="34" charset="0"/>
              </a:rPr>
              <a:t>general subject information </a:t>
            </a:r>
            <a:r>
              <a:rPr lang="en-GB" sz="2000" dirty="0">
                <a:latin typeface="Arial" panose="020B0604020202020204" pitchFamily="34" charset="0"/>
                <a:cs typeface="Arial" panose="020B0604020202020204" pitchFamily="34" charset="0"/>
                <a:sym typeface="Symbol"/>
              </a:rPr>
              <a:t></a:t>
            </a:r>
            <a:r>
              <a:rPr lang="en-GB" sz="2000" dirty="0">
                <a:latin typeface="Arial" panose="020B0604020202020204" pitchFamily="34" charset="0"/>
                <a:cs typeface="Arial" panose="020B0604020202020204" pitchFamily="34" charset="0"/>
              </a:rPr>
              <a:t> quality resources </a:t>
            </a:r>
            <a:r>
              <a:rPr lang="en-GB" sz="2000" dirty="0">
                <a:latin typeface="Arial" panose="020B0604020202020204" pitchFamily="34" charset="0"/>
                <a:cs typeface="Arial" panose="020B0604020202020204" pitchFamily="34" charset="0"/>
                <a:sym typeface="Symbol"/>
              </a:rPr>
              <a:t> </a:t>
            </a:r>
            <a:r>
              <a:rPr lang="en-GB" sz="2000" dirty="0">
                <a:latin typeface="Arial" panose="020B0604020202020204" pitchFamily="34" charset="0"/>
                <a:cs typeface="Arial" panose="020B0604020202020204" pitchFamily="34" charset="0"/>
              </a:rPr>
              <a:t>course materials</a:t>
            </a:r>
            <a:br>
              <a:rPr lang="en-GB" sz="2000" dirty="0">
                <a:latin typeface="Arial" panose="020B0604020202020204" pitchFamily="34" charset="0"/>
                <a:cs typeface="Arial" panose="020B0604020202020204" pitchFamily="34" charset="0"/>
              </a:rPr>
            </a:br>
            <a:r>
              <a:rPr lang="en-GB" sz="3100" b="1" dirty="0">
                <a:solidFill>
                  <a:schemeClr val="accent1">
                    <a:lumMod val="75000"/>
                  </a:schemeClr>
                </a:solidFill>
                <a:latin typeface="Arial" panose="020B0604020202020204" pitchFamily="34" charset="0"/>
                <a:cs typeface="Arial" panose="020B0604020202020204" pitchFamily="34" charset="0"/>
              </a:rPr>
              <a:t>HTLC Professional Learning Moodle</a:t>
            </a:r>
            <a:br>
              <a:rPr lang="en-GB" sz="3100" b="1" dirty="0">
                <a:solidFill>
                  <a:schemeClr val="accent1">
                    <a:lumMod val="75000"/>
                  </a:schemeClr>
                </a:solidFill>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Searchable course catalogue linked to the Learning Zone </a:t>
            </a:r>
            <a:r>
              <a:rPr lang="en-GB" sz="2000" dirty="0">
                <a:latin typeface="Arial" panose="020B0604020202020204" pitchFamily="34" charset="0"/>
                <a:cs typeface="Arial" panose="020B0604020202020204" pitchFamily="34" charset="0"/>
                <a:sym typeface="Symbol"/>
              </a:rPr>
              <a:t></a:t>
            </a:r>
            <a:r>
              <a:rPr lang="en-GB" sz="2000" dirty="0">
                <a:latin typeface="Arial" panose="020B0604020202020204" pitchFamily="34" charset="0"/>
                <a:cs typeface="Arial" panose="020B0604020202020204" pitchFamily="34" charset="0"/>
              </a:rPr>
              <a:t> course updates </a:t>
            </a:r>
            <a:r>
              <a:rPr lang="en-GB" sz="2000" dirty="0">
                <a:latin typeface="Arial" panose="020B0604020202020204" pitchFamily="34" charset="0"/>
                <a:cs typeface="Arial" panose="020B0604020202020204" pitchFamily="34" charset="0"/>
                <a:sym typeface="Symbol"/>
              </a:rPr>
              <a:t> </a:t>
            </a:r>
            <a:br>
              <a:rPr lang="en-GB" sz="2000" dirty="0">
                <a:latin typeface="Arial" panose="020B0604020202020204" pitchFamily="34" charset="0"/>
                <a:cs typeface="Arial" panose="020B0604020202020204" pitchFamily="34" charset="0"/>
                <a:sym typeface="Symbol"/>
              </a:rPr>
            </a:br>
            <a:r>
              <a:rPr lang="en-GB" sz="2000" dirty="0">
                <a:latin typeface="Arial" panose="020B0604020202020204" pitchFamily="34" charset="0"/>
                <a:cs typeface="Arial" panose="020B0604020202020204" pitchFamily="34" charset="0"/>
              </a:rPr>
              <a:t>in-house training opportunities </a:t>
            </a:r>
            <a:r>
              <a:rPr lang="en-GB" sz="2000" dirty="0">
                <a:latin typeface="Arial" panose="020B0604020202020204" pitchFamily="34" charset="0"/>
                <a:cs typeface="Arial" panose="020B0604020202020204" pitchFamily="34" charset="0"/>
                <a:sym typeface="Symbol"/>
              </a:rPr>
              <a:t></a:t>
            </a:r>
            <a:r>
              <a:rPr lang="en-GB" sz="2000" dirty="0">
                <a:latin typeface="Arial" panose="020B0604020202020204" pitchFamily="34" charset="0"/>
                <a:cs typeface="Arial" panose="020B0604020202020204" pitchFamily="34" charset="0"/>
              </a:rPr>
              <a:t> online calendar of events </a:t>
            </a:r>
            <a:r>
              <a:rPr lang="en-GB" sz="2000" dirty="0">
                <a:latin typeface="Arial" panose="020B0604020202020204" pitchFamily="34" charset="0"/>
                <a:cs typeface="Arial" panose="020B0604020202020204" pitchFamily="34" charset="0"/>
                <a:sym typeface="Symbol"/>
              </a:rPr>
              <a:t></a:t>
            </a:r>
            <a:r>
              <a:rPr lang="en-GB" sz="2000" dirty="0">
                <a:latin typeface="Arial" panose="020B0604020202020204" pitchFamily="34" charset="0"/>
                <a:cs typeface="Arial" panose="020B0604020202020204" pitchFamily="34" charset="0"/>
              </a:rPr>
              <a:t> publications and online resources </a:t>
            </a:r>
            <a:r>
              <a:rPr lang="en-GB" sz="2000" dirty="0">
                <a:latin typeface="Arial" panose="020B0604020202020204" pitchFamily="34" charset="0"/>
                <a:cs typeface="Arial" panose="020B0604020202020204" pitchFamily="34" charset="0"/>
                <a:sym typeface="Symbol"/>
              </a:rPr>
              <a:t></a:t>
            </a:r>
            <a:r>
              <a:rPr lang="en-GB" sz="2000" dirty="0">
                <a:latin typeface="Arial" panose="020B0604020202020204" pitchFamily="34" charset="0"/>
                <a:cs typeface="Arial" panose="020B0604020202020204" pitchFamily="34" charset="0"/>
              </a:rPr>
              <a:t> bespoke consultancy services</a:t>
            </a:r>
            <a:br>
              <a:rPr lang="en-GB" sz="2200" dirty="0">
                <a:latin typeface="Arial" panose="020B0604020202020204" pitchFamily="34" charset="0"/>
                <a:cs typeface="Arial" panose="020B0604020202020204" pitchFamily="34" charset="0"/>
              </a:rPr>
            </a:br>
            <a:endParaRPr lang="en-GB" sz="3100"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3165086" y="5943195"/>
            <a:ext cx="5861827" cy="871308"/>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txBody>
          <a:bodyPr>
            <a:noAutofit/>
          </a:bodyPr>
          <a:lstStyle/>
          <a:p>
            <a:r>
              <a:rPr lang="en-GB" b="1" dirty="0">
                <a:solidFill>
                  <a:schemeClr val="tx1"/>
                </a:solidFill>
              </a:rPr>
              <a:t>https://hias-moodle.mylearningapp.com/</a:t>
            </a:r>
          </a:p>
        </p:txBody>
      </p:sp>
      <p:pic>
        <p:nvPicPr>
          <p:cNvPr id="7" name="Picture 6"/>
          <p:cNvPicPr/>
          <p:nvPr/>
        </p:nvPicPr>
        <p:blipFill rotWithShape="1">
          <a:blip r:embed="rId2" cstate="email">
            <a:extLst>
              <a:ext uri="{28A0092B-C50C-407E-A947-70E740481C1C}">
                <a14:useLocalDpi xmlns:a14="http://schemas.microsoft.com/office/drawing/2010/main"/>
              </a:ext>
            </a:extLst>
          </a:blip>
          <a:srcRect/>
          <a:stretch/>
        </p:blipFill>
        <p:spPr bwMode="auto">
          <a:xfrm>
            <a:off x="2063552" y="3645025"/>
            <a:ext cx="5514216" cy="2160240"/>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a:off x="7752184" y="3375570"/>
            <a:ext cx="2448272" cy="3077766"/>
          </a:xfrm>
          <a:prstGeom prst="rect">
            <a:avLst/>
          </a:prstGeom>
          <a:noFill/>
        </p:spPr>
        <p:txBody>
          <a:bodyPr wrap="square" rtlCol="0">
            <a:spAutoFit/>
          </a:bodyPr>
          <a:lstStyle/>
          <a:p>
            <a:r>
              <a:rPr lang="en-GB" sz="2800" b="1" dirty="0">
                <a:solidFill>
                  <a:schemeClr val="accent1">
                    <a:lumMod val="75000"/>
                  </a:schemeClr>
                </a:solidFill>
                <a:latin typeface="Arial" panose="020B0604020202020204" pitchFamily="34" charset="0"/>
                <a:cs typeface="Arial" panose="020B0604020202020204" pitchFamily="34" charset="0"/>
              </a:rPr>
              <a:t>HIAS website and other HCC Moodles</a:t>
            </a:r>
          </a:p>
          <a:p>
            <a:r>
              <a:rPr lang="en-GB" dirty="0">
                <a:latin typeface="Arial" panose="020B0604020202020204" pitchFamily="34" charset="0"/>
                <a:cs typeface="Arial" panose="020B0604020202020204" pitchFamily="34" charset="0"/>
              </a:rPr>
              <a:t>Governor Services </a:t>
            </a:r>
            <a:r>
              <a:rPr lang="en-GB" dirty="0">
                <a:latin typeface="Arial" panose="020B0604020202020204" pitchFamily="34" charset="0"/>
                <a:cs typeface="Arial" panose="020B0604020202020204" pitchFamily="34" charset="0"/>
                <a:sym typeface="Symbol"/>
              </a:rPr>
              <a:t></a:t>
            </a:r>
            <a:r>
              <a:rPr lang="en-GB" dirty="0">
                <a:latin typeface="Arial" panose="020B0604020202020204" pitchFamily="34" charset="0"/>
                <a:cs typeface="Arial" panose="020B0604020202020204" pitchFamily="34" charset="0"/>
              </a:rPr>
              <a:t> EMTAS </a:t>
            </a:r>
            <a:r>
              <a:rPr lang="en-GB" dirty="0">
                <a:latin typeface="Arial" panose="020B0604020202020204" pitchFamily="34" charset="0"/>
                <a:cs typeface="Arial" panose="020B0604020202020204" pitchFamily="34" charset="0"/>
                <a:sym typeface="Symbol"/>
              </a:rPr>
              <a:t> RADE  SLS  SfYC </a:t>
            </a:r>
            <a:endParaRPr lang="en-GB" b="1" dirty="0">
              <a:solidFill>
                <a:schemeClr val="accent1">
                  <a:lumMod val="75000"/>
                </a:schemeClr>
              </a:solidFill>
              <a:latin typeface="Arial" panose="020B0604020202020204" pitchFamily="34" charset="0"/>
              <a:cs typeface="Arial" panose="020B0604020202020204" pitchFamily="34" charset="0"/>
            </a:endParaRPr>
          </a:p>
          <a:p>
            <a:endParaRPr lang="en-GB" sz="2800" b="1" dirty="0">
              <a:solidFill>
                <a:schemeClr val="accent1">
                  <a:lumMod val="75000"/>
                </a:schemeClr>
              </a:solidFill>
            </a:endParaRPr>
          </a:p>
        </p:txBody>
      </p:sp>
      <p:sp>
        <p:nvSpPr>
          <p:cNvPr id="8" name="TextBox 7"/>
          <p:cNvSpPr txBox="1"/>
          <p:nvPr/>
        </p:nvSpPr>
        <p:spPr>
          <a:xfrm>
            <a:off x="1546402" y="43497"/>
            <a:ext cx="8136904" cy="1569660"/>
          </a:xfrm>
          <a:prstGeom prst="rect">
            <a:avLst/>
          </a:prstGeom>
          <a:noFill/>
        </p:spPr>
        <p:txBody>
          <a:bodyPr wrap="square" rtlCol="0">
            <a:spAutoFit/>
          </a:bodyPr>
          <a:lstStyle/>
          <a:p>
            <a:r>
              <a:rPr lang="en-GB" sz="3200" b="1" dirty="0">
                <a:solidFill>
                  <a:schemeClr val="tx2"/>
                </a:solidFill>
                <a:latin typeface="Arial" panose="020B0604020202020204" pitchFamily="34" charset="0"/>
                <a:cs typeface="Arial" panose="020B0604020202020204" pitchFamily="34" charset="0"/>
              </a:rPr>
              <a:t>Visit Climate Change on the Moodle</a:t>
            </a:r>
          </a:p>
          <a:p>
            <a:r>
              <a:rPr lang="en-GB" sz="3200" b="1" dirty="0">
                <a:solidFill>
                  <a:schemeClr val="tx2"/>
                </a:solidFill>
                <a:latin typeface="Arial" panose="020B0604020202020204" pitchFamily="34" charset="0"/>
                <a:cs typeface="Arial" panose="020B0604020202020204" pitchFamily="34" charset="0"/>
              </a:rPr>
              <a:t>page, your quick and easy access to:</a:t>
            </a:r>
            <a:br>
              <a:rPr lang="en-GB" sz="3200" b="1" dirty="0">
                <a:solidFill>
                  <a:schemeClr val="tx2"/>
                </a:solidFill>
                <a:latin typeface="Arial" panose="020B0604020202020204" pitchFamily="34" charset="0"/>
                <a:cs typeface="Arial" panose="020B0604020202020204" pitchFamily="34" charset="0"/>
              </a:rPr>
            </a:br>
            <a:endParaRPr lang="en-GB" sz="3200" b="1"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85978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1"/>
            <a:ext cx="7058307" cy="25953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42220A6-1BC2-42D3-87AB-AD681AFBBB46}"/>
              </a:ext>
            </a:extLst>
          </p:cNvPr>
          <p:cNvSpPr txBox="1"/>
          <p:nvPr/>
        </p:nvSpPr>
        <p:spPr>
          <a:xfrm>
            <a:off x="524256" y="491260"/>
            <a:ext cx="6594189" cy="214734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a:solidFill>
                  <a:srgbClr val="FFFFFF"/>
                </a:solidFill>
                <a:latin typeface="+mj-lt"/>
                <a:ea typeface="+mj-ea"/>
                <a:cs typeface="+mj-cs"/>
              </a:rPr>
              <a:t>Support and Resources available for schools</a:t>
            </a:r>
          </a:p>
        </p:txBody>
      </p:sp>
      <p:sp>
        <p:nvSpPr>
          <p:cNvPr id="14" name="Rectangle 13">
            <a:extLst>
              <a:ext uri="{FF2B5EF4-FFF2-40B4-BE49-F238E27FC236}">
                <a16:creationId xmlns:a16="http://schemas.microsoft.com/office/drawing/2014/main" id="{392E632E-3F30-4018-960F-EE3228045D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3" y="3085476"/>
            <a:ext cx="3998237" cy="3449681"/>
          </a:xfrm>
          <a:prstGeom prst="rect">
            <a:avLst/>
          </a:prstGeom>
          <a:solidFill>
            <a:srgbClr val="F08D8D">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E94CC78-E7BF-481B-88A4-48C8ED263622}"/>
              </a:ext>
            </a:extLst>
          </p:cNvPr>
          <p:cNvPicPr>
            <a:picLocks noChangeAspect="1"/>
          </p:cNvPicPr>
          <p:nvPr/>
        </p:nvPicPr>
        <p:blipFill>
          <a:blip r:embed="rId2"/>
          <a:stretch>
            <a:fillRect/>
          </a:stretch>
        </p:blipFill>
        <p:spPr>
          <a:xfrm>
            <a:off x="850152" y="3236090"/>
            <a:ext cx="2956298" cy="3161816"/>
          </a:xfrm>
          <a:prstGeom prst="rect">
            <a:avLst/>
          </a:prstGeom>
        </p:spPr>
      </p:pic>
      <p:sp>
        <p:nvSpPr>
          <p:cNvPr id="16" name="Rectangle 15">
            <a:extLst>
              <a:ext uri="{FF2B5EF4-FFF2-40B4-BE49-F238E27FC236}">
                <a16:creationId xmlns:a16="http://schemas.microsoft.com/office/drawing/2014/main" id="{0015B939-F527-4117-B775-533A401685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8848" y="3090672"/>
            <a:ext cx="2889504" cy="1636776"/>
          </a:xfrm>
          <a:prstGeom prst="rect">
            <a:avLst/>
          </a:prstGeom>
          <a:solidFill>
            <a:srgbClr val="F08D8D">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28DB7367-7A0F-457F-A4FF-E370D5166A84}"/>
              </a:ext>
            </a:extLst>
          </p:cNvPr>
          <p:cNvPicPr>
            <a:picLocks noChangeAspect="1"/>
          </p:cNvPicPr>
          <p:nvPr/>
        </p:nvPicPr>
        <p:blipFill>
          <a:blip r:embed="rId3"/>
          <a:stretch>
            <a:fillRect/>
          </a:stretch>
        </p:blipFill>
        <p:spPr>
          <a:xfrm>
            <a:off x="4837566" y="3236090"/>
            <a:ext cx="2212067" cy="1360422"/>
          </a:xfrm>
          <a:prstGeom prst="rect">
            <a:avLst/>
          </a:prstGeom>
        </p:spPr>
      </p:pic>
      <p:sp>
        <p:nvSpPr>
          <p:cNvPr id="18" name="Rectangle 17">
            <a:extLst>
              <a:ext uri="{FF2B5EF4-FFF2-40B4-BE49-F238E27FC236}">
                <a16:creationId xmlns:a16="http://schemas.microsoft.com/office/drawing/2014/main" id="{522BCFB4-3880-430A-9E42-4D844E8F65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8848" y="4901184"/>
            <a:ext cx="2889504" cy="1636776"/>
          </a:xfrm>
          <a:prstGeom prst="rect">
            <a:avLst/>
          </a:prstGeom>
          <a:solidFill>
            <a:srgbClr val="F08D8D">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8B725831-D9A7-4576-A24E-A57A36C6F702}"/>
              </a:ext>
            </a:extLst>
          </p:cNvPr>
          <p:cNvPicPr>
            <a:picLocks noChangeAspect="1"/>
          </p:cNvPicPr>
          <p:nvPr/>
        </p:nvPicPr>
        <p:blipFill>
          <a:blip r:embed="rId4"/>
          <a:stretch>
            <a:fillRect/>
          </a:stretch>
        </p:blipFill>
        <p:spPr>
          <a:xfrm>
            <a:off x="4690631" y="5038435"/>
            <a:ext cx="2505936" cy="1359471"/>
          </a:xfrm>
          <a:prstGeom prst="rect">
            <a:avLst/>
          </a:prstGeom>
        </p:spPr>
      </p:pic>
      <p:sp>
        <p:nvSpPr>
          <p:cNvPr id="20" name="Rectangle 19">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DD7C289-F55E-4F44-A896-32EEE562D9F9}"/>
              </a:ext>
            </a:extLst>
          </p:cNvPr>
          <p:cNvSpPr txBox="1"/>
          <p:nvPr/>
        </p:nvSpPr>
        <p:spPr>
          <a:xfrm>
            <a:off x="7957973" y="763523"/>
            <a:ext cx="3511296" cy="5330952"/>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endParaRPr lang="en-US" sz="2200" u="sng" dirty="0">
              <a:solidFill>
                <a:srgbClr val="FFFFFF"/>
              </a:solidFill>
              <a:effectLst/>
              <a:hlinkClick r:id="rId5">
                <a:extLst>
                  <a:ext uri="{A12FA001-AC4F-418D-AE19-62706E023703}">
                    <ahyp:hlinkClr xmlns:ahyp="http://schemas.microsoft.com/office/drawing/2018/hyperlinkcolor" val="tx"/>
                  </a:ext>
                </a:extLst>
              </a:hlinkClick>
            </a:endParaRPr>
          </a:p>
          <a:p>
            <a:pPr indent="-228600">
              <a:lnSpc>
                <a:spcPct val="90000"/>
              </a:lnSpc>
              <a:spcAft>
                <a:spcPts val="600"/>
              </a:spcAft>
              <a:buFont typeface="Arial" panose="020B0604020202020204" pitchFamily="34" charset="0"/>
              <a:buChar char="•"/>
            </a:pPr>
            <a:r>
              <a:rPr lang="en-US" sz="2200" dirty="0">
                <a:solidFill>
                  <a:srgbClr val="FFFFFF"/>
                </a:solidFill>
                <a:hlinkClick r:id="rId5">
                  <a:extLst>
                    <a:ext uri="{A12FA001-AC4F-418D-AE19-62706E023703}">
                      <ahyp:hlinkClr xmlns:ahyp="http://schemas.microsoft.com/office/drawing/2018/hyperlinkcolor" val="tx"/>
                    </a:ext>
                  </a:extLst>
                </a:hlinkClick>
              </a:rPr>
              <a:t>Open access </a:t>
            </a:r>
            <a:r>
              <a:rPr lang="en-US" sz="2200" dirty="0" err="1">
                <a:solidFill>
                  <a:srgbClr val="FFFFFF"/>
                </a:solidFill>
                <a:hlinkClick r:id="rId5">
                  <a:extLst>
                    <a:ext uri="{A12FA001-AC4F-418D-AE19-62706E023703}">
                      <ahyp:hlinkClr xmlns:ahyp="http://schemas.microsoft.com/office/drawing/2018/hyperlinkcolor" val="tx"/>
                    </a:ext>
                  </a:extLst>
                </a:hlinkClick>
              </a:rPr>
              <a:t>moodle</a:t>
            </a:r>
            <a:r>
              <a:rPr lang="en-US" sz="2200" dirty="0">
                <a:solidFill>
                  <a:srgbClr val="FFFFFF"/>
                </a:solidFill>
                <a:hlinkClick r:id="rId5">
                  <a:extLst>
                    <a:ext uri="{A12FA001-AC4F-418D-AE19-62706E023703}">
                      <ahyp:hlinkClr xmlns:ahyp="http://schemas.microsoft.com/office/drawing/2018/hyperlinkcolor" val="tx"/>
                    </a:ext>
                  </a:extLst>
                </a:hlinkClick>
              </a:rPr>
              <a:t> link</a:t>
            </a:r>
          </a:p>
          <a:p>
            <a:pPr indent="-228600">
              <a:lnSpc>
                <a:spcPct val="90000"/>
              </a:lnSpc>
              <a:spcAft>
                <a:spcPts val="600"/>
              </a:spcAft>
              <a:buFont typeface="Arial" panose="020B0604020202020204" pitchFamily="34" charset="0"/>
              <a:buChar char="•"/>
            </a:pPr>
            <a:endParaRPr lang="en-US" sz="2200" u="sng" dirty="0">
              <a:solidFill>
                <a:srgbClr val="FFFFFF"/>
              </a:solidFill>
              <a:effectLst/>
              <a:hlinkClick r:id="rId5">
                <a:extLst>
                  <a:ext uri="{A12FA001-AC4F-418D-AE19-62706E023703}">
                    <ahyp:hlinkClr xmlns:ahyp="http://schemas.microsoft.com/office/drawing/2018/hyperlinkcolor" val="tx"/>
                  </a:ext>
                </a:extLst>
              </a:hlinkClick>
            </a:endParaRPr>
          </a:p>
          <a:p>
            <a:pPr>
              <a:lnSpc>
                <a:spcPct val="90000"/>
              </a:lnSpc>
              <a:spcAft>
                <a:spcPts val="600"/>
              </a:spcAft>
            </a:pPr>
            <a:r>
              <a:rPr lang="en-US" sz="2200" u="sng" dirty="0">
                <a:solidFill>
                  <a:srgbClr val="FFFFFF"/>
                </a:solidFill>
                <a:effectLst/>
                <a:hlinkClick r:id="rId5">
                  <a:extLst>
                    <a:ext uri="{A12FA001-AC4F-418D-AE19-62706E023703}">
                      <ahyp:hlinkClr xmlns:ahyp="http://schemas.microsoft.com/office/drawing/2018/hyperlinkcolor" val="tx"/>
                    </a:ext>
                  </a:extLst>
                </a:hlinkClick>
              </a:rPr>
              <a:t>https://re.hias.hants.gov.uk/course/view.php?id=128</a:t>
            </a:r>
            <a:endParaRPr lang="en-US" sz="2200" u="sng" dirty="0">
              <a:solidFill>
                <a:srgbClr val="FFFFFF"/>
              </a:solidFill>
              <a:effectLst/>
            </a:endParaRPr>
          </a:p>
          <a:p>
            <a:pPr indent="-228600">
              <a:lnSpc>
                <a:spcPct val="90000"/>
              </a:lnSpc>
              <a:spcAft>
                <a:spcPts val="600"/>
              </a:spcAft>
              <a:buFont typeface="Arial" panose="020B0604020202020204" pitchFamily="34" charset="0"/>
              <a:buChar char="•"/>
            </a:pPr>
            <a:endParaRPr lang="en-US" sz="2200" u="sng" dirty="0">
              <a:solidFill>
                <a:srgbClr val="FFFFFF"/>
              </a:solidFill>
            </a:endParaRPr>
          </a:p>
          <a:p>
            <a:pPr indent="-228600">
              <a:lnSpc>
                <a:spcPct val="90000"/>
              </a:lnSpc>
              <a:spcAft>
                <a:spcPts val="600"/>
              </a:spcAft>
              <a:buFont typeface="Arial" panose="020B0604020202020204" pitchFamily="34" charset="0"/>
              <a:buChar char="•"/>
            </a:pPr>
            <a:r>
              <a:rPr lang="en-US" sz="2200" dirty="0">
                <a:solidFill>
                  <a:srgbClr val="FFFFFF"/>
                </a:solidFill>
              </a:rPr>
              <a:t>RADE </a:t>
            </a:r>
            <a:r>
              <a:rPr lang="en-US" sz="2200" dirty="0" err="1">
                <a:solidFill>
                  <a:srgbClr val="FFFFFF"/>
                </a:solidFill>
              </a:rPr>
              <a:t>centre</a:t>
            </a:r>
            <a:r>
              <a:rPr lang="en-US" sz="2200" dirty="0">
                <a:solidFill>
                  <a:srgbClr val="FFFFFF"/>
                </a:solidFill>
              </a:rPr>
              <a:t> resources, teaching packs, useful contacts</a:t>
            </a:r>
          </a:p>
          <a:p>
            <a:pPr indent="-228600">
              <a:lnSpc>
                <a:spcPct val="90000"/>
              </a:lnSpc>
              <a:spcAft>
                <a:spcPts val="600"/>
              </a:spcAft>
              <a:buFont typeface="Arial" panose="020B0604020202020204" pitchFamily="34" charset="0"/>
              <a:buChar char="•"/>
            </a:pPr>
            <a:endParaRPr lang="en-US" sz="2200" dirty="0">
              <a:solidFill>
                <a:srgbClr val="FFFFFF"/>
              </a:solidFill>
            </a:endParaRPr>
          </a:p>
          <a:p>
            <a:pPr indent="-228600">
              <a:lnSpc>
                <a:spcPct val="90000"/>
              </a:lnSpc>
              <a:spcAft>
                <a:spcPts val="600"/>
              </a:spcAft>
              <a:buFont typeface="Arial" panose="020B0604020202020204" pitchFamily="34" charset="0"/>
              <a:buChar char="•"/>
            </a:pPr>
            <a:r>
              <a:rPr lang="en-US" sz="2200" dirty="0">
                <a:solidFill>
                  <a:srgbClr val="FFFFFF"/>
                </a:solidFill>
              </a:rPr>
              <a:t>Climate Unity guidance pack and workshops</a:t>
            </a:r>
          </a:p>
          <a:p>
            <a:pPr indent="-228600">
              <a:lnSpc>
                <a:spcPct val="90000"/>
              </a:lnSpc>
              <a:spcAft>
                <a:spcPts val="600"/>
              </a:spcAft>
              <a:buFont typeface="Arial" panose="020B0604020202020204" pitchFamily="34" charset="0"/>
              <a:buChar char="•"/>
            </a:pPr>
            <a:endParaRPr lang="en-US" sz="2200" dirty="0">
              <a:solidFill>
                <a:srgbClr val="FFFFFF"/>
              </a:solidFill>
            </a:endParaRPr>
          </a:p>
          <a:p>
            <a:pPr indent="-228600">
              <a:lnSpc>
                <a:spcPct val="90000"/>
              </a:lnSpc>
              <a:spcAft>
                <a:spcPts val="600"/>
              </a:spcAft>
              <a:buFont typeface="Arial" panose="020B0604020202020204" pitchFamily="34" charset="0"/>
              <a:buChar char="•"/>
            </a:pPr>
            <a:endParaRPr lang="en-US" sz="2200" dirty="0">
              <a:solidFill>
                <a:srgbClr val="FFFFFF"/>
              </a:solidFill>
            </a:endParaRPr>
          </a:p>
        </p:txBody>
      </p:sp>
    </p:spTree>
    <p:extLst>
      <p:ext uri="{BB962C8B-B14F-4D97-AF65-F5344CB8AC3E}">
        <p14:creationId xmlns:p14="http://schemas.microsoft.com/office/powerpoint/2010/main" val="6877311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9FFB3-7BCD-4D5D-AA81-7FEE57A55DC0}"/>
              </a:ext>
            </a:extLst>
          </p:cNvPr>
          <p:cNvSpPr>
            <a:spLocks noGrp="1"/>
          </p:cNvSpPr>
          <p:nvPr>
            <p:ph type="title"/>
          </p:nvPr>
        </p:nvSpPr>
        <p:spPr>
          <a:xfrm>
            <a:off x="765941" y="75452"/>
            <a:ext cx="10999124" cy="921083"/>
          </a:xfrm>
        </p:spPr>
        <p:txBody>
          <a:bodyPr>
            <a:normAutofit fontScale="90000"/>
          </a:bodyPr>
          <a:lstStyle/>
          <a:p>
            <a:br>
              <a:rPr lang="en-GB" dirty="0"/>
            </a:br>
            <a:r>
              <a:rPr lang="en-GB" dirty="0"/>
              <a:t>Climate emergencies</a:t>
            </a:r>
            <a:br>
              <a:rPr lang="en-GB" dirty="0"/>
            </a:br>
            <a:endParaRPr lang="en-GB" dirty="0"/>
          </a:p>
        </p:txBody>
      </p:sp>
      <p:sp>
        <p:nvSpPr>
          <p:cNvPr id="3" name="Content Placeholder 2">
            <a:extLst>
              <a:ext uri="{FF2B5EF4-FFF2-40B4-BE49-F238E27FC236}">
                <a16:creationId xmlns:a16="http://schemas.microsoft.com/office/drawing/2014/main" id="{BF72FA22-0105-4BF6-B23A-CFFA09AE7589}"/>
              </a:ext>
            </a:extLst>
          </p:cNvPr>
          <p:cNvSpPr>
            <a:spLocks noGrp="1"/>
          </p:cNvSpPr>
          <p:nvPr>
            <p:ph idx="1"/>
          </p:nvPr>
        </p:nvSpPr>
        <p:spPr>
          <a:xfrm>
            <a:off x="765941" y="996535"/>
            <a:ext cx="10660117" cy="4116461"/>
          </a:xfrm>
        </p:spPr>
        <p:txBody>
          <a:bodyPr>
            <a:normAutofit fontScale="25000" lnSpcReduction="20000"/>
          </a:bodyPr>
          <a:lstStyle/>
          <a:p>
            <a:pPr marL="0" indent="0">
              <a:buNone/>
            </a:pPr>
            <a:r>
              <a:rPr lang="en-GB" sz="8600" dirty="0"/>
              <a:t>Nature is angry, nature is striking back.</a:t>
            </a:r>
          </a:p>
          <a:p>
            <a:pPr marL="0" indent="0">
              <a:buNone/>
            </a:pPr>
            <a:r>
              <a:rPr lang="en-GB" sz="8600" dirty="0"/>
              <a:t>Seas are rising and oceans are acidifying.</a:t>
            </a:r>
          </a:p>
          <a:p>
            <a:pPr marL="0" indent="0">
              <a:buNone/>
            </a:pPr>
            <a:r>
              <a:rPr lang="en-GB" sz="8600" dirty="0"/>
              <a:t>Glaciers are melting and corals are glitching.</a:t>
            </a:r>
          </a:p>
          <a:p>
            <a:pPr marL="0" indent="0">
              <a:buNone/>
            </a:pPr>
            <a:r>
              <a:rPr lang="en-GB" sz="8600" dirty="0"/>
              <a:t>Droughts are spreading and wild fires are burning.</a:t>
            </a:r>
          </a:p>
          <a:p>
            <a:pPr marL="0" indent="0">
              <a:buNone/>
            </a:pPr>
            <a:r>
              <a:rPr lang="en-GB" sz="8600" dirty="0"/>
              <a:t>Deserts are expanding and access to water is dwindling.</a:t>
            </a:r>
          </a:p>
          <a:p>
            <a:pPr marL="0" indent="0">
              <a:buNone/>
            </a:pPr>
            <a:r>
              <a:rPr lang="en-GB" sz="8600" dirty="0"/>
              <a:t>Heatwaves are scorching and natural disasters are multiplying.</a:t>
            </a:r>
          </a:p>
          <a:p>
            <a:pPr marL="0" indent="0">
              <a:buNone/>
            </a:pPr>
            <a:r>
              <a:rPr lang="en-GB" sz="8600" dirty="0"/>
              <a:t>Storms everywhere are more intense and more frequent and more deadly.</a:t>
            </a:r>
          </a:p>
          <a:p>
            <a:pPr marL="0" indent="0">
              <a:buNone/>
            </a:pPr>
            <a:r>
              <a:rPr lang="en-GB" sz="8600" dirty="0"/>
              <a:t>I’ve seen it with my own eyes from Dominica to the South Pacific.</a:t>
            </a:r>
          </a:p>
          <a:p>
            <a:pPr marL="0" indent="0">
              <a:buNone/>
            </a:pPr>
            <a:r>
              <a:rPr lang="en-GB" sz="8600" dirty="0"/>
              <a:t>Our warming earth is issuing a chilling cry- STOP. If we do not urgently change our ways of </a:t>
            </a:r>
          </a:p>
          <a:p>
            <a:pPr marL="0" indent="0">
              <a:buNone/>
            </a:pPr>
            <a:r>
              <a:rPr lang="en-GB" sz="8600" dirty="0"/>
              <a:t> life we jeopardise life itself.</a:t>
            </a:r>
          </a:p>
          <a:p>
            <a:pPr marL="0" indent="0">
              <a:buNone/>
            </a:pPr>
            <a:endParaRPr lang="en-GB" dirty="0"/>
          </a:p>
          <a:p>
            <a:pPr marL="0" indent="0">
              <a:buNone/>
            </a:pPr>
            <a:r>
              <a:rPr lang="en-GB" sz="7200" dirty="0"/>
              <a:t>Antonio Guterres</a:t>
            </a:r>
          </a:p>
          <a:p>
            <a:pPr marL="0" indent="0">
              <a:buNone/>
            </a:pPr>
            <a:r>
              <a:rPr lang="en-GB" sz="7200" dirty="0"/>
              <a:t>UN Secretary General</a:t>
            </a:r>
          </a:p>
          <a:p>
            <a:pPr marL="0" indent="0">
              <a:buNone/>
            </a:pPr>
            <a:r>
              <a:rPr lang="en-GB" sz="7200" dirty="0"/>
              <a:t>Climate Action Summit</a:t>
            </a:r>
          </a:p>
          <a:p>
            <a:pPr marL="0" indent="0">
              <a:buNone/>
            </a:pPr>
            <a:r>
              <a:rPr lang="en-GB" sz="7200" dirty="0"/>
              <a:t>September 2019.</a:t>
            </a:r>
          </a:p>
          <a:p>
            <a:pPr marL="0" indent="0">
              <a:buNone/>
            </a:pPr>
            <a:endParaRPr lang="en-GB" dirty="0"/>
          </a:p>
        </p:txBody>
      </p:sp>
    </p:spTree>
    <p:extLst>
      <p:ext uri="{BB962C8B-B14F-4D97-AF65-F5344CB8AC3E}">
        <p14:creationId xmlns:p14="http://schemas.microsoft.com/office/powerpoint/2010/main" val="9234942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IAS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HIAS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HIAS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HIAS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1465</TotalTime>
  <Words>1883</Words>
  <Application>Microsoft Office PowerPoint</Application>
  <PresentationFormat>Widescreen</PresentationFormat>
  <Paragraphs>179</Paragraphs>
  <Slides>47</Slides>
  <Notes>1</Notes>
  <HiddenSlides>0</HiddenSlides>
  <MMClips>0</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47</vt:i4>
      </vt:variant>
    </vt:vector>
  </HeadingPairs>
  <TitlesOfParts>
    <vt:vector size="57" baseType="lpstr">
      <vt:lpstr>Arial</vt:lpstr>
      <vt:lpstr>Avenir Next LT Pro</vt:lpstr>
      <vt:lpstr>Calibri</vt:lpstr>
      <vt:lpstr>Calibri Light</vt:lpstr>
      <vt:lpstr>Office Theme</vt:lpstr>
      <vt:lpstr>HIAS PowerPoint template</vt:lpstr>
      <vt:lpstr>HIAS PowerPoint template</vt:lpstr>
      <vt:lpstr>Office Theme</vt:lpstr>
      <vt:lpstr>HIAS PowerPoint template</vt:lpstr>
      <vt:lpstr>HIAS PowerPoint template</vt:lpstr>
      <vt:lpstr>Climate Unity School’s Project 2022  Justine Ball (RE General Inspector/Adviser)   Minnie Moore (Rights, Diversity and Social Justice Education Adviser)  Jayne Stillman (County Inspector/ Adviser Art)</vt:lpstr>
      <vt:lpstr>Climate Unity </vt:lpstr>
      <vt:lpstr>PowerPoint Presentation</vt:lpstr>
      <vt:lpstr>Climate Unity Project 2021-22- what will happen….</vt:lpstr>
      <vt:lpstr>Some Climate Change concerns identified by pupils:  </vt:lpstr>
      <vt:lpstr>Resources to stimulate thinking about Climate Crisis</vt:lpstr>
      <vt:lpstr> HIAS subject Moodles  11 rebranded moodle sites  site news  general subject information  quality resources  course materials HTLC Professional Learning Moodle Searchable course catalogue linked to the Learning Zone  course updates   in-house training opportunities  online calendar of events  publications and online resources  bespoke consultancy services </vt:lpstr>
      <vt:lpstr>PowerPoint Presentation</vt:lpstr>
      <vt:lpstr> Climate emergencies </vt:lpstr>
      <vt:lpstr>PowerPoint Presentation</vt:lpstr>
      <vt:lpstr>Some examples/ideas.</vt:lpstr>
      <vt:lpstr>Circle, round, sphere, and ring.</vt:lpstr>
      <vt:lpstr>PowerPoint Presentation</vt:lpstr>
      <vt:lpstr>PowerPoint Presentation</vt:lpstr>
      <vt:lpstr>Millie Marotta</vt:lpstr>
      <vt:lpstr>Using packaging ironed  together (Top tip- iron between greaseproof paper).</vt:lpstr>
      <vt:lpstr>PowerPoint Presentation</vt:lpstr>
      <vt:lpstr>Tiger tailed seahorses</vt:lpstr>
      <vt:lpstr>COP26- One show.</vt:lpstr>
      <vt:lpstr>Anthony Gormley- Artist working in a circle using leaves.</vt:lpstr>
      <vt:lpstr>PowerPoint Presentation</vt:lpstr>
      <vt:lpstr>Tony Cragg: Inspiration for artwork possibly outside using various recycling items.</vt:lpstr>
      <vt:lpstr>PowerPoint Presentation</vt:lpstr>
      <vt:lpstr>The venues</vt:lpstr>
      <vt:lpstr>PowerPoint Presentation</vt:lpstr>
      <vt:lpstr>PowerPoint Presentation</vt:lpstr>
      <vt:lpstr>PowerPoint Presentation</vt:lpstr>
      <vt:lpstr>Considerations for artwork:</vt:lpstr>
      <vt:lpstr>QR codes</vt:lpstr>
      <vt:lpstr>The voice of Children and Young People</vt:lpstr>
      <vt:lpstr>PowerPoint Presentation</vt:lpstr>
      <vt:lpstr>Other ideas</vt:lpstr>
      <vt:lpstr>Weaving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Phyllida Barlow ideas for outside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Unity</dc:title>
  <dc:creator>Stillman, Jayne</dc:creator>
  <cp:lastModifiedBy>Stillman, Jayne</cp:lastModifiedBy>
  <cp:revision>24</cp:revision>
  <cp:lastPrinted>2021-11-30T22:17:53Z</cp:lastPrinted>
  <dcterms:created xsi:type="dcterms:W3CDTF">2021-11-05T11:52:07Z</dcterms:created>
  <dcterms:modified xsi:type="dcterms:W3CDTF">2021-12-02T15:09:41Z</dcterms:modified>
</cp:coreProperties>
</file>