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0"/>
  </p:notesMasterIdLst>
  <p:sldIdLst>
    <p:sldId id="256" r:id="rId6"/>
    <p:sldId id="1195" r:id="rId7"/>
    <p:sldId id="1391" r:id="rId8"/>
    <p:sldId id="1580" r:id="rId9"/>
    <p:sldId id="1423" r:id="rId10"/>
    <p:sldId id="1389" r:id="rId11"/>
    <p:sldId id="1394" r:id="rId12"/>
    <p:sldId id="1606" r:id="rId13"/>
    <p:sldId id="1430" r:id="rId14"/>
    <p:sldId id="1586" r:id="rId15"/>
    <p:sldId id="1589" r:id="rId16"/>
    <p:sldId id="1604" r:id="rId17"/>
    <p:sldId id="1567" r:id="rId18"/>
    <p:sldId id="1610" r:id="rId19"/>
    <p:sldId id="1395" r:id="rId20"/>
    <p:sldId id="1607" r:id="rId21"/>
    <p:sldId id="1561" r:id="rId22"/>
    <p:sldId id="1605" r:id="rId23"/>
    <p:sldId id="1383" r:id="rId24"/>
    <p:sldId id="1577" r:id="rId25"/>
    <p:sldId id="1603" r:id="rId26"/>
    <p:sldId id="1599" r:id="rId27"/>
    <p:sldId id="1565" r:id="rId28"/>
    <p:sldId id="1560" r:id="rId29"/>
    <p:sldId id="1601" r:id="rId30"/>
    <p:sldId id="1597" r:id="rId31"/>
    <p:sldId id="1608" r:id="rId32"/>
    <p:sldId id="1609" r:id="rId33"/>
    <p:sldId id="1596" r:id="rId34"/>
    <p:sldId id="1563" r:id="rId35"/>
    <p:sldId id="1562" r:id="rId36"/>
    <p:sldId id="1602" r:id="rId37"/>
    <p:sldId id="1438" r:id="rId38"/>
    <p:sldId id="1568" r:id="rId39"/>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08314C"/>
    <a:srgbClr val="E40520"/>
    <a:srgbClr val="429AD6"/>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0A92B7-2A51-470C-8FD0-1F4472FA4E80}" v="77" dt="2026-01-30T16:50:53.4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63960" autoAdjust="0"/>
  </p:normalViewPr>
  <p:slideViewPr>
    <p:cSldViewPr snapToGrid="0">
      <p:cViewPr varScale="1">
        <p:scale>
          <a:sx n="20" d="100"/>
          <a:sy n="20" d="100"/>
        </p:scale>
        <p:origin x="1436" y="60"/>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custSel addSld delSld modSld sldOrd addSection delSection">
      <pc:chgData name="Pritchard, Cindy" userId="26239436-f244-48ee-9592-488f7c2a36c4" providerId="ADAL" clId="{F5FA4D09-911B-424C-92FE-3F725BC947CA}" dt="2026-02-11T09:28:53.979" v="12215" actId="403"/>
      <pc:docMkLst>
        <pc:docMk/>
      </pc:docMkLst>
      <pc:sldChg chg="addSp delSp modSp mod">
        <pc:chgData name="Pritchard, Cindy" userId="26239436-f244-48ee-9592-488f7c2a36c4" providerId="ADAL" clId="{F5FA4D09-911B-424C-92FE-3F725BC947CA}" dt="2026-01-29T15:59:19.392" v="7703" actId="1076"/>
        <pc:sldMkLst>
          <pc:docMk/>
          <pc:sldMk cId="3543087411" sldId="256"/>
        </pc:sldMkLst>
        <pc:spChg chg="mod">
          <ac:chgData name="Pritchard, Cindy" userId="26239436-f244-48ee-9592-488f7c2a36c4" providerId="ADAL" clId="{F5FA4D09-911B-424C-92FE-3F725BC947CA}" dt="2026-01-29T15:50:02.870" v="7692" actId="1076"/>
          <ac:spMkLst>
            <pc:docMk/>
            <pc:sldMk cId="3543087411" sldId="256"/>
            <ac:spMk id="3" creationId="{975E0C78-8CBD-FC51-EDA7-9787094B346C}"/>
          </ac:spMkLst>
        </pc:spChg>
        <pc:picChg chg="add mod">
          <ac:chgData name="Pritchard, Cindy" userId="26239436-f244-48ee-9592-488f7c2a36c4" providerId="ADAL" clId="{F5FA4D09-911B-424C-92FE-3F725BC947CA}" dt="2026-01-29T15:51:06.278" v="7699" actId="1076"/>
          <ac:picMkLst>
            <pc:docMk/>
            <pc:sldMk cId="3543087411" sldId="256"/>
            <ac:picMk id="7" creationId="{4B5094F4-5C19-A812-1994-C66C6F0958F0}"/>
          </ac:picMkLst>
        </pc:picChg>
        <pc:picChg chg="add mod">
          <ac:chgData name="Pritchard, Cindy" userId="26239436-f244-48ee-9592-488f7c2a36c4" providerId="ADAL" clId="{F5FA4D09-911B-424C-92FE-3F725BC947CA}" dt="2026-01-29T15:59:19.392" v="7703" actId="1076"/>
          <ac:picMkLst>
            <pc:docMk/>
            <pc:sldMk cId="3543087411" sldId="256"/>
            <ac:picMk id="9" creationId="{E7904EBF-0BDB-70BE-7B4B-40E91A966B72}"/>
          </ac:picMkLst>
        </pc:picChg>
      </pc:sldChg>
      <pc:sldChg chg="addSp delSp modSp add mod ord">
        <pc:chgData name="Pritchard, Cindy" userId="26239436-f244-48ee-9592-488f7c2a36c4" providerId="ADAL" clId="{F5FA4D09-911B-424C-92FE-3F725BC947CA}" dt="2026-01-27T15:33:10.002" v="7444" actId="1076"/>
        <pc:sldMkLst>
          <pc:docMk/>
          <pc:sldMk cId="1687983480" sldId="1195"/>
        </pc:sldMkLst>
        <pc:spChg chg="mod">
          <ac:chgData name="Pritchard, Cindy" userId="26239436-f244-48ee-9592-488f7c2a36c4" providerId="ADAL" clId="{F5FA4D09-911B-424C-92FE-3F725BC947CA}" dt="2026-01-27T15:31:56.094" v="7438" actId="1076"/>
          <ac:spMkLst>
            <pc:docMk/>
            <pc:sldMk cId="1687983480" sldId="1195"/>
            <ac:spMk id="4" creationId="{63146691-BC43-1842-A475-2217D85C90DF}"/>
          </ac:spMkLst>
        </pc:spChg>
        <pc:spChg chg="mod">
          <ac:chgData name="Pritchard, Cindy" userId="26239436-f244-48ee-9592-488f7c2a36c4" providerId="ADAL" clId="{F5FA4D09-911B-424C-92FE-3F725BC947CA}" dt="2026-01-27T15:33:06.409" v="7443" actId="14100"/>
          <ac:spMkLst>
            <pc:docMk/>
            <pc:sldMk cId="1687983480" sldId="1195"/>
            <ac:spMk id="19" creationId="{E1217EE7-D48B-6986-E446-A83AA89995EE}"/>
          </ac:spMkLst>
        </pc:spChg>
        <pc:picChg chg="add mod">
          <ac:chgData name="Pritchard, Cindy" userId="26239436-f244-48ee-9592-488f7c2a36c4" providerId="ADAL" clId="{F5FA4D09-911B-424C-92FE-3F725BC947CA}" dt="2026-01-27T15:33:10.002" v="7444" actId="1076"/>
          <ac:picMkLst>
            <pc:docMk/>
            <pc:sldMk cId="1687983480" sldId="1195"/>
            <ac:picMk id="1026" creationId="{8ECE11E4-13D6-3E9F-FB7D-CDAB187B2004}"/>
          </ac:picMkLst>
        </pc:picChg>
      </pc:sldChg>
      <pc:sldChg chg="addSp delSp modSp add mod ord setBg delDesignElem">
        <pc:chgData name="Pritchard, Cindy" userId="26239436-f244-48ee-9592-488f7c2a36c4" providerId="ADAL" clId="{F5FA4D09-911B-424C-92FE-3F725BC947CA}" dt="2026-02-11T09:28:53.979" v="12215" actId="403"/>
        <pc:sldMkLst>
          <pc:docMk/>
          <pc:sldMk cId="1049355797" sldId="1383"/>
        </pc:sldMkLst>
        <pc:spChg chg="add mod">
          <ac:chgData name="Pritchard, Cindy" userId="26239436-f244-48ee-9592-488f7c2a36c4" providerId="ADAL" clId="{F5FA4D09-911B-424C-92FE-3F725BC947CA}" dt="2026-02-11T09:28:53.979" v="12215" actId="403"/>
          <ac:spMkLst>
            <pc:docMk/>
            <pc:sldMk cId="1049355797" sldId="1383"/>
            <ac:spMk id="4" creationId="{0E2FB3C4-0E8F-BF0D-30AD-A4064DB11B0F}"/>
          </ac:spMkLst>
        </pc:spChg>
      </pc:sldChg>
      <pc:sldChg chg="modSp mod">
        <pc:chgData name="Pritchard, Cindy" userId="26239436-f244-48ee-9592-488f7c2a36c4" providerId="ADAL" clId="{F5FA4D09-911B-424C-92FE-3F725BC947CA}" dt="2026-01-30T16:54:37.225" v="12204" actId="6549"/>
        <pc:sldMkLst>
          <pc:docMk/>
          <pc:sldMk cId="997501777" sldId="1389"/>
        </pc:sldMkLst>
        <pc:spChg chg="mod">
          <ac:chgData name="Pritchard, Cindy" userId="26239436-f244-48ee-9592-488f7c2a36c4" providerId="ADAL" clId="{F5FA4D09-911B-424C-92FE-3F725BC947CA}" dt="2026-01-30T16:54:37.225" v="12204" actId="6549"/>
          <ac:spMkLst>
            <pc:docMk/>
            <pc:sldMk cId="997501777" sldId="1389"/>
            <ac:spMk id="3" creationId="{F6659FAD-F1BE-15B8-6C93-B6ACC5A5FD2F}"/>
          </ac:spMkLst>
        </pc:spChg>
      </pc:sldChg>
      <pc:sldChg chg="addSp modSp mod">
        <pc:chgData name="Pritchard, Cindy" userId="26239436-f244-48ee-9592-488f7c2a36c4" providerId="ADAL" clId="{F5FA4D09-911B-424C-92FE-3F725BC947CA}" dt="2026-01-30T15:42:09.189" v="8078" actId="1076"/>
        <pc:sldMkLst>
          <pc:docMk/>
          <pc:sldMk cId="1188404328" sldId="1394"/>
        </pc:sldMkLst>
        <pc:spChg chg="mod">
          <ac:chgData name="Pritchard, Cindy" userId="26239436-f244-48ee-9592-488f7c2a36c4" providerId="ADAL" clId="{F5FA4D09-911B-424C-92FE-3F725BC947CA}" dt="2026-01-30T15:42:09.189" v="8078" actId="1076"/>
          <ac:spMkLst>
            <pc:docMk/>
            <pc:sldMk cId="1188404328" sldId="1394"/>
            <ac:spMk id="4" creationId="{59E6EB9D-6BCA-476C-5E32-16C8D4D3DCA3}"/>
          </ac:spMkLst>
        </pc:spChg>
        <pc:picChg chg="add mod modCrop">
          <ac:chgData name="Pritchard, Cindy" userId="26239436-f244-48ee-9592-488f7c2a36c4" providerId="ADAL" clId="{F5FA4D09-911B-424C-92FE-3F725BC947CA}" dt="2026-01-30T15:32:41.835" v="7945" actId="14100"/>
          <ac:picMkLst>
            <pc:docMk/>
            <pc:sldMk cId="1188404328" sldId="1394"/>
            <ac:picMk id="5" creationId="{6DEC91B8-BF64-1FF5-6B93-1F14C8005AD5}"/>
          </ac:picMkLst>
        </pc:picChg>
        <pc:picChg chg="add mod modCrop">
          <ac:chgData name="Pritchard, Cindy" userId="26239436-f244-48ee-9592-488f7c2a36c4" providerId="ADAL" clId="{F5FA4D09-911B-424C-92FE-3F725BC947CA}" dt="2026-01-30T15:32:44.413" v="7946" actId="14100"/>
          <ac:picMkLst>
            <pc:docMk/>
            <pc:sldMk cId="1188404328" sldId="1394"/>
            <ac:picMk id="7" creationId="{FF9694F3-8988-341E-3240-4A4F72E8421F}"/>
          </ac:picMkLst>
        </pc:picChg>
        <pc:picChg chg="add mod modCrop">
          <ac:chgData name="Pritchard, Cindy" userId="26239436-f244-48ee-9592-488f7c2a36c4" providerId="ADAL" clId="{F5FA4D09-911B-424C-92FE-3F725BC947CA}" dt="2026-01-30T15:33:29.562" v="7957" actId="1076"/>
          <ac:picMkLst>
            <pc:docMk/>
            <pc:sldMk cId="1188404328" sldId="1394"/>
            <ac:picMk id="9" creationId="{6B80CFD6-027F-77D2-C9F4-F6945699CB3F}"/>
          </ac:picMkLst>
        </pc:picChg>
        <pc:picChg chg="add mod modCrop">
          <ac:chgData name="Pritchard, Cindy" userId="26239436-f244-48ee-9592-488f7c2a36c4" providerId="ADAL" clId="{F5FA4D09-911B-424C-92FE-3F725BC947CA}" dt="2026-01-30T15:34:03.988" v="7968" actId="1076"/>
          <ac:picMkLst>
            <pc:docMk/>
            <pc:sldMk cId="1188404328" sldId="1394"/>
            <ac:picMk id="11" creationId="{6C3109B9-D91C-A2BB-C013-53508C2C17D3}"/>
          </ac:picMkLst>
        </pc:picChg>
        <pc:picChg chg="add mod modCrop">
          <ac:chgData name="Pritchard, Cindy" userId="26239436-f244-48ee-9592-488f7c2a36c4" providerId="ADAL" clId="{F5FA4D09-911B-424C-92FE-3F725BC947CA}" dt="2026-01-30T15:34:29.915" v="7972" actId="1076"/>
          <ac:picMkLst>
            <pc:docMk/>
            <pc:sldMk cId="1188404328" sldId="1394"/>
            <ac:picMk id="13" creationId="{044CB00B-19D6-03AB-F1D1-0FB5724E27EE}"/>
          </ac:picMkLst>
        </pc:picChg>
        <pc:picChg chg="add mod modCrop">
          <ac:chgData name="Pritchard, Cindy" userId="26239436-f244-48ee-9592-488f7c2a36c4" providerId="ADAL" clId="{F5FA4D09-911B-424C-92FE-3F725BC947CA}" dt="2026-01-30T15:33:45.060" v="7963" actId="1076"/>
          <ac:picMkLst>
            <pc:docMk/>
            <pc:sldMk cId="1188404328" sldId="1394"/>
            <ac:picMk id="15" creationId="{E25CBEC6-FAB9-82A7-B7F1-8A31049C300E}"/>
          </ac:picMkLst>
        </pc:picChg>
        <pc:picChg chg="add mod modCrop">
          <ac:chgData name="Pritchard, Cindy" userId="26239436-f244-48ee-9592-488f7c2a36c4" providerId="ADAL" clId="{F5FA4D09-911B-424C-92FE-3F725BC947CA}" dt="2026-01-30T15:35:17.637" v="7982" actId="1076"/>
          <ac:picMkLst>
            <pc:docMk/>
            <pc:sldMk cId="1188404328" sldId="1394"/>
            <ac:picMk id="17" creationId="{6D5CC4E6-A575-8F59-A2CF-B0180128F068}"/>
          </ac:picMkLst>
        </pc:picChg>
        <pc:picChg chg="add mod modCrop">
          <ac:chgData name="Pritchard, Cindy" userId="26239436-f244-48ee-9592-488f7c2a36c4" providerId="ADAL" clId="{F5FA4D09-911B-424C-92FE-3F725BC947CA}" dt="2026-01-30T15:37:25.622" v="8016" actId="1076"/>
          <ac:picMkLst>
            <pc:docMk/>
            <pc:sldMk cId="1188404328" sldId="1394"/>
            <ac:picMk id="19" creationId="{366823E9-9132-AFFF-FEED-E1EF9AB7EDC3}"/>
          </ac:picMkLst>
        </pc:picChg>
        <pc:picChg chg="add mod modCrop">
          <ac:chgData name="Pritchard, Cindy" userId="26239436-f244-48ee-9592-488f7c2a36c4" providerId="ADAL" clId="{F5FA4D09-911B-424C-92FE-3F725BC947CA}" dt="2026-01-30T15:35:45.934" v="7990" actId="14100"/>
          <ac:picMkLst>
            <pc:docMk/>
            <pc:sldMk cId="1188404328" sldId="1394"/>
            <ac:picMk id="21" creationId="{86C764C3-9396-F41C-00DA-B228FFDC257C}"/>
          </ac:picMkLst>
        </pc:picChg>
        <pc:picChg chg="add mod modCrop">
          <ac:chgData name="Pritchard, Cindy" userId="26239436-f244-48ee-9592-488f7c2a36c4" providerId="ADAL" clId="{F5FA4D09-911B-424C-92FE-3F725BC947CA}" dt="2026-01-30T15:36:53.213" v="8007" actId="14100"/>
          <ac:picMkLst>
            <pc:docMk/>
            <pc:sldMk cId="1188404328" sldId="1394"/>
            <ac:picMk id="23" creationId="{38D57E3F-E98D-608A-25A4-99ACF05CB747}"/>
          </ac:picMkLst>
        </pc:picChg>
        <pc:picChg chg="add mod modCrop">
          <ac:chgData name="Pritchard, Cindy" userId="26239436-f244-48ee-9592-488f7c2a36c4" providerId="ADAL" clId="{F5FA4D09-911B-424C-92FE-3F725BC947CA}" dt="2026-01-30T15:37:02.827" v="8011" actId="1076"/>
          <ac:picMkLst>
            <pc:docMk/>
            <pc:sldMk cId="1188404328" sldId="1394"/>
            <ac:picMk id="25" creationId="{67A360FC-6093-8472-8B18-BC12C8E0A8A4}"/>
          </ac:picMkLst>
        </pc:picChg>
        <pc:picChg chg="add mod modCrop">
          <ac:chgData name="Pritchard, Cindy" userId="26239436-f244-48ee-9592-488f7c2a36c4" providerId="ADAL" clId="{F5FA4D09-911B-424C-92FE-3F725BC947CA}" dt="2026-01-30T15:37:19.032" v="8015" actId="1076"/>
          <ac:picMkLst>
            <pc:docMk/>
            <pc:sldMk cId="1188404328" sldId="1394"/>
            <ac:picMk id="28" creationId="{8136EA99-6F46-81D2-FABF-D63AD8FE0B9F}"/>
          </ac:picMkLst>
        </pc:picChg>
        <pc:picChg chg="add mod modCrop">
          <ac:chgData name="Pritchard, Cindy" userId="26239436-f244-48ee-9592-488f7c2a36c4" providerId="ADAL" clId="{F5FA4D09-911B-424C-92FE-3F725BC947CA}" dt="2026-01-30T15:38:31.193" v="8032" actId="14100"/>
          <ac:picMkLst>
            <pc:docMk/>
            <pc:sldMk cId="1188404328" sldId="1394"/>
            <ac:picMk id="30" creationId="{26904C05-B2CB-4E98-118F-34D4C0E68844}"/>
          </ac:picMkLst>
        </pc:picChg>
        <pc:picChg chg="add mod modCrop">
          <ac:chgData name="Pritchard, Cindy" userId="26239436-f244-48ee-9592-488f7c2a36c4" providerId="ADAL" clId="{F5FA4D09-911B-424C-92FE-3F725BC947CA}" dt="2026-01-30T15:42:00.686" v="8076" actId="1076"/>
          <ac:picMkLst>
            <pc:docMk/>
            <pc:sldMk cId="1188404328" sldId="1394"/>
            <ac:picMk id="32" creationId="{9E199225-9A70-DF44-BDF2-41313BA75195}"/>
          </ac:picMkLst>
        </pc:picChg>
        <pc:picChg chg="add mod modCrop">
          <ac:chgData name="Pritchard, Cindy" userId="26239436-f244-48ee-9592-488f7c2a36c4" providerId="ADAL" clId="{F5FA4D09-911B-424C-92FE-3F725BC947CA}" dt="2026-01-30T15:38:14.651" v="8026" actId="1076"/>
          <ac:picMkLst>
            <pc:docMk/>
            <pc:sldMk cId="1188404328" sldId="1394"/>
            <ac:picMk id="34" creationId="{0E9BFD03-5595-B3CC-1459-D58BC73E8137}"/>
          </ac:picMkLst>
        </pc:picChg>
        <pc:picChg chg="add mod modCrop">
          <ac:chgData name="Pritchard, Cindy" userId="26239436-f244-48ee-9592-488f7c2a36c4" providerId="ADAL" clId="{F5FA4D09-911B-424C-92FE-3F725BC947CA}" dt="2026-01-30T15:39:31.236" v="8043" actId="732"/>
          <ac:picMkLst>
            <pc:docMk/>
            <pc:sldMk cId="1188404328" sldId="1394"/>
            <ac:picMk id="36" creationId="{32D9376E-D953-6357-A3D1-1197986C28D9}"/>
          </ac:picMkLst>
        </pc:picChg>
        <pc:picChg chg="add mod modCrop">
          <ac:chgData name="Pritchard, Cindy" userId="26239436-f244-48ee-9592-488f7c2a36c4" providerId="ADAL" clId="{F5FA4D09-911B-424C-92FE-3F725BC947CA}" dt="2026-01-30T15:40:10.417" v="8055" actId="1076"/>
          <ac:picMkLst>
            <pc:docMk/>
            <pc:sldMk cId="1188404328" sldId="1394"/>
            <ac:picMk id="38" creationId="{D2214AAE-DD51-59ED-17D0-9E3FA9C7BA82}"/>
          </ac:picMkLst>
        </pc:picChg>
        <pc:picChg chg="add mod modCrop">
          <ac:chgData name="Pritchard, Cindy" userId="26239436-f244-48ee-9592-488f7c2a36c4" providerId="ADAL" clId="{F5FA4D09-911B-424C-92FE-3F725BC947CA}" dt="2026-01-30T15:40:08.796" v="8054" actId="1076"/>
          <ac:picMkLst>
            <pc:docMk/>
            <pc:sldMk cId="1188404328" sldId="1394"/>
            <ac:picMk id="40" creationId="{3ADC2B73-9312-1830-8E8D-C7305090938D}"/>
          </ac:picMkLst>
        </pc:picChg>
        <pc:picChg chg="add mod modCrop">
          <ac:chgData name="Pritchard, Cindy" userId="26239436-f244-48ee-9592-488f7c2a36c4" providerId="ADAL" clId="{F5FA4D09-911B-424C-92FE-3F725BC947CA}" dt="2026-01-30T15:41:11.543" v="8062" actId="14100"/>
          <ac:picMkLst>
            <pc:docMk/>
            <pc:sldMk cId="1188404328" sldId="1394"/>
            <ac:picMk id="42" creationId="{16348549-804A-3D97-5E41-43868BB7621A}"/>
          </ac:picMkLst>
        </pc:picChg>
        <pc:picChg chg="add mod modCrop">
          <ac:chgData name="Pritchard, Cindy" userId="26239436-f244-48ee-9592-488f7c2a36c4" providerId="ADAL" clId="{F5FA4D09-911B-424C-92FE-3F725BC947CA}" dt="2026-01-30T15:41:50.560" v="8074" actId="14100"/>
          <ac:picMkLst>
            <pc:docMk/>
            <pc:sldMk cId="1188404328" sldId="1394"/>
            <ac:picMk id="44" creationId="{5A9B877B-67C3-736D-109D-DAB392A0CF13}"/>
          </ac:picMkLst>
        </pc:picChg>
        <pc:picChg chg="add mod modCrop">
          <ac:chgData name="Pritchard, Cindy" userId="26239436-f244-48ee-9592-488f7c2a36c4" providerId="ADAL" clId="{F5FA4D09-911B-424C-92FE-3F725BC947CA}" dt="2026-01-30T15:41:33.472" v="8069" actId="14100"/>
          <ac:picMkLst>
            <pc:docMk/>
            <pc:sldMk cId="1188404328" sldId="1394"/>
            <ac:picMk id="47" creationId="{86EC8D60-E857-D732-2BAC-F8333F072AD9}"/>
          </ac:picMkLst>
        </pc:picChg>
      </pc:sldChg>
      <pc:sldChg chg="modSp mod">
        <pc:chgData name="Pritchard, Cindy" userId="26239436-f244-48ee-9592-488f7c2a36c4" providerId="ADAL" clId="{F5FA4D09-911B-424C-92FE-3F725BC947CA}" dt="2026-01-30T16:48:26.130" v="11087" actId="6549"/>
        <pc:sldMkLst>
          <pc:docMk/>
          <pc:sldMk cId="3922236785" sldId="1423"/>
        </pc:sldMkLst>
        <pc:spChg chg="mod">
          <ac:chgData name="Pritchard, Cindy" userId="26239436-f244-48ee-9592-488f7c2a36c4" providerId="ADAL" clId="{F5FA4D09-911B-424C-92FE-3F725BC947CA}" dt="2026-01-30T16:48:26.130" v="11087" actId="6549"/>
          <ac:spMkLst>
            <pc:docMk/>
            <pc:sldMk cId="3922236785" sldId="1423"/>
            <ac:spMk id="2" creationId="{DA966805-4464-2C2D-91A5-4710BA02888D}"/>
          </ac:spMkLst>
        </pc:spChg>
      </pc:sldChg>
      <pc:sldChg chg="ord">
        <pc:chgData name="Pritchard, Cindy" userId="26239436-f244-48ee-9592-488f7c2a36c4" providerId="ADAL" clId="{F5FA4D09-911B-424C-92FE-3F725BC947CA}" dt="2026-01-30T16:26:00.990" v="8711"/>
        <pc:sldMkLst>
          <pc:docMk/>
          <pc:sldMk cId="4252398375" sldId="1438"/>
        </pc:sldMkLst>
      </pc:sldChg>
      <pc:sldChg chg="ord">
        <pc:chgData name="Pritchard, Cindy" userId="26239436-f244-48ee-9592-488f7c2a36c4" providerId="ADAL" clId="{F5FA4D09-911B-424C-92FE-3F725BC947CA}" dt="2026-01-30T16:26:36.514" v="8719"/>
        <pc:sldMkLst>
          <pc:docMk/>
          <pc:sldMk cId="3323225526" sldId="1560"/>
        </pc:sldMkLst>
      </pc:sldChg>
      <pc:sldChg chg="addSp delSp modSp mod ord modNotesTx">
        <pc:chgData name="Pritchard, Cindy" userId="26239436-f244-48ee-9592-488f7c2a36c4" providerId="ADAL" clId="{F5FA4D09-911B-424C-92FE-3F725BC947CA}" dt="2026-01-30T15:48:40.891" v="8102"/>
        <pc:sldMkLst>
          <pc:docMk/>
          <pc:sldMk cId="289381127" sldId="1561"/>
        </pc:sldMkLst>
      </pc:sldChg>
      <pc:sldChg chg="addSp delSp modSp mod modNotesTx">
        <pc:chgData name="Pritchard, Cindy" userId="26239436-f244-48ee-9592-488f7c2a36c4" providerId="ADAL" clId="{F5FA4D09-911B-424C-92FE-3F725BC947CA}" dt="2026-01-30T16:38:04.715" v="9162" actId="1076"/>
        <pc:sldMkLst>
          <pc:docMk/>
          <pc:sldMk cId="318226778" sldId="1562"/>
        </pc:sldMkLst>
        <pc:spChg chg="add mod">
          <ac:chgData name="Pritchard, Cindy" userId="26239436-f244-48ee-9592-488f7c2a36c4" providerId="ADAL" clId="{F5FA4D09-911B-424C-92FE-3F725BC947CA}" dt="2026-01-30T16:35:40.413" v="9122" actId="207"/>
          <ac:spMkLst>
            <pc:docMk/>
            <pc:sldMk cId="318226778" sldId="1562"/>
            <ac:spMk id="2" creationId="{A736E1F8-4662-A552-E2D4-68FEB343282C}"/>
          </ac:spMkLst>
        </pc:spChg>
        <pc:spChg chg="add mod">
          <ac:chgData name="Pritchard, Cindy" userId="26239436-f244-48ee-9592-488f7c2a36c4" providerId="ADAL" clId="{F5FA4D09-911B-424C-92FE-3F725BC947CA}" dt="2026-01-30T16:38:04.715" v="9162" actId="1076"/>
          <ac:spMkLst>
            <pc:docMk/>
            <pc:sldMk cId="318226778" sldId="1562"/>
            <ac:spMk id="3" creationId="{C4CD1D03-2FCB-EBB6-44E2-D7660659D169}"/>
          </ac:spMkLst>
        </pc:spChg>
        <pc:spChg chg="add mod">
          <ac:chgData name="Pritchard, Cindy" userId="26239436-f244-48ee-9592-488f7c2a36c4" providerId="ADAL" clId="{F5FA4D09-911B-424C-92FE-3F725BC947CA}" dt="2026-01-30T16:37:50.331" v="9159" actId="1076"/>
          <ac:spMkLst>
            <pc:docMk/>
            <pc:sldMk cId="318226778" sldId="1562"/>
            <ac:spMk id="5" creationId="{08D5FB1F-8A7D-6D8D-7118-F3E9EA2EC9B2}"/>
          </ac:spMkLst>
        </pc:spChg>
        <pc:spChg chg="add mod">
          <ac:chgData name="Pritchard, Cindy" userId="26239436-f244-48ee-9592-488f7c2a36c4" providerId="ADAL" clId="{F5FA4D09-911B-424C-92FE-3F725BC947CA}" dt="2026-01-30T16:37:21.580" v="9150" actId="1076"/>
          <ac:spMkLst>
            <pc:docMk/>
            <pc:sldMk cId="318226778" sldId="1562"/>
            <ac:spMk id="6" creationId="{714668E6-1F97-A317-4EE4-7548E8645074}"/>
          </ac:spMkLst>
        </pc:spChg>
        <pc:spChg chg="add mod">
          <ac:chgData name="Pritchard, Cindy" userId="26239436-f244-48ee-9592-488f7c2a36c4" providerId="ADAL" clId="{F5FA4D09-911B-424C-92FE-3F725BC947CA}" dt="2026-01-30T16:37:53.537" v="9160" actId="1076"/>
          <ac:spMkLst>
            <pc:docMk/>
            <pc:sldMk cId="318226778" sldId="1562"/>
            <ac:spMk id="7" creationId="{2F4F5388-A9A8-0E49-37A3-30FD118078DB}"/>
          </ac:spMkLst>
        </pc:spChg>
        <pc:spChg chg="add mod">
          <ac:chgData name="Pritchard, Cindy" userId="26239436-f244-48ee-9592-488f7c2a36c4" providerId="ADAL" clId="{F5FA4D09-911B-424C-92FE-3F725BC947CA}" dt="2026-01-30T16:37:46.359" v="9158" actId="1076"/>
          <ac:spMkLst>
            <pc:docMk/>
            <pc:sldMk cId="318226778" sldId="1562"/>
            <ac:spMk id="9" creationId="{9B9D00D1-1100-D9E2-A5C3-2A37C68BC41D}"/>
          </ac:spMkLst>
        </pc:spChg>
        <pc:picChg chg="add mod">
          <ac:chgData name="Pritchard, Cindy" userId="26239436-f244-48ee-9592-488f7c2a36c4" providerId="ADAL" clId="{F5FA4D09-911B-424C-92FE-3F725BC947CA}" dt="2026-01-30T16:37:15.153" v="9149" actId="1076"/>
          <ac:picMkLst>
            <pc:docMk/>
            <pc:sldMk cId="318226778" sldId="1562"/>
            <ac:picMk id="10" creationId="{8FE245DC-E746-E309-5958-D061AB2687C4}"/>
          </ac:picMkLst>
        </pc:picChg>
      </pc:sldChg>
      <pc:sldChg chg="ord">
        <pc:chgData name="Pritchard, Cindy" userId="26239436-f244-48ee-9592-488f7c2a36c4" providerId="ADAL" clId="{F5FA4D09-911B-424C-92FE-3F725BC947CA}" dt="2026-01-30T16:46:34.074" v="10826"/>
        <pc:sldMkLst>
          <pc:docMk/>
          <pc:sldMk cId="1458104022" sldId="1565"/>
        </pc:sldMkLst>
      </pc:sldChg>
      <pc:sldChg chg="ord">
        <pc:chgData name="Pritchard, Cindy" userId="26239436-f244-48ee-9592-488f7c2a36c4" providerId="ADAL" clId="{F5FA4D09-911B-424C-92FE-3F725BC947CA}" dt="2026-01-30T16:20:05.271" v="8682"/>
        <pc:sldMkLst>
          <pc:docMk/>
          <pc:sldMk cId="637329184" sldId="1567"/>
        </pc:sldMkLst>
      </pc:sldChg>
      <pc:sldChg chg="ord">
        <pc:chgData name="Pritchard, Cindy" userId="26239436-f244-48ee-9592-488f7c2a36c4" providerId="ADAL" clId="{F5FA4D09-911B-424C-92FE-3F725BC947CA}" dt="2026-01-30T16:24:58.928" v="8705"/>
        <pc:sldMkLst>
          <pc:docMk/>
          <pc:sldMk cId="4148051759" sldId="1568"/>
        </pc:sldMkLst>
      </pc:sldChg>
      <pc:sldChg chg="ord">
        <pc:chgData name="Pritchard, Cindy" userId="26239436-f244-48ee-9592-488f7c2a36c4" providerId="ADAL" clId="{F5FA4D09-911B-424C-92FE-3F725BC947CA}" dt="2026-01-28T10:01:58.926" v="7608"/>
        <pc:sldMkLst>
          <pc:docMk/>
          <pc:sldMk cId="2821514981" sldId="1577"/>
        </pc:sldMkLst>
      </pc:sldChg>
      <pc:sldChg chg="addSp modSp mod">
        <pc:chgData name="Pritchard, Cindy" userId="26239436-f244-48ee-9592-488f7c2a36c4" providerId="ADAL" clId="{F5FA4D09-911B-424C-92FE-3F725BC947CA}" dt="2026-01-29T16:03:12.018" v="7931" actId="692"/>
        <pc:sldMkLst>
          <pc:docMk/>
          <pc:sldMk cId="627317716" sldId="1580"/>
        </pc:sldMkLst>
        <pc:spChg chg="mod">
          <ac:chgData name="Pritchard, Cindy" userId="26239436-f244-48ee-9592-488f7c2a36c4" providerId="ADAL" clId="{F5FA4D09-911B-424C-92FE-3F725BC947CA}" dt="2026-01-29T16:00:16.782" v="7709" actId="1076"/>
          <ac:spMkLst>
            <pc:docMk/>
            <pc:sldMk cId="627317716" sldId="1580"/>
            <ac:spMk id="2" creationId="{7F82F2C6-D347-CD5D-D9EF-FC5EC7030923}"/>
          </ac:spMkLst>
        </pc:spChg>
        <pc:spChg chg="mod">
          <ac:chgData name="Pritchard, Cindy" userId="26239436-f244-48ee-9592-488f7c2a36c4" providerId="ADAL" clId="{F5FA4D09-911B-424C-92FE-3F725BC947CA}" dt="2026-01-29T16:00:37.733" v="7719" actId="14100"/>
          <ac:spMkLst>
            <pc:docMk/>
            <pc:sldMk cId="627317716" sldId="1580"/>
            <ac:spMk id="3" creationId="{CB11BFF7-A59C-514E-86E4-AD44F4FC9778}"/>
          </ac:spMkLst>
        </pc:spChg>
        <pc:spChg chg="add mod">
          <ac:chgData name="Pritchard, Cindy" userId="26239436-f244-48ee-9592-488f7c2a36c4" providerId="ADAL" clId="{F5FA4D09-911B-424C-92FE-3F725BC947CA}" dt="2026-01-29T16:02:51.236" v="7929" actId="5793"/>
          <ac:spMkLst>
            <pc:docMk/>
            <pc:sldMk cId="627317716" sldId="1580"/>
            <ac:spMk id="7" creationId="{5AC4668B-F51E-E393-E34E-8FA6A7E0BC2E}"/>
          </ac:spMkLst>
        </pc:spChg>
        <pc:picChg chg="mod">
          <ac:chgData name="Pritchard, Cindy" userId="26239436-f244-48ee-9592-488f7c2a36c4" providerId="ADAL" clId="{F5FA4D09-911B-424C-92FE-3F725BC947CA}" dt="2026-01-29T16:00:39.399" v="7720" actId="14100"/>
          <ac:picMkLst>
            <pc:docMk/>
            <pc:sldMk cId="627317716" sldId="1580"/>
            <ac:picMk id="5" creationId="{80AB9ED3-882A-20C3-FD28-75FED804DD1E}"/>
          </ac:picMkLst>
        </pc:picChg>
        <pc:picChg chg="add mod">
          <ac:chgData name="Pritchard, Cindy" userId="26239436-f244-48ee-9592-488f7c2a36c4" providerId="ADAL" clId="{F5FA4D09-911B-424C-92FE-3F725BC947CA}" dt="2026-01-29T16:03:12.018" v="7931" actId="692"/>
          <ac:picMkLst>
            <pc:docMk/>
            <pc:sldMk cId="627317716" sldId="1580"/>
            <ac:picMk id="6" creationId="{09F00DFF-ED17-7348-3308-44F736C592A3}"/>
          </ac:picMkLst>
        </pc:picChg>
      </pc:sldChg>
      <pc:sldChg chg="ord">
        <pc:chgData name="Pritchard, Cindy" userId="26239436-f244-48ee-9592-488f7c2a36c4" providerId="ADAL" clId="{F5FA4D09-911B-424C-92FE-3F725BC947CA}" dt="2026-01-28T09:44:35.261" v="7469"/>
        <pc:sldMkLst>
          <pc:docMk/>
          <pc:sldMk cId="3300706077" sldId="1586"/>
        </pc:sldMkLst>
      </pc:sldChg>
      <pc:sldChg chg="ord">
        <pc:chgData name="Pritchard, Cindy" userId="26239436-f244-48ee-9592-488f7c2a36c4" providerId="ADAL" clId="{F5FA4D09-911B-424C-92FE-3F725BC947CA}" dt="2026-01-28T09:44:42.333" v="7471"/>
        <pc:sldMkLst>
          <pc:docMk/>
          <pc:sldMk cId="839114509" sldId="1589"/>
        </pc:sldMkLst>
      </pc:sldChg>
      <pc:sldChg chg="ord">
        <pc:chgData name="Pritchard, Cindy" userId="26239436-f244-48ee-9592-488f7c2a36c4" providerId="ADAL" clId="{F5FA4D09-911B-424C-92FE-3F725BC947CA}" dt="2026-01-30T16:30:33.714" v="8733"/>
        <pc:sldMkLst>
          <pc:docMk/>
          <pc:sldMk cId="1607609583" sldId="1596"/>
        </pc:sldMkLst>
      </pc:sldChg>
      <pc:sldChg chg="ord">
        <pc:chgData name="Pritchard, Cindy" userId="26239436-f244-48ee-9592-488f7c2a36c4" providerId="ADAL" clId="{F5FA4D09-911B-424C-92FE-3F725BC947CA}" dt="2026-01-30T16:46:29.292" v="10824"/>
        <pc:sldMkLst>
          <pc:docMk/>
          <pc:sldMk cId="2618351449" sldId="1599"/>
        </pc:sldMkLst>
      </pc:sldChg>
      <pc:sldChg chg="ord">
        <pc:chgData name="Pritchard, Cindy" userId="26239436-f244-48ee-9592-488f7c2a36c4" providerId="ADAL" clId="{F5FA4D09-911B-424C-92FE-3F725BC947CA}" dt="2026-01-30T16:28:48.078" v="8725"/>
        <pc:sldMkLst>
          <pc:docMk/>
          <pc:sldMk cId="1052731927" sldId="1601"/>
        </pc:sldMkLst>
      </pc:sldChg>
      <pc:sldChg chg="addSp delSp modSp new mod">
        <pc:chgData name="Pritchard, Cindy" userId="26239436-f244-48ee-9592-488f7c2a36c4" providerId="ADAL" clId="{F5FA4D09-911B-424C-92FE-3F725BC947CA}" dt="2026-01-16T13:54:50.596" v="7418" actId="1076"/>
        <pc:sldMkLst>
          <pc:docMk/>
          <pc:sldMk cId="2644225485" sldId="1602"/>
        </pc:sldMkLst>
        <pc:spChg chg="add mod">
          <ac:chgData name="Pritchard, Cindy" userId="26239436-f244-48ee-9592-488f7c2a36c4" providerId="ADAL" clId="{F5FA4D09-911B-424C-92FE-3F725BC947CA}" dt="2026-01-16T13:54:50.596" v="7418" actId="1076"/>
          <ac:spMkLst>
            <pc:docMk/>
            <pc:sldMk cId="2644225485" sldId="1602"/>
            <ac:spMk id="9" creationId="{207257CE-BCB6-D440-3E4E-D24CE5260AA3}"/>
          </ac:spMkLst>
        </pc:spChg>
        <pc:picChg chg="add mod">
          <ac:chgData name="Pritchard, Cindy" userId="26239436-f244-48ee-9592-488f7c2a36c4" providerId="ADAL" clId="{F5FA4D09-911B-424C-92FE-3F725BC947CA}" dt="2026-01-16T13:54:27.692" v="7407" actId="1076"/>
          <ac:picMkLst>
            <pc:docMk/>
            <pc:sldMk cId="2644225485" sldId="1602"/>
            <ac:picMk id="7" creationId="{1163B399-E27E-42B0-B501-364A524BB534}"/>
          </ac:picMkLst>
        </pc:picChg>
      </pc:sldChg>
      <pc:sldChg chg="addSp delSp modSp new mod ord modNotesTx">
        <pc:chgData name="Pritchard, Cindy" userId="26239436-f244-48ee-9592-488f7c2a36c4" providerId="ADAL" clId="{F5FA4D09-911B-424C-92FE-3F725BC947CA}" dt="2026-01-30T16:25:08.429" v="8707"/>
        <pc:sldMkLst>
          <pc:docMk/>
          <pc:sldMk cId="3654263450" sldId="1603"/>
        </pc:sldMkLst>
        <pc:spChg chg="mod">
          <ac:chgData name="Pritchard, Cindy" userId="26239436-f244-48ee-9592-488f7c2a36c4" providerId="ADAL" clId="{F5FA4D09-911B-424C-92FE-3F725BC947CA}" dt="2026-01-28T12:02:54.716" v="7626" actId="1076"/>
          <ac:spMkLst>
            <pc:docMk/>
            <pc:sldMk cId="3654263450" sldId="1603"/>
            <ac:spMk id="2" creationId="{B4A8744D-FC14-7331-79C4-5F8FF33EBCA8}"/>
          </ac:spMkLst>
        </pc:spChg>
        <pc:spChg chg="add mod">
          <ac:chgData name="Pritchard, Cindy" userId="26239436-f244-48ee-9592-488f7c2a36c4" providerId="ADAL" clId="{F5FA4D09-911B-424C-92FE-3F725BC947CA}" dt="2026-01-28T12:03:31.989" v="7637" actId="14100"/>
          <ac:spMkLst>
            <pc:docMk/>
            <pc:sldMk cId="3654263450" sldId="1603"/>
            <ac:spMk id="6" creationId="{BAC7D880-0D26-62AA-A023-9771E069A788}"/>
          </ac:spMkLst>
        </pc:spChg>
        <pc:spChg chg="add mod">
          <ac:chgData name="Pritchard, Cindy" userId="26239436-f244-48ee-9592-488f7c2a36c4" providerId="ADAL" clId="{F5FA4D09-911B-424C-92FE-3F725BC947CA}" dt="2026-01-28T12:20:23.551" v="7654" actId="1076"/>
          <ac:spMkLst>
            <pc:docMk/>
            <pc:sldMk cId="3654263450" sldId="1603"/>
            <ac:spMk id="9" creationId="{BFA8A22B-D4A5-6C30-674E-986646C079F9}"/>
          </ac:spMkLst>
        </pc:spChg>
        <pc:spChg chg="add mod">
          <ac:chgData name="Pritchard, Cindy" userId="26239436-f244-48ee-9592-488f7c2a36c4" providerId="ADAL" clId="{F5FA4D09-911B-424C-92FE-3F725BC947CA}" dt="2026-01-28T12:20:37.589" v="7662" actId="403"/>
          <ac:spMkLst>
            <pc:docMk/>
            <pc:sldMk cId="3654263450" sldId="1603"/>
            <ac:spMk id="11" creationId="{9E5CAE16-F4F2-F596-CEAC-1E7BF5DDE7B9}"/>
          </ac:spMkLst>
        </pc:spChg>
        <pc:picChg chg="add mod">
          <ac:chgData name="Pritchard, Cindy" userId="26239436-f244-48ee-9592-488f7c2a36c4" providerId="ADAL" clId="{F5FA4D09-911B-424C-92FE-3F725BC947CA}" dt="2026-01-28T12:03:00.998" v="7629" actId="1076"/>
          <ac:picMkLst>
            <pc:docMk/>
            <pc:sldMk cId="3654263450" sldId="1603"/>
            <ac:picMk id="5" creationId="{5DACC2BD-E1FB-E358-F09D-58AFD6CD2F00}"/>
          </ac:picMkLst>
        </pc:picChg>
        <pc:picChg chg="add mod">
          <ac:chgData name="Pritchard, Cindy" userId="26239436-f244-48ee-9592-488f7c2a36c4" providerId="ADAL" clId="{F5FA4D09-911B-424C-92FE-3F725BC947CA}" dt="2026-01-28T12:17:14.231" v="7643" actId="14100"/>
          <ac:picMkLst>
            <pc:docMk/>
            <pc:sldMk cId="3654263450" sldId="1603"/>
            <ac:picMk id="8" creationId="{B79FF8A0-D232-E32C-D57A-644656621043}"/>
          </ac:picMkLst>
        </pc:picChg>
      </pc:sldChg>
      <pc:sldChg chg="addSp delSp modSp new mod modNotesTx">
        <pc:chgData name="Pritchard, Cindy" userId="26239436-f244-48ee-9592-488f7c2a36c4" providerId="ADAL" clId="{F5FA4D09-911B-424C-92FE-3F725BC947CA}" dt="2026-01-28T09:44:12.640" v="7467" actId="1076"/>
        <pc:sldMkLst>
          <pc:docMk/>
          <pc:sldMk cId="2203966292" sldId="1604"/>
        </pc:sldMkLst>
        <pc:spChg chg="add mod">
          <ac:chgData name="Pritchard, Cindy" userId="26239436-f244-48ee-9592-488f7c2a36c4" providerId="ADAL" clId="{F5FA4D09-911B-424C-92FE-3F725BC947CA}" dt="2026-01-28T09:43:50.110" v="7466" actId="1076"/>
          <ac:spMkLst>
            <pc:docMk/>
            <pc:sldMk cId="2203966292" sldId="1604"/>
            <ac:spMk id="7" creationId="{8C87FCC7-5B62-97E2-880A-B07BF808A59D}"/>
          </ac:spMkLst>
        </pc:spChg>
        <pc:picChg chg="add mod">
          <ac:chgData name="Pritchard, Cindy" userId="26239436-f244-48ee-9592-488f7c2a36c4" providerId="ADAL" clId="{F5FA4D09-911B-424C-92FE-3F725BC947CA}" dt="2026-01-28T09:42:11.927" v="7448"/>
          <ac:picMkLst>
            <pc:docMk/>
            <pc:sldMk cId="2203966292" sldId="1604"/>
            <ac:picMk id="4" creationId="{788C9832-6B6B-D73E-449B-8C0CABA42621}"/>
          </ac:picMkLst>
        </pc:picChg>
        <pc:picChg chg="add mod">
          <ac:chgData name="Pritchard, Cindy" userId="26239436-f244-48ee-9592-488f7c2a36c4" providerId="ADAL" clId="{F5FA4D09-911B-424C-92FE-3F725BC947CA}" dt="2026-01-28T09:44:12.640" v="7467" actId="1076"/>
          <ac:picMkLst>
            <pc:docMk/>
            <pc:sldMk cId="2203966292" sldId="1604"/>
            <ac:picMk id="6" creationId="{FCC7EB18-E808-761B-54B1-63AA8259148B}"/>
          </ac:picMkLst>
        </pc:picChg>
      </pc:sldChg>
      <pc:sldChg chg="modSp new mod">
        <pc:chgData name="Pritchard, Cindy" userId="26239436-f244-48ee-9592-488f7c2a36c4" providerId="ADAL" clId="{F5FA4D09-911B-424C-92FE-3F725BC947CA}" dt="2026-01-28T09:49:57.782" v="7524" actId="6549"/>
        <pc:sldMkLst>
          <pc:docMk/>
          <pc:sldMk cId="776439218" sldId="1605"/>
        </pc:sldMkLst>
        <pc:spChg chg="mod">
          <ac:chgData name="Pritchard, Cindy" userId="26239436-f244-48ee-9592-488f7c2a36c4" providerId="ADAL" clId="{F5FA4D09-911B-424C-92FE-3F725BC947CA}" dt="2026-01-28T09:49:26.989" v="7514" actId="404"/>
          <ac:spMkLst>
            <pc:docMk/>
            <pc:sldMk cId="776439218" sldId="1605"/>
            <ac:spMk id="2" creationId="{6C56AAD6-EBD1-53BE-EC61-3A701C1F3E40}"/>
          </ac:spMkLst>
        </pc:spChg>
        <pc:spChg chg="mod">
          <ac:chgData name="Pritchard, Cindy" userId="26239436-f244-48ee-9592-488f7c2a36c4" providerId="ADAL" clId="{F5FA4D09-911B-424C-92FE-3F725BC947CA}" dt="2026-01-28T09:49:57.782" v="7524" actId="6549"/>
          <ac:spMkLst>
            <pc:docMk/>
            <pc:sldMk cId="776439218" sldId="1605"/>
            <ac:spMk id="3" creationId="{B3DC5E91-25F7-602A-8234-92EDF7D93025}"/>
          </ac:spMkLst>
        </pc:spChg>
      </pc:sldChg>
      <pc:sldChg chg="addSp modSp new mod ord modNotesTx">
        <pc:chgData name="Pritchard, Cindy" userId="26239436-f244-48ee-9592-488f7c2a36c4" providerId="ADAL" clId="{F5FA4D09-911B-424C-92FE-3F725BC947CA}" dt="2026-01-28T09:57:50.264" v="7596"/>
        <pc:sldMkLst>
          <pc:docMk/>
          <pc:sldMk cId="2947099286" sldId="1606"/>
        </pc:sldMkLst>
        <pc:spChg chg="mod">
          <ac:chgData name="Pritchard, Cindy" userId="26239436-f244-48ee-9592-488f7c2a36c4" providerId="ADAL" clId="{F5FA4D09-911B-424C-92FE-3F725BC947CA}" dt="2026-01-28T09:52:19.872" v="7580" actId="1076"/>
          <ac:spMkLst>
            <pc:docMk/>
            <pc:sldMk cId="2947099286" sldId="1606"/>
            <ac:spMk id="2" creationId="{2BA46A45-9B65-4015-F60F-BED1520B7ADA}"/>
          </ac:spMkLst>
        </pc:spChg>
        <pc:spChg chg="mod">
          <ac:chgData name="Pritchard, Cindy" userId="26239436-f244-48ee-9592-488f7c2a36c4" providerId="ADAL" clId="{F5FA4D09-911B-424C-92FE-3F725BC947CA}" dt="2026-01-28T09:52:26.631" v="7583" actId="14100"/>
          <ac:spMkLst>
            <pc:docMk/>
            <pc:sldMk cId="2947099286" sldId="1606"/>
            <ac:spMk id="3" creationId="{F76A1F0A-7E47-A1C9-E8A2-2BBE8B5E90B8}"/>
          </ac:spMkLst>
        </pc:spChg>
        <pc:picChg chg="add mod">
          <ac:chgData name="Pritchard, Cindy" userId="26239436-f244-48ee-9592-488f7c2a36c4" providerId="ADAL" clId="{F5FA4D09-911B-424C-92FE-3F725BC947CA}" dt="2026-01-28T09:52:21.370" v="7581" actId="1076"/>
          <ac:picMkLst>
            <pc:docMk/>
            <pc:sldMk cId="2947099286" sldId="1606"/>
            <ac:picMk id="4" creationId="{88FDB279-47F9-E32D-5368-F97A470CC69C}"/>
          </ac:picMkLst>
        </pc:picChg>
      </pc:sldChg>
      <pc:sldChg chg="addSp delSp modSp add mod ord">
        <pc:chgData name="Pritchard, Cindy" userId="26239436-f244-48ee-9592-488f7c2a36c4" providerId="ADAL" clId="{F5FA4D09-911B-424C-92FE-3F725BC947CA}" dt="2026-01-30T16:23:01.881" v="8697" actId="1076"/>
        <pc:sldMkLst>
          <pc:docMk/>
          <pc:sldMk cId="2649867313" sldId="1607"/>
        </pc:sldMkLst>
        <pc:spChg chg="mod">
          <ac:chgData name="Pritchard, Cindy" userId="26239436-f244-48ee-9592-488f7c2a36c4" providerId="ADAL" clId="{F5FA4D09-911B-424C-92FE-3F725BC947CA}" dt="2026-01-30T15:46:28.988" v="8088" actId="403"/>
          <ac:spMkLst>
            <pc:docMk/>
            <pc:sldMk cId="2649867313" sldId="1607"/>
            <ac:spMk id="3" creationId="{16FB906D-960D-AC94-8826-4BF41A183AEC}"/>
          </ac:spMkLst>
        </pc:spChg>
        <pc:picChg chg="add mod">
          <ac:chgData name="Pritchard, Cindy" userId="26239436-f244-48ee-9592-488f7c2a36c4" providerId="ADAL" clId="{F5FA4D09-911B-424C-92FE-3F725BC947CA}" dt="2026-01-30T16:22:45.976" v="8688" actId="1076"/>
          <ac:picMkLst>
            <pc:docMk/>
            <pc:sldMk cId="2649867313" sldId="1607"/>
            <ac:picMk id="7" creationId="{DB9D5A4A-974A-3A0E-95E7-B6A5317505E8}"/>
          </ac:picMkLst>
        </pc:picChg>
        <pc:picChg chg="add mod">
          <ac:chgData name="Pritchard, Cindy" userId="26239436-f244-48ee-9592-488f7c2a36c4" providerId="ADAL" clId="{F5FA4D09-911B-424C-92FE-3F725BC947CA}" dt="2026-01-30T16:23:01.881" v="8697" actId="1076"/>
          <ac:picMkLst>
            <pc:docMk/>
            <pc:sldMk cId="2649867313" sldId="1607"/>
            <ac:picMk id="8" creationId="{3E0D7CF4-7A78-A09D-FA43-345D718A17B4}"/>
          </ac:picMkLst>
        </pc:picChg>
        <pc:picChg chg="add mod">
          <ac:chgData name="Pritchard, Cindy" userId="26239436-f244-48ee-9592-488f7c2a36c4" providerId="ADAL" clId="{F5FA4D09-911B-424C-92FE-3F725BC947CA}" dt="2026-01-30T16:22:58.378" v="8694" actId="1076"/>
          <ac:picMkLst>
            <pc:docMk/>
            <pc:sldMk cId="2649867313" sldId="1607"/>
            <ac:picMk id="9" creationId="{4118B3DC-F9B0-0C2C-24D9-0894A9243107}"/>
          </ac:picMkLst>
        </pc:picChg>
      </pc:sldChg>
      <pc:sldChg chg="addSp delSp modSp add mod">
        <pc:chgData name="Pritchard, Cindy" userId="26239436-f244-48ee-9592-488f7c2a36c4" providerId="ADAL" clId="{F5FA4D09-911B-424C-92FE-3F725BC947CA}" dt="2026-01-30T15:51:25.433" v="8132" actId="1076"/>
        <pc:sldMkLst>
          <pc:docMk/>
          <pc:sldMk cId="2478452541" sldId="1608"/>
        </pc:sldMkLst>
        <pc:spChg chg="add del mod">
          <ac:chgData name="Pritchard, Cindy" userId="26239436-f244-48ee-9592-488f7c2a36c4" providerId="ADAL" clId="{F5FA4D09-911B-424C-92FE-3F725BC947CA}" dt="2026-01-30T15:50:09.033" v="8124" actId="208"/>
          <ac:spMkLst>
            <pc:docMk/>
            <pc:sldMk cId="2478452541" sldId="1608"/>
            <ac:spMk id="8" creationId="{44A57795-3186-EBA0-A88A-9C2458EFF4C4}"/>
          </ac:spMkLst>
        </pc:spChg>
        <pc:picChg chg="add mod">
          <ac:chgData name="Pritchard, Cindy" userId="26239436-f244-48ee-9592-488f7c2a36c4" providerId="ADAL" clId="{F5FA4D09-911B-424C-92FE-3F725BC947CA}" dt="2026-01-30T15:51:25.433" v="8132" actId="1076"/>
          <ac:picMkLst>
            <pc:docMk/>
            <pc:sldMk cId="2478452541" sldId="1608"/>
            <ac:picMk id="3" creationId="{D0308F12-AB2A-B24A-3698-E244C3ABA1DB}"/>
          </ac:picMkLst>
        </pc:picChg>
        <pc:picChg chg="add mod">
          <ac:chgData name="Pritchard, Cindy" userId="26239436-f244-48ee-9592-488f7c2a36c4" providerId="ADAL" clId="{F5FA4D09-911B-424C-92FE-3F725BC947CA}" dt="2026-01-30T15:51:22.691" v="8131" actId="1076"/>
          <ac:picMkLst>
            <pc:docMk/>
            <pc:sldMk cId="2478452541" sldId="1608"/>
            <ac:picMk id="6" creationId="{10D1C31C-586A-44E0-774C-DBDEF974DA45}"/>
          </ac:picMkLst>
        </pc:picChg>
      </pc:sldChg>
      <pc:sldChg chg="addSp delSp modSp add mod ord">
        <pc:chgData name="Pritchard, Cindy" userId="26239436-f244-48ee-9592-488f7c2a36c4" providerId="ADAL" clId="{F5FA4D09-911B-424C-92FE-3F725BC947CA}" dt="2026-01-30T16:30:35.710" v="8735"/>
        <pc:sldMkLst>
          <pc:docMk/>
          <pc:sldMk cId="1641482811" sldId="1609"/>
        </pc:sldMkLst>
        <pc:spChg chg="add mod">
          <ac:chgData name="Pritchard, Cindy" userId="26239436-f244-48ee-9592-488f7c2a36c4" providerId="ADAL" clId="{F5FA4D09-911B-424C-92FE-3F725BC947CA}" dt="2026-01-30T15:54:13.413" v="8311" actId="403"/>
          <ac:spMkLst>
            <pc:docMk/>
            <pc:sldMk cId="1641482811" sldId="1609"/>
            <ac:spMk id="5" creationId="{5097EF5E-6B16-93F8-580A-19C758845E96}"/>
          </ac:spMkLst>
        </pc:spChg>
        <pc:spChg chg="add mod">
          <ac:chgData name="Pritchard, Cindy" userId="26239436-f244-48ee-9592-488f7c2a36c4" providerId="ADAL" clId="{F5FA4D09-911B-424C-92FE-3F725BC947CA}" dt="2026-01-30T15:54:39.658" v="8323" actId="14100"/>
          <ac:spMkLst>
            <pc:docMk/>
            <pc:sldMk cId="1641482811" sldId="1609"/>
            <ac:spMk id="11" creationId="{57DA7351-CE20-158C-70F6-EEF0CF900898}"/>
          </ac:spMkLst>
        </pc:spChg>
        <pc:picChg chg="add mod">
          <ac:chgData name="Pritchard, Cindy" userId="26239436-f244-48ee-9592-488f7c2a36c4" providerId="ADAL" clId="{F5FA4D09-911B-424C-92FE-3F725BC947CA}" dt="2026-01-30T15:54:28.569" v="8313" actId="1076"/>
          <ac:picMkLst>
            <pc:docMk/>
            <pc:sldMk cId="1641482811" sldId="1609"/>
            <ac:picMk id="4" creationId="{BE55D63E-4093-BC5E-5982-FC912CDFE1D3}"/>
          </ac:picMkLst>
        </pc:picChg>
        <pc:picChg chg="add mod">
          <ac:chgData name="Pritchard, Cindy" userId="26239436-f244-48ee-9592-488f7c2a36c4" providerId="ADAL" clId="{F5FA4D09-911B-424C-92FE-3F725BC947CA}" dt="2026-01-30T15:54:08.821" v="8308" actId="1076"/>
          <ac:picMkLst>
            <pc:docMk/>
            <pc:sldMk cId="1641482811" sldId="1609"/>
            <ac:picMk id="9" creationId="{6DAEEB12-8E99-FB9E-7609-23FF67C34FBF}"/>
          </ac:picMkLst>
        </pc:picChg>
      </pc:sldChg>
      <pc:sldChg chg="addSp delSp modSp add mod ord">
        <pc:chgData name="Pritchard, Cindy" userId="26239436-f244-48ee-9592-488f7c2a36c4" providerId="ADAL" clId="{F5FA4D09-911B-424C-92FE-3F725BC947CA}" dt="2026-01-30T16:20:11.352" v="8686"/>
        <pc:sldMkLst>
          <pc:docMk/>
          <pc:sldMk cId="125521243" sldId="1610"/>
        </pc:sldMkLst>
        <pc:spChg chg="add mod">
          <ac:chgData name="Pritchard, Cindy" userId="26239436-f244-48ee-9592-488f7c2a36c4" providerId="ADAL" clId="{F5FA4D09-911B-424C-92FE-3F725BC947CA}" dt="2026-01-30T16:14:54.622" v="8415" actId="14100"/>
          <ac:spMkLst>
            <pc:docMk/>
            <pc:sldMk cId="125521243" sldId="1610"/>
            <ac:spMk id="20" creationId="{B927A3CB-8F75-A1D7-5115-CCD22E672546}"/>
          </ac:spMkLst>
        </pc:spChg>
        <pc:spChg chg="add mod">
          <ac:chgData name="Pritchard, Cindy" userId="26239436-f244-48ee-9592-488f7c2a36c4" providerId="ADAL" clId="{F5FA4D09-911B-424C-92FE-3F725BC947CA}" dt="2026-01-30T16:15:11.152" v="8434" actId="1076"/>
          <ac:spMkLst>
            <pc:docMk/>
            <pc:sldMk cId="125521243" sldId="1610"/>
            <ac:spMk id="22" creationId="{EF6BB371-C80B-81B9-E8E3-795995DC7ADE}"/>
          </ac:spMkLst>
        </pc:spChg>
        <pc:picChg chg="add mod">
          <ac:chgData name="Pritchard, Cindy" userId="26239436-f244-48ee-9592-488f7c2a36c4" providerId="ADAL" clId="{F5FA4D09-911B-424C-92FE-3F725BC947CA}" dt="2026-01-30T16:13:37.920" v="8405" actId="1076"/>
          <ac:picMkLst>
            <pc:docMk/>
            <pc:sldMk cId="125521243" sldId="1610"/>
            <ac:picMk id="16" creationId="{2B9F19C5-9E1E-FFA9-577A-9A718D7E68EF}"/>
          </ac:picMkLst>
        </pc:picChg>
        <pc:picChg chg="add mod">
          <ac:chgData name="Pritchard, Cindy" userId="26239436-f244-48ee-9592-488f7c2a36c4" providerId="ADAL" clId="{F5FA4D09-911B-424C-92FE-3F725BC947CA}" dt="2026-01-30T16:14:43.387" v="8413" actId="1076"/>
          <ac:picMkLst>
            <pc:docMk/>
            <pc:sldMk cId="125521243" sldId="1610"/>
            <ac:picMk id="18" creationId="{EA00360F-BE0F-2F1D-F6A7-32D0A68771F9}"/>
          </ac:picMkLst>
        </pc:picChg>
        <pc:picChg chg="add mod">
          <ac:chgData name="Pritchard, Cindy" userId="26239436-f244-48ee-9592-488f7c2a36c4" providerId="ADAL" clId="{F5FA4D09-911B-424C-92FE-3F725BC947CA}" dt="2026-01-30T16:14:40.515" v="8411" actId="1076"/>
          <ac:picMkLst>
            <pc:docMk/>
            <pc:sldMk cId="125521243" sldId="1610"/>
            <ac:picMk id="19" creationId="{EA05A711-C670-2527-0666-8FEA15FE591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11/02/2026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crimerate.co.uk/"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police.uk/pu/your-area/?search=1"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Roboto" panose="02000000000000000000" pitchFamily="2" charset="0"/>
              </a:rPr>
              <a:t>Ensure staff are aware that the training materials can be difficult to see and hear. Identify for staff who they should speak to if they are upset or need to talk (this can be identified with the Head prior to update training. </a:t>
            </a:r>
            <a:endParaRPr lang="en-GB" dirty="0"/>
          </a:p>
        </p:txBody>
      </p:sp>
      <p:sp>
        <p:nvSpPr>
          <p:cNvPr id="4" name="Slide Number Placeholder 3"/>
          <p:cNvSpPr>
            <a:spLocks noGrp="1"/>
          </p:cNvSpPr>
          <p:nvPr>
            <p:ph type="sldNum" sz="quarter" idx="5"/>
          </p:nvPr>
        </p:nvSpPr>
        <p:spPr/>
        <p:txBody>
          <a:bodyPr/>
          <a:lstStyle/>
          <a:p>
            <a:fld id="{B5DE938A-B903-421C-BD1C-2C005DFE24ED}" type="slidenum">
              <a:rPr lang="en-GB" smtClean="0"/>
              <a:t>2</a:t>
            </a:fld>
            <a:endParaRPr lang="en-GB" dirty="0"/>
          </a:p>
        </p:txBody>
      </p:sp>
    </p:spTree>
    <p:extLst>
      <p:ext uri="{BB962C8B-B14F-4D97-AF65-F5344CB8AC3E}">
        <p14:creationId xmlns:p14="http://schemas.microsoft.com/office/powerpoint/2010/main" val="28778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a:t>
            </a:fld>
            <a:endParaRPr lang="en-GB" dirty="0"/>
          </a:p>
        </p:txBody>
      </p:sp>
    </p:spTree>
    <p:extLst>
      <p:ext uri="{BB962C8B-B14F-4D97-AF65-F5344CB8AC3E}">
        <p14:creationId xmlns:p14="http://schemas.microsoft.com/office/powerpoint/2010/main" val="1428903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5</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6</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7</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2244463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2581230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2ECF1-06E9-AD68-B7EE-580DDDCFF6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ECB49-DFE2-3072-F2F8-2721A2F2A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C02EAB-FDF4-1136-885D-17D5C5DC5D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1AEB2C-B3CD-EB08-4055-C3C3BC7EEEF8}"/>
              </a:ext>
            </a:extLst>
          </p:cNvPr>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1432041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B0944-0E95-466F-C791-95A3BE3EC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F395A-48D8-D5B5-9D5F-3396A794B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10EB1F-18F2-9703-6366-05816446F14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46FD82-A2FB-84FE-F01D-4BF323AC9637}"/>
              </a:ext>
            </a:extLst>
          </p:cNvPr>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4159038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2838036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Lucy Faithful Foundation – the site offers a confidential support and advice helpline about inappropriate sexual behaviour. There are also training sessions but I’m not sure on the costs of these. </a:t>
            </a:r>
          </a:p>
        </p:txBody>
      </p:sp>
      <p:sp>
        <p:nvSpPr>
          <p:cNvPr id="4" name="Slide Number Placeholder 3"/>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3455000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9B09E-7A8B-F3BE-BA3F-603B4C2AE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CB67E-9693-163F-379D-0BAB5020D3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CDC75-D615-55D1-8222-71C44069D6A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5D3B76-4A7C-B713-F595-8BE9D347F362}"/>
              </a:ext>
            </a:extLst>
          </p:cNvPr>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953735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1816658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30158-47D2-2B5B-C840-0EB0B1842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A88D2-0524-A8D4-0B0D-EB4DFED89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96F00F-6E0D-14FE-9CCE-AD2D390BC53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ED141DB-E22F-4ADC-7FA9-B49CBCF7F296}"/>
              </a:ext>
            </a:extLst>
          </p:cNvPr>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3329240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277981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2515673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3"/>
              </a:rPr>
              <a:t>UK Crime and Safety Statistics | </a:t>
            </a:r>
            <a:r>
              <a:rPr lang="en-GB" dirty="0" err="1">
                <a:hlinkClick r:id="rId3"/>
              </a:rPr>
              <a:t>CrimeRate</a:t>
            </a:r>
            <a:endParaRPr lang="en-GB" dirty="0"/>
          </a:p>
          <a:p>
            <a:r>
              <a:rPr lang="en-GB" dirty="0">
                <a:hlinkClick r:id="rId4"/>
              </a:rPr>
              <a:t>Your area | Police.uk</a:t>
            </a:r>
            <a:r>
              <a:rPr lang="en-GB" dirty="0"/>
              <a:t> – you can look up the specific area the school is in and see crime levels and types by month which may help to identify trends or concerns. Contextual safeguarding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C0A245-CAAC-447D-B0DB-C96E7FF834E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857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3136840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a:solidFill>
                  <a:schemeClr val="tx1"/>
                </a:solidFill>
                <a:effectLst/>
                <a:latin typeface="+mn-lt"/>
                <a:ea typeface="+mn-ea"/>
                <a:cs typeface="+mn-cs"/>
              </a:rPr>
              <a:t>DfE guidance: These </a:t>
            </a:r>
            <a:r>
              <a:rPr lang="en-GB" sz="1200" b="0" i="0" kern="1200" dirty="0">
                <a:solidFill>
                  <a:schemeClr val="tx1"/>
                </a:solidFill>
                <a:effectLst/>
                <a:latin typeface="+mn-lt"/>
                <a:ea typeface="+mn-ea"/>
                <a:cs typeface="+mn-cs"/>
              </a:rPr>
              <a:t>standards outline the capabilities and features that generative artificial intelligence (</a:t>
            </a:r>
            <a:r>
              <a:rPr lang="en-GB" dirty="0"/>
              <a:t>AI</a:t>
            </a:r>
            <a:r>
              <a:rPr lang="en-GB" sz="1200" b="0" i="0" kern="1200" dirty="0">
                <a:solidFill>
                  <a:schemeClr val="tx1"/>
                </a:solidFill>
                <a:effectLst/>
                <a:latin typeface="+mn-lt"/>
                <a:ea typeface="+mn-ea"/>
                <a:cs typeface="+mn-cs"/>
              </a:rPr>
              <a:t>) products and systems should meet to be considered safe for users in educational settings. They are mainly intended for edtech developers and suppliers to schools and colleges. Schools and colleges may also find these standards helpful in assessing which </a:t>
            </a:r>
            <a:r>
              <a:rPr lang="en-GB" dirty="0"/>
              <a:t>AI</a:t>
            </a:r>
            <a:r>
              <a:rPr lang="en-GB" sz="1200" b="0" i="0" kern="1200" dirty="0">
                <a:solidFill>
                  <a:schemeClr val="tx1"/>
                </a:solidFill>
                <a:effectLst/>
                <a:latin typeface="+mn-lt"/>
                <a:ea typeface="+mn-ea"/>
                <a:cs typeface="+mn-cs"/>
              </a:rPr>
              <a:t> products are safe for use in </a:t>
            </a:r>
            <a:r>
              <a:rPr lang="en-GB" sz="1200" b="0" i="0" kern="1200" dirty="0" err="1">
                <a:solidFill>
                  <a:schemeClr val="tx1"/>
                </a:solidFill>
                <a:effectLst/>
                <a:latin typeface="+mn-lt"/>
                <a:ea typeface="+mn-ea"/>
                <a:cs typeface="+mn-cs"/>
              </a:rPr>
              <a:t>education.Some</a:t>
            </a:r>
            <a:r>
              <a:rPr lang="en-GB" sz="1200" b="0" i="0" kern="1200" dirty="0">
                <a:solidFill>
                  <a:schemeClr val="tx1"/>
                </a:solidFill>
                <a:effectLst/>
                <a:latin typeface="+mn-lt"/>
                <a:ea typeface="+mn-ea"/>
                <a:cs typeface="+mn-cs"/>
              </a:rPr>
              <a:t> standards need to be met further up the supply chain, but responsibility for assuring this lies with the suppliers of the systems and tools working directly with schools and colleges.</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3696369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K</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1670599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2143248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2067728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1059317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3989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08FEB-0308-7C94-DF09-984B855CF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23B1F-619C-B221-B463-A1B9FE5B1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32D62-D2EC-F535-C84C-F2CE8D6D06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D6A4445-FE6A-381A-0F0F-B1A7C75423E0}"/>
              </a:ext>
            </a:extLst>
          </p:cNvPr>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207631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8F92D-FA12-6C46-7121-E43F83166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4B586E-AE2C-F1ED-328B-42175E3300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1A7E0E-5F13-D40A-9320-9576231DE8E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E7216B6-273E-FB1C-4ED0-02E23A2B3639}"/>
              </a:ext>
            </a:extLst>
          </p:cNvPr>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3700335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985381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37068665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Drug or alcohol use</a:t>
            </a:r>
          </a:p>
        </p:txBody>
      </p:sp>
      <p:sp>
        <p:nvSpPr>
          <p:cNvPr id="4" name="Slide Number Placeholder 3"/>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572012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341473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21448520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441299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11/02/2026</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11/02/2026</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hyperlink" Target="https://www.mind.org.uk/information-support/guides-to-support-and-services/abuse/all-types-of-ab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napac.org.uk/" TargetMode="External"/><Relationship Id="rId10" Type="http://schemas.openxmlformats.org/officeDocument/2006/relationships/image" Target="../media/image8.jpeg"/><Relationship Id="rId4" Type="http://schemas.openxmlformats.org/officeDocument/2006/relationships/image" Target="../media/image5.png"/><Relationship Id="rId9" Type="http://schemas.openxmlformats.org/officeDocument/2006/relationships/hyperlink" Target="https://www.nhs.uk/conditions/stress-anxiety-depression/mental-health-helpli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hampshirescp.event-booking.org.uk/events-list" TargetMode="Externa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hyperlink" Target="https://www.hampshirescp.org.uk/documents/multi-agency-safeguarding-practice-development-brochure-2026-27/" TargetMode="External"/><Relationship Id="rId10" Type="http://schemas.openxmlformats.org/officeDocument/2006/relationships/image" Target="../media/image17.png"/><Relationship Id="rId4" Type="http://schemas.openxmlformats.org/officeDocument/2006/relationships/image" Target="../media/image9.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kN2q3CAUhZ_G3JQTzFajufCipQ30ug8Q_NlJPJNoqmZg3r7MnBko5UAv_dZybfjMcUzR7Kgv5t3Y8FZqyjjnFGt5O3Lyp6shxcZrz8VgaYO6k71StAegDe4mbJPHLVwx36bgNVNSKq4kH-QzDV5DJySValAvtmMpZsGp3g7UH8jmZLwzpT4rGUs6s8NP_xf8fWL8CF_otI-1H_fXt3_GPktW7T3rBzdQKzybHRdccAAxs853dkaLTdBAoaddN1BJGVPtPDsJbOiFAdmhkoTTy7vd22JmXE6TfYhLiMWtKW2ldak9L82m11qPQthXAiOBcVvmrbUpXUJc7t5al3YC450QGI33BMaDwAh8aF6eCkaPefJpNyHq_57M2oXob-2RQ3WryZ5wuppYS7uk66OALhwBY33Y7TsKjEkQTQn1KZxL0VEloKn6V6j45ed3AuwvfNXwJwAA___SKb75___.ZXV3MjpoY2Nwcm9kOmM6bzplZDg0YTJhYjAyNDFlOTIxZDE1NTI3ODY2ZjYwNzY4Zjo3OjBmNWY6ZTVjYTU5ZTkyYjM4YzBjZWNjMzYxZjJjMGYyNWYwY2QyMGJhYWNlNjVkNTIwM2E3YjIyNjQ5ZGZiMjM5MTE0OTpoOlQ6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hyperlink" Target="https://www.youtube.com/watch?v=Vap3_UzrsL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learning.nspcc.org.uk/training/refresher-safeguarding-in-education?utm_campaign=20251201_KIS_CASPAR_December01&amp;utm_content=Safeguarding%20refresher%20course%20for%20schools&amp;utm_medium=email&amp;utm_source=Adestra"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protect.checkpoint.com/v2/r06/___https:/email.kjbm.safeguardinginschools.co.uk/c/eJyEkc-OmzoUxp8GNlcgcwDbLLy4VRup6z5AdLBPggewqX1IyttXk0mkqhqpS_--P7L94badA65kZnzD0VeZY6JLioFztaXodss-htIZ1_XDKEoyjZJaCwkgSlrRL2dHi79ROs7emVYrpTutukE9Ve8MNL0SSg_6xVbKGa905mMj84HGFNFZzPy0JMpxT5Y-zWf6uVP4EF9oHx9t395PX_4q-0yZTGMvvXJCoZUNSCkGCV1PQy9BOzlKUXoDAqRomkEo0ba6vlysgnaQPYJqSKuiE_PbuNYZL3TdMTkfrj5kO8W45NrGep_LxUzMWy7a_ws4FXC63-_1SoFxWY6JcOHpeAViutb7XMDp9fhcwGkhzhXjMlc4xp0rDL888VFh8Cu-b1NhcBUT2olSxTEus-cCTuXrkzMFR-ns4oo-mH_eNxnrgzvqLXm2EyZXdGLCwLm-xtvDQNZvngI_ppGNgLZV0JfZ83OtTvWN0D2UbH54pv--fy2g_QPfDPwOAAD__32U110___.ZXV3MjpoY2Nwcm9kOmM6bzplZDg0YTJhYjAyNDFlOTIxZDE1NTI3ODY2ZjYwNzY4Zjo3OjEzNTc6OTIyYjMyZThiMDU4OTIwYzA0ZDQ5MDg5MTgyNmYzMWJkODFiMzMzYzQ3ZDQzYTI1ODBmMjNlNDViYzkzM2UwNTpoOlQ6Rg" TargetMode="Externa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www.lucyfaithfull.org.uk/everyones-safer-schools-project/?gad_source=1&amp;gad_campaignid=21008977892&amp;gclid=CjwKCAjw_fnFBhB0EiwAH_MfZm5EOitmMnQa9_nLuzf1JgXUY8L3FqRJm0B9fdVR9g4ioVs12KUnCBoCM1EQAvD_BwE" TargetMode="External"/><Relationship Id="rId5" Type="http://schemas.openxmlformats.org/officeDocument/2006/relationships/image" Target="../media/image27.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hyperlink" Target="https://www.place2be.org.uk/?gad_source=1&amp;gad_campaignid=71389100&amp;gclid=Cj0KCQiAyvHLBhDlARIsAHxl6xodERDNCrQ1VQn1UkPESh6ezLY6_e2YiIm9Qrab557P0fc0HBVWOEgaAjYIEALw_wcB" TargetMode="External"/><Relationship Id="rId5" Type="http://schemas.openxmlformats.org/officeDocument/2006/relationships/image" Target="../media/image10.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hyperlink" Target="https://www.hants.gov.uk/socialcareandhealth/publichealth" TargetMode="External"/><Relationship Id="rId4" Type="http://schemas.openxmlformats.org/officeDocument/2006/relationships/hyperlink" Target="https://documents.hants.gov.uk/public-health/PH-Trauma-informed-language-guide.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kMuK2zAUhp9G3pQxulteaNGSBrIoFErp0uhyJtYkljy6JLhPXyaTQCkDXZ7vvxz4zbpO0SygT-bF2PBUasrwnFOs5WnNyTdXQ4qd156L0eIONBmkophwMnawmHCePJzDBfI2Ba-ZEoqJUUpF72rwmhIxYMrZ-EgsUIo5wlS3FfQ7sjkZ70ypd0uGklp28GG-wGuD-C4-ULO3tq9v15d_yj5SZj0KLhUDZb03mDo2Eu-ttXwcJFejx13QFFOJCaF4wIzJXgIoQaw1g8XKUYM4Pr3YpS_mGY7NZB_iMcTi5pTOpXepb6furOda14LYZ0T3iO6v12u_pVabhd6l5Y2Y6mbE9hfEdu3b4fsv_nP5_XpAVFbEdqR0j7kKRA958mkxIer_fs7ahei3fs2hutlkjzieTaylP6bLzQAurAFivY0sCaaMDVR0JdT77nwQBCtBu6p_hAqfDjtE2V_4oumfAAAA___zvsFX___.ZXV3MjpoY2Nwcm9kOmM6bzplYjVlOTk4ZTY1ZmVkZjViMTJlOTIyYzY1YmNmYWViMzo3OjBhOWM6NzlhMTk1NDE0YzA4NTVmZDc1YjEwODQ2NmIyZjliMWMyOGJkNjA0ZGYwNDJjNzk0Y2ZhNmUzYzY1ODc4YmNlNzpoOlQ6Rg" TargetMode="External"/><Relationship Id="rId7"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32.png"/><Relationship Id="rId4" Type="http://schemas.openxmlformats.org/officeDocument/2006/relationships/hyperlink" Target="https://protect.checkpoint.com/v2/r06/___https:/email.kjbm.safeguardinginschools.co.uk/c/eJyEkc2K3DAQhJ_GvgQbqWXZnoMOCclAznmAoSW1x71jS44kD8zbh50fWMLCHlX1VSG6cNtOAVcyF3xDy00uMdGUYii52VL0uyscQ-2N7_TBipqMHPoRhOzkoaYVeTl5WvhK6XZib9SoR6UPfT_C02VvQOpBQKcOr8RKOeOZTuW2kXlINkX0DnN5Ioly3JOjT_OZ_u4UHuZL2u297df768d_ZZ85s9HWHQi6XgOoHpXspLAwKMTOSg0SazYgoBdSghiEUn3bE41aWouDFaMDrDpxebNrm3Gi847JczhzyG6Occmti-1-qRczl7LlSn2v4FjB8SPrZl58ovBAKzhuKU6UM8eAS67gOMW05gaDb8p7ZQXHa2RHTZyaMlNzz9eva2YKntLJxxU5mC8_lozj4G_tlri4GZOvOjFjKLk9x-sdIMcbUyj3DXopQKkBdJ25PGfpBi3FqKEu5g8X-vb7ZwXqg3w18C8AAP__l27OTQ___.ZXV3MjpoY2Nwcm9kOmM6bzplYjVlOTk4ZTY1ZmVkZjViMTJlOTIyYzY1YmNmYWViMzo3OmI2MWQ6YWNkODMwN2Y1ZDdhNjIwN2VhMzI5ODNjNmJhZmFjNjViOWI5ZTkwMWMwOTQ4MWVjOTgwZTY0NWY1ZThjYTQzZDpoOlQ6R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VSExtendedDuties@hants.gov.uk" TargetMode="External"/><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virtualschool.hants.gov.uk/course/view.php?id=277" TargetMode="External"/><Relationship Id="rId5" Type="http://schemas.openxmlformats.org/officeDocument/2006/relationships/hyperlink" Target="https://virtualschool.hants.gov.uk/course/view.php?id=294" TargetMode="External"/><Relationship Id="rId4" Type="http://schemas.openxmlformats.org/officeDocument/2006/relationships/hyperlink" Target="https://virtualschool.hants.gov.uk/"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kc2OnDAQhJ8GLhHINBibgw-JEqSc8wDI2A30DtjEP7Oat492l5GiaKUc_ZW7ulStz3Ny-kB10y96piomH3AJ3qVYncHbbBJ5V1plOz7MrETViF5K1gOwEg9N-2RxpzuGx0RWtVII2UnRDeJSySpouGBCDvLJDoxRrzilx4nqA83Ba2t0TNeXgNHnYPDT-Yi_M7oP8Yny_O724-317R-zz5RNSQENWkRph4bNfBDYcmmM7TlHDR2WpIBBz5pmYIK1rayXxQhoh55rEA1KUXTs9jIfddQLrlkHS24lF83m_R5r4-t8K3e1pXTGov1awFjA-Pr6Wq_-XudbAePq7xjcgS4VMJ553snot75jAWOOWPmlCqijd3resVp8MFiRq64N5bPHiM5imKw_NDn130hBGXL2UZ-Bktl0sEXHNu1SvIKVAQ2dhC69t983DNpWAC8jpesgneANkxzKpH5Rwi8_vxfQ_oXvCv4EAAD__4qizMI___.ZXV3MjpoY2Nwcm9kOmM6bzplZDg0YTJhYjAyNDFlOTIxZDE1NTI3ODY2ZjYwNzY4Zjo3OjcwZDg6YmUwZGMxZmFmNDdhYmE4MDY1ZjI1N2I2Nzc4MWMyNGE3OGNjNzBjNmEzOTJmZWI0ODJlNGMwYTZlZGU2N2NkMDpoOlQ6Rg"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crimerate.co.uk/"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hyperlink" Target="https://www.police.uk/pu/your-area/?search=1" TargetMode="Externa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s://www.hampshire.police.uk/partners/partner-services/community-partner-intelligence/v2/share-community-partnership-intelligence/" TargetMode="External"/><Relationship Id="rId4" Type="http://schemas.openxmlformats.org/officeDocument/2006/relationships/hyperlink" Target="https://www.safe4me.co.uk/portfolio/sharing-informatio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www.gov.uk/government/publications/generative-ai-product-safety-standards/generative-ai-product-safety-standards" TargetMode="External"/><Relationship Id="rId5" Type="http://schemas.openxmlformats.org/officeDocument/2006/relationships/image" Target="../media/image37.png"/><Relationship Id="rId4" Type="http://schemas.openxmlformats.org/officeDocument/2006/relationships/hyperlink" Target="https://swgfl.org.uk/resources/online-safety-policy-template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https://www.kcl.ac.uk/news/debates-about-bullying-need-to-look-beyond-online-safety-say-researcher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learning.nspcc.org.uk/research-resources/2025/online-safety-projects-together-for-childhood-evaluation?utm_campaign=20251124_KIS_CASPAR_November24&amp;utm_content=How%20a%20place-based%20approach%20facilitates%20a%20flexible%20community%20response%20to%20online%20safety&amp;utm_medium=email&amp;utm_source=Adestra" TargetMode="Externa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www.nspcc.org.uk/about-us/news-opinion/2025/Bullying-the-main-concern-for-over-6500-counselling-sessions-delivered-by-Childline-last-year/?utm_campaign=20251117_KIS_CASPAR_November17&amp;utm_content=Bullying%20was%20the%20main%20concern%20for%20over%206%2C500%20counselling%20sessions%20delivered%20by%20Childline%20last%20year&amp;utm_medium=email&amp;utm_source=Adestra"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s://www.thestudentvoice.co.uk/places-and-spaces-why-the-context-of-harm-matters/?utm_source=The+Student+Voice&amp;utm_campaign=158a4e0d67-EMAIL_CAMPAIGN_2021_02_05_10_26_COPY_01&amp;utm_medium=email&amp;utm_term=0_bb22bb5d0e-158a4e0d67-481581622"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s://youthendowmentfund.org.uk/reports/children-violence-and-vulnerability-2025/mental-health/"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Ucuu2yAQ_Rp7U2HBYPxYsGjVWuq6HxBhmNhzY4MLOG769VVyE6mqrtQV4rx0Rsds28mbFfXFvJmRWMoh4jkGnxPbYnC7zRR86bSrVT_yErVomw64qEVf4mpoOTlc6IrxdiKnZac6qfqm6eDJktMgVMuhlv3LsWJKZsJTvm2o36ExBuOsSfkpiZjCHi1-6E_4c0f_Tr6gfXykfbv_vvwT9hEzawOqaWo1uqavx14Ka2shVWsbIY1wCkrSwKHhQgBvuZRN1SB2SoyjaUfeWTBFzS9v41olc8ZpN9GRn8gnO4ewpMqGar-Ui55z3lIhPxcwFDAcx1FRPMivlO2My1LZsBYweDwSM94x8ommOacCBvy1YczMhnVFnwsYtpDuj-Cw_G6nAgbgoBh5FvFKeLA8R0R2wRuzJmFi5xDZs84j24ZlwQlT-VogoXcYTy6shrz-7zFRW_LuVm3xXt5EV9R8Nj6nagrXhwAtbYQ-P3ZrBAcpW1Blovycsm6V4J2CMusflPHT968FyL_gq4Y_AQAA__86Ad_y___.ZXV3MjpoY2Nwcm9kOmM6bzplYjVlOTk4ZTY1ZmVkZjViMTJlOTIyYzY1YmNmYWViMzo3OjVmZDA6M2Y1ZDJiNmY1MGI3MThhZjk1NDFjZjAzMTg2M2ZkYjBhYTE3MTk3ZWRmM2JkYWUzMTg3MzRmNzM4YTlmNTFkMjpoOlQ6Rg"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hyperlink" Target="https://ivisontrust.org.uk/webinars/" TargetMode="Externa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s://www.gov.uk/government/news/government-unveils-ambitious-plan-to-tackle-youth-isolation-crisis-and-deliver-real-life-opportunitie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www.gov.uk/government/publications/best-start-family-hubs-and-healthy-babies-guidance-for-local-authorities"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stigmakills.org.uk/" TargetMode="External"/><Relationship Id="rId7"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pslcharity.org.uk/" TargetMode="External"/><Relationship Id="rId5" Type="http://schemas.openxmlformats.org/officeDocument/2006/relationships/hyperlink" Target="https://www.youtube.com/watch?v=BVg2bfqblGI&amp;t=5s" TargetMode="External"/><Relationship Id="rId4" Type="http://schemas.openxmlformats.org/officeDocument/2006/relationships/hyperlink" Target="https://www.youtube.com/watch?v=qNeSkyHccmo"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childrenssociety.org.uk/information/professionals/resources/child-exploitation-language-guid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s://www.nspcc.org.uk/about-us/news-opinion/2025/nearly-7000-child-sexual-abuse-cases-stuck-in-courts/?utm_campaign=20251124_KIS_CASPAR_November24&amp;utm_content=Nearly%207%2C000%20child%20sexual%20abuse%20cases%20stuck%20in%20courts&amp;utm_medium=email&amp;utm_source=Adestra" TargetMode="External"/><Relationship Id="rId5" Type="http://schemas.openxmlformats.org/officeDocument/2006/relationships/image" Target="../media/image53.png"/><Relationship Id="rId4" Type="http://schemas.openxmlformats.org/officeDocument/2006/relationships/hyperlink" Target="https://learning.nspcc.org.uk/research-resources/2025/tipping-point-tackling-challenges-safeguarding-children-educated-at-home?utm_campaign=20251124_KIS_CASPAR_November24&amp;utm_content=Tipping%20point%3A%20tackling%20the%20challenges%20in%20safeguarding%20children%20educated%20at%20home&amp;utm_medium=email&amp;utm_source=Adestra"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protect.checkpoint.com/v2/r06/___https:/email.kjbm.safeguardinginschools.co.uk/c/eJyEkM2K2zAUhZ_G3pQY_ViSvdCipQ103Qcw-rmJ78SWPLqyIX360kwGShmYpb5zdC58btum5FawN_fiPJ6o5gKXklOl01Zy3EPFnNpoY69Gz1qw3Ghh1NBz2cLqcJkiLHhAuU8YrdSm50xoxdgzxWgFV1pLPg7Dk61A5K4w1fsG9g35kl0MjuqzUoDyXgJ8-J_gdYf0Fr6j3T_Wfvx9fftv7KNktkwpprmW3nmvLqq_jBDloHojBYRe8xatYEJxzhkzTCvRsVENxvA4eq-l56rp2e3Frx25C1x3VyKmKyYKc84LdSF3-61d7FzrRo382ohzI84zwWkm6DAdeTmgW6ERZ0ceqGZyKd7z_rrj7_bdEUGKUKaYV4fJfnqu2IAp3rutYA2zK7Hp2exSpe6aj0cBAm4IqT7Mas6ElEaolrA-ZfdGcTYo0Vb7Cyt8-fm9EfIffFjxJwAA___iNb7V___.ZXV3MjpoY2Nwcm9kOmM6bzowNjVlZGYxZDYzNjgyYWY3NzhmMjYzMDAxNjMzMTlmYzo3OjM3Y2Y6N2ZlZjc5MTJmZjNiOGUxODNmOWY2NTdkMzUxZTc4MDQwNDhkNWEzM2U5ZGYwYmZiZThiMDIyZDQ5ZjNhMTI0NzpoOlQ6Rg"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3" name="Oval 2">
            <a:extLst>
              <a:ext uri="{FF2B5EF4-FFF2-40B4-BE49-F238E27FC236}">
                <a16:creationId xmlns:a16="http://schemas.microsoft.com/office/drawing/2014/main" id="{975E0C78-8CBD-FC51-EDA7-9787094B346C}"/>
              </a:ext>
            </a:extLst>
          </p:cNvPr>
          <p:cNvSpPr/>
          <p:nvPr/>
        </p:nvSpPr>
        <p:spPr>
          <a:xfrm>
            <a:off x="16874008" y="844289"/>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7" name="Picture 6">
            <a:extLst>
              <a:ext uri="{FF2B5EF4-FFF2-40B4-BE49-F238E27FC236}">
                <a16:creationId xmlns:a16="http://schemas.microsoft.com/office/drawing/2014/main" id="{4B5094F4-5C19-A812-1994-C66C6F0958F0}"/>
              </a:ext>
            </a:extLst>
          </p:cNvPr>
          <p:cNvPicPr>
            <a:picLocks noChangeAspect="1"/>
          </p:cNvPicPr>
          <p:nvPr/>
        </p:nvPicPr>
        <p:blipFill>
          <a:blip r:embed="rId3"/>
          <a:stretch>
            <a:fillRect/>
          </a:stretch>
        </p:blipFill>
        <p:spPr>
          <a:xfrm>
            <a:off x="15322574" y="4757925"/>
            <a:ext cx="8799281" cy="7382873"/>
          </a:xfrm>
          <a:prstGeom prst="rect">
            <a:avLst/>
          </a:prstGeom>
        </p:spPr>
      </p:pic>
      <p:pic>
        <p:nvPicPr>
          <p:cNvPr id="9" name="Picture 8">
            <a:extLst>
              <a:ext uri="{FF2B5EF4-FFF2-40B4-BE49-F238E27FC236}">
                <a16:creationId xmlns:a16="http://schemas.microsoft.com/office/drawing/2014/main" id="{E7904EBF-0BDB-70BE-7B4B-40E91A966B72}"/>
              </a:ext>
            </a:extLst>
          </p:cNvPr>
          <p:cNvPicPr>
            <a:picLocks noChangeAspect="1"/>
          </p:cNvPicPr>
          <p:nvPr/>
        </p:nvPicPr>
        <p:blipFill>
          <a:blip r:embed="rId4"/>
          <a:stretch>
            <a:fillRect/>
          </a:stretch>
        </p:blipFill>
        <p:spPr>
          <a:xfrm>
            <a:off x="1830619" y="416077"/>
            <a:ext cx="12926263" cy="12155504"/>
          </a:xfrm>
          <a:prstGeom prst="rect">
            <a:avLst/>
          </a:prstGeom>
        </p:spPr>
      </p:pic>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1B99-BCF4-BA26-7BB7-23C9D7C27994}"/>
              </a:ext>
            </a:extLst>
          </p:cNvPr>
          <p:cNvSpPr>
            <a:spLocks noGrp="1"/>
          </p:cNvSpPr>
          <p:nvPr>
            <p:ph type="title"/>
          </p:nvPr>
        </p:nvSpPr>
        <p:spPr/>
        <p:txBody>
          <a:bodyPr/>
          <a:lstStyle/>
          <a:p>
            <a:br>
              <a:rPr lang="en-GB" dirty="0"/>
            </a:br>
            <a:r>
              <a:rPr lang="en-GB" dirty="0"/>
              <a:t>	</a:t>
            </a:r>
          </a:p>
        </p:txBody>
      </p:sp>
      <p:pic>
        <p:nvPicPr>
          <p:cNvPr id="8" name="Content Placeholder 7">
            <a:extLst>
              <a:ext uri="{FF2B5EF4-FFF2-40B4-BE49-F238E27FC236}">
                <a16:creationId xmlns:a16="http://schemas.microsoft.com/office/drawing/2014/main" id="{D9C9AE7D-2966-1837-4703-63CE4EB7224B}"/>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6292" y="3953338"/>
            <a:ext cx="5352701" cy="1161974"/>
          </a:xfrm>
          <a:prstGeom prst="rect">
            <a:avLst/>
          </a:prstGeom>
        </p:spPr>
      </p:pic>
      <p:sp>
        <p:nvSpPr>
          <p:cNvPr id="13" name="TextBox 12">
            <a:extLst>
              <a:ext uri="{FF2B5EF4-FFF2-40B4-BE49-F238E27FC236}">
                <a16:creationId xmlns:a16="http://schemas.microsoft.com/office/drawing/2014/main" id="{BD8BA4CE-9B1E-3691-7163-FD243872FC58}"/>
              </a:ext>
            </a:extLst>
          </p:cNvPr>
          <p:cNvSpPr txBox="1"/>
          <p:nvPr/>
        </p:nvSpPr>
        <p:spPr>
          <a:xfrm>
            <a:off x="7679370" y="3873993"/>
            <a:ext cx="12191206" cy="1200329"/>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HCC Employee Assistance</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Freephone: 0800 028 0199 </a:t>
            </a:r>
          </a:p>
        </p:txBody>
      </p:sp>
      <p:pic>
        <p:nvPicPr>
          <p:cNvPr id="14" name="Picture 13">
            <a:extLst>
              <a:ext uri="{FF2B5EF4-FFF2-40B4-BE49-F238E27FC236}">
                <a16:creationId xmlns:a16="http://schemas.microsoft.com/office/drawing/2014/main" id="{6C184662-01C3-EBF6-3B09-C5638623D8D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1862" y="6200818"/>
            <a:ext cx="3790703" cy="1314364"/>
          </a:xfrm>
          <a:prstGeom prst="rect">
            <a:avLst/>
          </a:prstGeom>
        </p:spPr>
      </p:pic>
      <p:sp>
        <p:nvSpPr>
          <p:cNvPr id="16" name="TextBox 15">
            <a:extLst>
              <a:ext uri="{FF2B5EF4-FFF2-40B4-BE49-F238E27FC236}">
                <a16:creationId xmlns:a16="http://schemas.microsoft.com/office/drawing/2014/main" id="{CA602754-5F47-61E6-38A8-3B38570392A5}"/>
              </a:ext>
            </a:extLst>
          </p:cNvPr>
          <p:cNvSpPr txBox="1"/>
          <p:nvPr/>
        </p:nvSpPr>
        <p:spPr>
          <a:xfrm>
            <a:off x="6095603" y="6309292"/>
            <a:ext cx="12191206" cy="1015663"/>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National Assoc. for People Abused in Childhood</a:t>
            </a:r>
          </a:p>
          <a:p>
            <a:pPr defTabSz="1828709" eaLnBrk="0" fontAlgn="base" hangingPunct="0">
              <a:spcBef>
                <a:spcPct val="0"/>
              </a:spcBef>
              <a:spcAft>
                <a:spcPct val="0"/>
              </a:spcAft>
              <a:defRPr/>
            </a:pPr>
            <a:r>
              <a:rPr lang="en-GB" sz="2400" dirty="0">
                <a:solidFill>
                  <a:prstClr val="black"/>
                </a:solidFill>
                <a:latin typeface="Arial" panose="020B0604020202020204" pitchFamily="34" charset="0"/>
                <a:cs typeface="Arial" panose="020B0604020202020204" pitchFamily="34" charset="0"/>
                <a:hlinkClick r:id="rId5"/>
              </a:rPr>
              <a:t>https://napac.org.uk/</a:t>
            </a:r>
            <a:r>
              <a:rPr lang="en-GB" sz="2400" dirty="0">
                <a:solidFill>
                  <a:prstClr val="black"/>
                </a:solidFill>
                <a:latin typeface="Arial" panose="020B0604020202020204" pitchFamily="34" charset="0"/>
                <a:cs typeface="Arial" panose="020B0604020202020204" pitchFamily="34" charset="0"/>
              </a:rPr>
              <a:t> </a:t>
            </a:r>
          </a:p>
        </p:txBody>
      </p:sp>
      <p:pic>
        <p:nvPicPr>
          <p:cNvPr id="17" name="Picture 16">
            <a:extLst>
              <a:ext uri="{FF2B5EF4-FFF2-40B4-BE49-F238E27FC236}">
                <a16:creationId xmlns:a16="http://schemas.microsoft.com/office/drawing/2014/main" id="{2ECA907A-AC84-A18E-358F-C8F9973F8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76292" y="8434882"/>
            <a:ext cx="3635145" cy="1704347"/>
          </a:xfrm>
          <a:prstGeom prst="rect">
            <a:avLst/>
          </a:prstGeom>
        </p:spPr>
      </p:pic>
      <p:sp>
        <p:nvSpPr>
          <p:cNvPr id="19" name="TextBox 18">
            <a:extLst>
              <a:ext uri="{FF2B5EF4-FFF2-40B4-BE49-F238E27FC236}">
                <a16:creationId xmlns:a16="http://schemas.microsoft.com/office/drawing/2014/main" id="{E1217EE7-D48B-6986-E446-A83AA89995EE}"/>
              </a:ext>
            </a:extLst>
          </p:cNvPr>
          <p:cNvSpPr txBox="1"/>
          <p:nvPr/>
        </p:nvSpPr>
        <p:spPr>
          <a:xfrm>
            <a:off x="6098327" y="7779047"/>
            <a:ext cx="10952724" cy="2923877"/>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charity in England and Wales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7"/>
              </a:rPr>
              <a:t>https://www.mind.org.uk/information-support/guides-to-support-and-services/abuse/all-types-of-abuse/</a:t>
            </a:r>
            <a:r>
              <a:rPr lang="en-GB" sz="3600" dirty="0">
                <a:solidFill>
                  <a:prstClr val="black"/>
                </a:solidFill>
                <a:latin typeface="Arial" panose="020B0604020202020204" pitchFamily="34" charset="0"/>
                <a:cs typeface="Arial" panose="020B0604020202020204" pitchFamily="34" charset="0"/>
              </a:rPr>
              <a:t> </a:t>
            </a:r>
          </a:p>
        </p:txBody>
      </p:sp>
      <p:pic>
        <p:nvPicPr>
          <p:cNvPr id="20" name="Picture 19">
            <a:extLst>
              <a:ext uri="{FF2B5EF4-FFF2-40B4-BE49-F238E27FC236}">
                <a16:creationId xmlns:a16="http://schemas.microsoft.com/office/drawing/2014/main" id="{619D7778-62BD-EC84-124C-4C43253E5B6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671396" y="11309618"/>
            <a:ext cx="3371630" cy="1523901"/>
          </a:xfrm>
          <a:prstGeom prst="rect">
            <a:avLst/>
          </a:prstGeom>
        </p:spPr>
      </p:pic>
      <p:sp>
        <p:nvSpPr>
          <p:cNvPr id="22" name="TextBox 21">
            <a:extLst>
              <a:ext uri="{FF2B5EF4-FFF2-40B4-BE49-F238E27FC236}">
                <a16:creationId xmlns:a16="http://schemas.microsoft.com/office/drawing/2014/main" id="{580E9A6F-3D03-E245-43C7-449B77967781}"/>
              </a:ext>
            </a:extLst>
          </p:cNvPr>
          <p:cNvSpPr txBox="1"/>
          <p:nvPr/>
        </p:nvSpPr>
        <p:spPr>
          <a:xfrm>
            <a:off x="6098327" y="10679224"/>
            <a:ext cx="12188482" cy="2062103"/>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helplines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9"/>
              </a:rPr>
              <a:t>https://www.nhs.uk/conditions/stress-anxiety-depression/mental-health-helplines/</a:t>
            </a:r>
            <a:r>
              <a:rPr lang="en-GB" sz="3600" dirty="0">
                <a:solidFill>
                  <a:prstClr val="black"/>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63146691-BC43-1842-A475-2217D85C90DF}"/>
              </a:ext>
            </a:extLst>
          </p:cNvPr>
          <p:cNvSpPr txBox="1"/>
          <p:nvPr/>
        </p:nvSpPr>
        <p:spPr>
          <a:xfrm>
            <a:off x="1461862" y="643767"/>
            <a:ext cx="12197302" cy="1446550"/>
          </a:xfrm>
          <a:prstGeom prst="rect">
            <a:avLst/>
          </a:prstGeom>
          <a:noFill/>
        </p:spPr>
        <p:txBody>
          <a:bodyPr wrap="square">
            <a:spAutoFit/>
          </a:bodyPr>
          <a:lstStyle/>
          <a:p>
            <a:r>
              <a:rPr lang="en-GB" sz="8800" b="1" dirty="0"/>
              <a:t>Your Welfare</a:t>
            </a:r>
          </a:p>
        </p:txBody>
      </p:sp>
      <p:pic>
        <p:nvPicPr>
          <p:cNvPr id="1026" name="Picture 2" descr="Look after Yourself | thortful">
            <a:extLst>
              <a:ext uri="{FF2B5EF4-FFF2-40B4-BE49-F238E27FC236}">
                <a16:creationId xmlns:a16="http://schemas.microsoft.com/office/drawing/2014/main" id="{8ECE11E4-13D6-3E9F-FB7D-CDAB187B20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72953" y="2090317"/>
            <a:ext cx="6096000" cy="86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8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F2C6-D347-CD5D-D9EF-FC5EC7030923}"/>
              </a:ext>
            </a:extLst>
          </p:cNvPr>
          <p:cNvSpPr>
            <a:spLocks noGrp="1"/>
          </p:cNvSpPr>
          <p:nvPr>
            <p:ph type="ctrTitle"/>
          </p:nvPr>
        </p:nvSpPr>
        <p:spPr>
          <a:xfrm>
            <a:off x="1333302" y="946389"/>
            <a:ext cx="20078899" cy="1492011"/>
          </a:xfrm>
        </p:spPr>
        <p:txBody>
          <a:bodyPr/>
          <a:lstStyle/>
          <a:p>
            <a:r>
              <a:rPr lang="en-GB" sz="9600" dirty="0"/>
              <a:t>DSL Conference – hold the date</a:t>
            </a:r>
          </a:p>
        </p:txBody>
      </p:sp>
      <p:sp>
        <p:nvSpPr>
          <p:cNvPr id="3" name="Subtitle 2">
            <a:extLst>
              <a:ext uri="{FF2B5EF4-FFF2-40B4-BE49-F238E27FC236}">
                <a16:creationId xmlns:a16="http://schemas.microsoft.com/office/drawing/2014/main" id="{CB11BFF7-A59C-514E-86E4-AD44F4FC9778}"/>
              </a:ext>
            </a:extLst>
          </p:cNvPr>
          <p:cNvSpPr>
            <a:spLocks noGrp="1"/>
          </p:cNvSpPr>
          <p:nvPr>
            <p:ph type="subTitle" idx="1"/>
          </p:nvPr>
        </p:nvSpPr>
        <p:spPr>
          <a:xfrm>
            <a:off x="914400" y="2781300"/>
            <a:ext cx="16421100" cy="3311524"/>
          </a:xfrm>
        </p:spPr>
        <p:txBody>
          <a:bodyPr/>
          <a:lstStyle/>
          <a:p>
            <a:pPr algn="l"/>
            <a:r>
              <a:rPr lang="en-GB" dirty="0">
                <a:solidFill>
                  <a:schemeClr val="tx1"/>
                </a:solidFill>
              </a:rPr>
              <a:t>Hampshire Safeguarding Children Partnership (HSCP) is pleased to announce the date for the Designated Safeguarding Leads Conference 2026 has been confirmed as </a:t>
            </a:r>
            <a:r>
              <a:rPr lang="en-GB" b="1" dirty="0">
                <a:solidFill>
                  <a:schemeClr val="tx1"/>
                </a:solidFill>
              </a:rPr>
              <a:t>Thursday 18 June 2026</a:t>
            </a:r>
            <a:r>
              <a:rPr lang="en-GB" dirty="0">
                <a:solidFill>
                  <a:schemeClr val="tx1"/>
                </a:solidFill>
              </a:rPr>
              <a:t>. Booking is not yet available for this event, but please take the opportunity to hold this date in the diary.</a:t>
            </a:r>
            <a:endParaRPr lang="en-GB" dirty="0"/>
          </a:p>
          <a:p>
            <a:endParaRPr lang="en-GB" dirty="0"/>
          </a:p>
        </p:txBody>
      </p:sp>
      <p:pic>
        <p:nvPicPr>
          <p:cNvPr id="5" name="Picture 4">
            <a:extLst>
              <a:ext uri="{FF2B5EF4-FFF2-40B4-BE49-F238E27FC236}">
                <a16:creationId xmlns:a16="http://schemas.microsoft.com/office/drawing/2014/main" id="{80AB9ED3-882A-20C3-FD28-75FED804DD1E}"/>
              </a:ext>
            </a:extLst>
          </p:cNvPr>
          <p:cNvPicPr>
            <a:picLocks noChangeAspect="1"/>
          </p:cNvPicPr>
          <p:nvPr/>
        </p:nvPicPr>
        <p:blipFill>
          <a:blip r:embed="rId3"/>
          <a:stretch>
            <a:fillRect/>
          </a:stretch>
        </p:blipFill>
        <p:spPr>
          <a:xfrm>
            <a:off x="18669000" y="2781300"/>
            <a:ext cx="4799013" cy="4048681"/>
          </a:xfrm>
          <a:prstGeom prst="rect">
            <a:avLst/>
          </a:prstGeom>
        </p:spPr>
      </p:pic>
      <p:pic>
        <p:nvPicPr>
          <p:cNvPr id="6" name="Picture 5">
            <a:extLst>
              <a:ext uri="{FF2B5EF4-FFF2-40B4-BE49-F238E27FC236}">
                <a16:creationId xmlns:a16="http://schemas.microsoft.com/office/drawing/2014/main" id="{09F00DFF-ED17-7348-3308-44F736C592A3}"/>
              </a:ext>
            </a:extLst>
          </p:cNvPr>
          <p:cNvPicPr>
            <a:picLocks noChangeAspect="1"/>
          </p:cNvPicPr>
          <p:nvPr/>
        </p:nvPicPr>
        <p:blipFill>
          <a:blip r:embed="rId4"/>
          <a:stretch>
            <a:fillRect/>
          </a:stretch>
        </p:blipFill>
        <p:spPr>
          <a:xfrm>
            <a:off x="914400" y="7623176"/>
            <a:ext cx="10675231" cy="4568823"/>
          </a:xfrm>
          <a:prstGeom prst="rect">
            <a:avLst/>
          </a:prstGeom>
          <a:ln>
            <a:solidFill>
              <a:srgbClr val="002060"/>
            </a:solidFill>
          </a:ln>
        </p:spPr>
      </p:pic>
      <p:sp>
        <p:nvSpPr>
          <p:cNvPr id="7" name="TextBox 6">
            <a:extLst>
              <a:ext uri="{FF2B5EF4-FFF2-40B4-BE49-F238E27FC236}">
                <a16:creationId xmlns:a16="http://schemas.microsoft.com/office/drawing/2014/main" id="{5AC4668B-F51E-E393-E34E-8FA6A7E0BC2E}"/>
              </a:ext>
            </a:extLst>
          </p:cNvPr>
          <p:cNvSpPr txBox="1"/>
          <p:nvPr/>
        </p:nvSpPr>
        <p:spPr>
          <a:xfrm>
            <a:off x="12191205" y="7623176"/>
            <a:ext cx="11276807" cy="4247317"/>
          </a:xfrm>
          <a:prstGeom prst="rect">
            <a:avLst/>
          </a:prstGeom>
          <a:solidFill>
            <a:schemeClr val="accent1">
              <a:lumMod val="20000"/>
              <a:lumOff val="80000"/>
            </a:schemeClr>
          </a:solidFill>
        </p:spPr>
        <p:txBody>
          <a:bodyPr wrap="square" rtlCol="0">
            <a:spAutoFit/>
          </a:bodyPr>
          <a:lstStyle/>
          <a:p>
            <a:r>
              <a:rPr lang="en-GB" sz="5400" dirty="0"/>
              <a:t>If you are booking external trainers for your Annual Update training in September, don’t forget that the HIAS team can deliver this, as well as the L&amp;D team. </a:t>
            </a:r>
            <a:r>
              <a:rPr lang="en-GB" sz="5400" dirty="0">
                <a:sym typeface="Wingdings" panose="05000000000000000000" pitchFamily="2" charset="2"/>
              </a:rPr>
              <a:t></a:t>
            </a:r>
            <a:endParaRPr lang="en-GB" sz="5400" dirty="0"/>
          </a:p>
        </p:txBody>
      </p:sp>
    </p:spTree>
    <p:extLst>
      <p:ext uri="{BB962C8B-B14F-4D97-AF65-F5344CB8AC3E}">
        <p14:creationId xmlns:p14="http://schemas.microsoft.com/office/powerpoint/2010/main" val="627317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895838"/>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7: HSCP training for February – it’s all free </a:t>
            </a:r>
            <a:r>
              <a:rPr lang="en-GB" sz="3200" dirty="0">
                <a:latin typeface="Comic Sans MS" panose="030F0702030302020204" pitchFamily="66" charset="0"/>
                <a:sym typeface="Wingdings" panose="05000000000000000000" pitchFamily="2" charset="2"/>
              </a:rPr>
              <a:t></a:t>
            </a:r>
            <a:r>
              <a:rPr lang="en-GB" sz="3200" dirty="0">
                <a:latin typeface="Comic Sans MS" panose="030F0702030302020204" pitchFamily="66" charset="0"/>
              </a:rPr>
              <a:t> </a:t>
            </a:r>
          </a:p>
          <a:p>
            <a:r>
              <a:rPr lang="en-GB" sz="3200" dirty="0">
                <a:latin typeface="Comic Sans MS" panose="030F0702030302020204" pitchFamily="66" charset="0"/>
              </a:rPr>
              <a:t>Slide 8: </a:t>
            </a:r>
            <a:r>
              <a:rPr lang="en-GB" sz="3200" dirty="0" err="1">
                <a:latin typeface="Comic Sans MS" panose="030F0702030302020204" pitchFamily="66" charset="0"/>
              </a:rPr>
              <a:t>LGfL</a:t>
            </a:r>
            <a:r>
              <a:rPr lang="en-GB" sz="3200" dirty="0">
                <a:latin typeface="Comic Sans MS" panose="030F0702030302020204" pitchFamily="66" charset="0"/>
              </a:rPr>
              <a:t> training: Combatting Extremism in the Classroom (QUICK DATE ON THIS ONE)</a:t>
            </a:r>
          </a:p>
          <a:p>
            <a:r>
              <a:rPr lang="en-GB" sz="3200" dirty="0">
                <a:latin typeface="Comic Sans MS" panose="030F0702030302020204" pitchFamily="66" charset="0"/>
              </a:rPr>
              <a:t>Slide 9: Teenage Relationship Abuse : Building Healthy Relationships webinar (Secondary)</a:t>
            </a:r>
          </a:p>
          <a:p>
            <a:r>
              <a:rPr lang="en-GB" sz="3200" dirty="0">
                <a:latin typeface="Comic Sans MS" panose="030F0702030302020204" pitchFamily="66" charset="0"/>
              </a:rPr>
              <a:t>Slide 10: NSPCC learning: EYFS safeguarding and welfare requirements masterclass (Early Years – not free, but cheap!)</a:t>
            </a:r>
          </a:p>
          <a:p>
            <a:r>
              <a:rPr lang="en-GB" sz="3200" dirty="0">
                <a:latin typeface="Comic Sans MS" panose="030F0702030302020204" pitchFamily="66" charset="0"/>
              </a:rPr>
              <a:t>Slide 11: NSPCC learning: Safeguarding Refresher for Schools (Primary and Secondary – not free, but cheap!)</a:t>
            </a:r>
          </a:p>
          <a:p>
            <a:r>
              <a:rPr lang="en-GB" sz="3200" dirty="0">
                <a:latin typeface="Comic Sans MS" panose="030F0702030302020204" pitchFamily="66" charset="0"/>
              </a:rPr>
              <a:t>Slide 12: Anna Freud Organisation – Let’s Talk about Anxiety free toolkit (All)</a:t>
            </a:r>
          </a:p>
          <a:p>
            <a:r>
              <a:rPr lang="en-GB" sz="3200" dirty="0">
                <a:latin typeface="Comic Sans MS" panose="030F0702030302020204" pitchFamily="66" charset="0"/>
              </a:rPr>
              <a:t>Slide 13: Lucy Faithful Foundation – link to support link for professionals on inappropriate sexual behaviour (All)</a:t>
            </a:r>
          </a:p>
          <a:p>
            <a:r>
              <a:rPr lang="en-GB" sz="3200" dirty="0">
                <a:latin typeface="Comic Sans MS" panose="030F0702030302020204" pitchFamily="66" charset="0"/>
              </a:rPr>
              <a:t>Slide 14: Places2Be recourses for Children’s Mental Health Week 2026 – it’s coming up soon (Primary and Secondary)</a:t>
            </a:r>
          </a:p>
          <a:p>
            <a:r>
              <a:rPr lang="en-GB" sz="3200" dirty="0">
                <a:latin typeface="Comic Sans MS" panose="030F0702030302020204" pitchFamily="66" charset="0"/>
              </a:rPr>
              <a:t>Slide 15: Public Health: Trauma Informed Language Guide (All)</a:t>
            </a:r>
          </a:p>
          <a:p>
            <a:r>
              <a:rPr lang="en-GB" sz="3200" dirty="0">
                <a:latin typeface="Comic Sans MS" panose="030F0702030302020204" pitchFamily="66" charset="0"/>
              </a:rPr>
              <a:t>Slide 16: North Yorkshire Safeguarding Children’s Partnership: Voice of the Child Resources and training. (All)</a:t>
            </a:r>
          </a:p>
          <a:p>
            <a:endParaRPr lang="en-GB" sz="3200" dirty="0">
              <a:latin typeface="Comic Sans MS" panose="030F0702030302020204" pitchFamily="66" charset="0"/>
            </a:endParaRPr>
          </a:p>
          <a:p>
            <a:r>
              <a:rPr lang="en-GB" sz="3200" b="1" u="sng" dirty="0">
                <a:latin typeface="Comic Sans MS" panose="030F0702030302020204" pitchFamily="66" charset="0"/>
              </a:rPr>
              <a:t>Helpful info:</a:t>
            </a:r>
          </a:p>
          <a:p>
            <a:r>
              <a:rPr lang="en-GB" sz="3200" dirty="0">
                <a:latin typeface="Comic Sans MS" panose="030F0702030302020204" pitchFamily="66" charset="0"/>
              </a:rPr>
              <a:t>Slide 17: Information about the Virtual School and links (All)</a:t>
            </a:r>
          </a:p>
          <a:p>
            <a:r>
              <a:rPr lang="en-GB" sz="3200" dirty="0">
                <a:latin typeface="Comic Sans MS" panose="030F0702030302020204" pitchFamily="66" charset="0"/>
              </a:rPr>
              <a:t>Slide 18: Restrictive Physical Intervention: Final guidance has been published – summary and link to guidance (All)</a:t>
            </a:r>
          </a:p>
          <a:p>
            <a:r>
              <a:rPr lang="en-GB" sz="3200" dirty="0">
                <a:latin typeface="Comic Sans MS" panose="030F0702030302020204" pitchFamily="66" charset="0"/>
              </a:rPr>
              <a:t>Slide 19: Local Data Crime Rates – helpful for contextual safeguarding, just type in the postcode! (All)</a:t>
            </a:r>
          </a:p>
          <a:p>
            <a:r>
              <a:rPr lang="en-GB" sz="3200" dirty="0">
                <a:latin typeface="Comic Sans MS" panose="030F0702030302020204" pitchFamily="66" charset="0"/>
              </a:rPr>
              <a:t>Slide 20: Community Partnership Information Form – you’ve had it before, but it’s useful for reporting (All). </a:t>
            </a:r>
          </a:p>
          <a:p>
            <a:endParaRPr lang="en-GB" sz="3200" dirty="0">
              <a:latin typeface="Comic Sans MS" panose="030F0702030302020204" pitchFamily="66" charset="0"/>
            </a:endParaRPr>
          </a:p>
          <a:p>
            <a:r>
              <a:rPr lang="en-GB" sz="3200" b="1" u="sng" dirty="0">
                <a:latin typeface="Comic Sans MS" panose="030F0702030302020204" pitchFamily="66" charset="0"/>
              </a:rPr>
              <a:t>AI and online: </a:t>
            </a:r>
          </a:p>
          <a:p>
            <a:r>
              <a:rPr lang="en-GB" sz="3200" dirty="0">
                <a:latin typeface="Comic Sans MS" panose="030F0702030302020204" pitchFamily="66" charset="0"/>
              </a:rPr>
              <a:t>Slide 21: DfE information (guidance has been updated) and </a:t>
            </a:r>
            <a:r>
              <a:rPr lang="en-GB" sz="3200" dirty="0" err="1">
                <a:latin typeface="Comic Sans MS" panose="030F0702030302020204" pitchFamily="66" charset="0"/>
              </a:rPr>
              <a:t>SWGfL</a:t>
            </a:r>
            <a:r>
              <a:rPr lang="en-GB" sz="3200" dirty="0">
                <a:latin typeface="Comic Sans MS" panose="030F0702030302020204" pitchFamily="66" charset="0"/>
              </a:rPr>
              <a:t> link to a policy template. (All)</a:t>
            </a:r>
          </a:p>
          <a:p>
            <a:r>
              <a:rPr lang="en-GB" sz="3200" dirty="0">
                <a:latin typeface="Comic Sans MS" panose="030F0702030302020204" pitchFamily="66" charset="0"/>
              </a:rPr>
              <a:t>Slide 22: King’s College article on links between cyberbullying and mental health. (All)</a:t>
            </a:r>
          </a:p>
          <a:p>
            <a:r>
              <a:rPr lang="en-GB" sz="3200" dirty="0">
                <a:latin typeface="Comic Sans MS" panose="030F0702030302020204" pitchFamily="66" charset="0"/>
              </a:rPr>
              <a:t>Slide 23: NSPCC findings: Having a placed based approach to online safety. (Primary and Secondary)</a:t>
            </a:r>
          </a:p>
          <a:p>
            <a:endParaRPr lang="en-GB" sz="3200" dirty="0">
              <a:latin typeface="Comic Sans MS" panose="030F0702030302020204" pitchFamily="66" charset="0"/>
            </a:endParaRPr>
          </a:p>
          <a:p>
            <a:r>
              <a:rPr lang="en-GB" sz="3200" b="1" u="sng" dirty="0">
                <a:latin typeface="Comic Sans MS" panose="030F0702030302020204" pitchFamily="66" charset="0"/>
              </a:rPr>
              <a:t>Bullying: </a:t>
            </a:r>
          </a:p>
          <a:p>
            <a:r>
              <a:rPr lang="en-GB" sz="3200" dirty="0">
                <a:latin typeface="Comic Sans MS" panose="030F0702030302020204" pitchFamily="66" charset="0"/>
              </a:rPr>
              <a:t>Slide 24: NSPCC article on Bullying – advice for parents. (Primary and Secondary)</a:t>
            </a:r>
          </a:p>
        </p:txBody>
      </p:sp>
    </p:spTree>
    <p:extLst>
      <p:ext uri="{BB962C8B-B14F-4D97-AF65-F5344CB8AC3E}">
        <p14:creationId xmlns:p14="http://schemas.microsoft.com/office/powerpoint/2010/main" val="392223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28600" y="807958"/>
            <a:ext cx="23807057" cy="10802957"/>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Miscellaneous</a:t>
            </a:r>
          </a:p>
          <a:p>
            <a:r>
              <a:rPr lang="en-GB" sz="4400" dirty="0">
                <a:latin typeface="Comic Sans MS" panose="030F0702030302020204" pitchFamily="66" charset="0"/>
              </a:rPr>
              <a:t>Slide 25: The Student Voice: Places and spaces – why the context of harm matters. (All)</a:t>
            </a:r>
          </a:p>
          <a:p>
            <a:r>
              <a:rPr lang="en-GB" sz="4400" dirty="0">
                <a:latin typeface="Comic Sans MS" panose="030F0702030302020204" pitchFamily="66" charset="0"/>
              </a:rPr>
              <a:t>Slide 26: Youth Endowment Fund: Report on mental health and experiences of violence. (All)</a:t>
            </a:r>
          </a:p>
          <a:p>
            <a:r>
              <a:rPr lang="en-GB" sz="4400" dirty="0">
                <a:latin typeface="Comic Sans MS" panose="030F0702030302020204" pitchFamily="66" charset="0"/>
              </a:rPr>
              <a:t>Slide 27: Legal briefing from Irwin Mitchell solicitors in (a) school trips and (b) professional boundaries. (all)</a:t>
            </a:r>
          </a:p>
          <a:p>
            <a:r>
              <a:rPr lang="en-GB" sz="4400" dirty="0">
                <a:latin typeface="Comic Sans MS" panose="030F0702030302020204" pitchFamily="66" charset="0"/>
              </a:rPr>
              <a:t>Slide 28: </a:t>
            </a:r>
            <a:r>
              <a:rPr lang="en-GB" sz="4400" dirty="0" err="1">
                <a:latin typeface="Comic Sans MS" panose="030F0702030302020204" pitchFamily="66" charset="0"/>
              </a:rPr>
              <a:t>Ivision</a:t>
            </a:r>
            <a:r>
              <a:rPr lang="en-GB" sz="4400" dirty="0">
                <a:latin typeface="Comic Sans MS" panose="030F0702030302020204" pitchFamily="66" charset="0"/>
              </a:rPr>
              <a:t>: Parent Webinars on County Lines and CCE (Secondary and College)</a:t>
            </a:r>
          </a:p>
          <a:p>
            <a:r>
              <a:rPr lang="en-GB" sz="4400" dirty="0">
                <a:latin typeface="Comic Sans MS" panose="030F0702030302020204" pitchFamily="66" charset="0"/>
              </a:rPr>
              <a:t>Slide 29: Gov.UK article on plans to tackle youth isolation crisis (Sec and College)</a:t>
            </a:r>
          </a:p>
          <a:p>
            <a:r>
              <a:rPr lang="en-GB" sz="4400" dirty="0">
                <a:latin typeface="Comic Sans MS" panose="030F0702030302020204" pitchFamily="66" charset="0"/>
              </a:rPr>
              <a:t>Slide 30: DfE guidance for Local Authorities on Best Start Family Hubs and Healthy Babies (All)</a:t>
            </a:r>
          </a:p>
          <a:p>
            <a:r>
              <a:rPr lang="en-GB" sz="4400" dirty="0">
                <a:latin typeface="Comic Sans MS" panose="030F0702030302020204" pitchFamily="66" charset="0"/>
              </a:rPr>
              <a:t>Slide 31: PSL: Addiction – links to PSL and what they do, </a:t>
            </a:r>
            <a:r>
              <a:rPr lang="en-GB" sz="4400" b="1" dirty="0">
                <a:latin typeface="Comic Sans MS" panose="030F0702030302020204" pitchFamily="66" charset="0"/>
              </a:rPr>
              <a:t>and really useful training videos </a:t>
            </a:r>
            <a:r>
              <a:rPr lang="en-GB" sz="4400" dirty="0">
                <a:latin typeface="Comic Sans MS" panose="030F0702030302020204" pitchFamily="66" charset="0"/>
                <a:sym typeface="Wingdings" panose="05000000000000000000" pitchFamily="2" charset="2"/>
              </a:rPr>
              <a:t> </a:t>
            </a:r>
          </a:p>
          <a:p>
            <a:r>
              <a:rPr lang="en-GB" sz="4400" dirty="0">
                <a:latin typeface="Comic Sans MS" panose="030F0702030302020204" pitchFamily="66" charset="0"/>
                <a:sym typeface="Wingdings" panose="05000000000000000000" pitchFamily="2" charset="2"/>
              </a:rPr>
              <a:t>Slide 32: The Children’s Society – Child Exploitation Language Guide</a:t>
            </a:r>
          </a:p>
          <a:p>
            <a:r>
              <a:rPr lang="en-GB" sz="4400" dirty="0">
                <a:latin typeface="Comic Sans MS" panose="030F0702030302020204" pitchFamily="66" charset="0"/>
                <a:sym typeface="Wingdings" panose="05000000000000000000" pitchFamily="2" charset="2"/>
              </a:rPr>
              <a:t>Slide 33: NSPCC article about EHE and also some reading on Child Sexual Abuse and Exploitation court cases. </a:t>
            </a:r>
          </a:p>
          <a:p>
            <a:r>
              <a:rPr lang="en-GB" sz="4400" dirty="0">
                <a:latin typeface="Comic Sans MS" panose="030F0702030302020204" pitchFamily="66" charset="0"/>
                <a:sym typeface="Wingdings" panose="05000000000000000000" pitchFamily="2" charset="2"/>
              </a:rPr>
              <a:t>Slide 34: an article on asbestos – I know – random! </a:t>
            </a:r>
            <a:endParaRPr lang="en-GB" sz="3600" b="1" u="sng" dirty="0">
              <a:latin typeface="Comic Sans MS" panose="030F0702030302020204" pitchFamily="66" charset="0"/>
            </a:endParaRPr>
          </a:p>
        </p:txBody>
      </p:sp>
    </p:spTree>
    <p:extLst>
      <p:ext uri="{BB962C8B-B14F-4D97-AF65-F5344CB8AC3E}">
        <p14:creationId xmlns:p14="http://schemas.microsoft.com/office/powerpoint/2010/main" val="997501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29071-8F7A-0AC4-1BF7-E61C86B3701F}"/>
              </a:ext>
            </a:extLst>
          </p:cNvPr>
          <p:cNvSpPr txBox="1"/>
          <p:nvPr/>
        </p:nvSpPr>
        <p:spPr>
          <a:xfrm>
            <a:off x="11740754" y="104041"/>
            <a:ext cx="4186871" cy="1631216"/>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CF78DCC-F3AD-3992-8084-0B8661AE084D}"/>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pic>
        <p:nvPicPr>
          <p:cNvPr id="45" name="Picture 2" descr="Capacity Building Training Courses for Belfast based groups - Volunteer Now">
            <a:extLst>
              <a:ext uri="{FF2B5EF4-FFF2-40B4-BE49-F238E27FC236}">
                <a16:creationId xmlns:a16="http://schemas.microsoft.com/office/drawing/2014/main" id="{5F400DF5-4062-494D-52AA-5054B3F285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5141" y="-134181"/>
            <a:ext cx="2961820" cy="29462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E6EB9D-6BCA-476C-5E32-16C8D4D3DCA3}"/>
              </a:ext>
            </a:extLst>
          </p:cNvPr>
          <p:cNvSpPr txBox="1"/>
          <p:nvPr/>
        </p:nvSpPr>
        <p:spPr>
          <a:xfrm>
            <a:off x="782241" y="11388924"/>
            <a:ext cx="21917025" cy="1846659"/>
          </a:xfrm>
          <a:prstGeom prst="rect">
            <a:avLst/>
          </a:prstGeom>
          <a:noFill/>
        </p:spPr>
        <p:txBody>
          <a:bodyPr wrap="square">
            <a:spAutoFit/>
          </a:bodyPr>
          <a:lstStyle/>
          <a:p>
            <a:r>
              <a:rPr lang="en-GB" sz="6000" b="0" i="0" dirty="0">
                <a:solidFill>
                  <a:srgbClr val="242424"/>
                </a:solidFill>
                <a:effectLst/>
                <a:latin typeface="Aptos" panose="020B0004020202020204" pitchFamily="34" charset="0"/>
              </a:rPr>
              <a:t> </a:t>
            </a:r>
            <a:r>
              <a:rPr lang="en-GB" sz="5400" b="0" i="0" u="sng" dirty="0">
                <a:solidFill>
                  <a:srgbClr val="467886"/>
                </a:solidFill>
                <a:effectLst/>
                <a:latin typeface="Aptos" panose="020B0004020202020204" pitchFamily="34" charset="0"/>
                <a:hlinkClick r:id="rId5" tooltip="https://www.hampshirescp.org.uk/documents/multi-agency-safeguarding-practice-development-brochure-2026-27/"/>
              </a:rPr>
              <a:t>HSCP Multi-Agency Safeguarding Practice Development Brochure for 2026 to 2027</a:t>
            </a:r>
            <a:r>
              <a:rPr lang="en-GB" sz="5400" b="0" i="0" dirty="0">
                <a:solidFill>
                  <a:srgbClr val="242424"/>
                </a:solidFill>
                <a:effectLst/>
                <a:latin typeface="Aptos" panose="020B0004020202020204" pitchFamily="34" charset="0"/>
              </a:rPr>
              <a:t>.</a:t>
            </a:r>
            <a:endParaRPr lang="en-GB" sz="6000" dirty="0"/>
          </a:p>
        </p:txBody>
      </p:sp>
      <p:pic>
        <p:nvPicPr>
          <p:cNvPr id="5" name="Picture 4">
            <a:extLst>
              <a:ext uri="{FF2B5EF4-FFF2-40B4-BE49-F238E27FC236}">
                <a16:creationId xmlns:a16="http://schemas.microsoft.com/office/drawing/2014/main" id="{6DEC91B8-BF64-1FF5-6B93-1F14C8005AD5}"/>
              </a:ext>
            </a:extLst>
          </p:cNvPr>
          <p:cNvPicPr>
            <a:picLocks noChangeAspect="1"/>
          </p:cNvPicPr>
          <p:nvPr/>
        </p:nvPicPr>
        <p:blipFill>
          <a:blip r:embed="rId6"/>
          <a:srcRect t="9058" b="65699"/>
          <a:stretch>
            <a:fillRect/>
          </a:stretch>
        </p:blipFill>
        <p:spPr>
          <a:xfrm>
            <a:off x="319695" y="369438"/>
            <a:ext cx="7748165" cy="1468250"/>
          </a:xfrm>
          <a:prstGeom prst="rect">
            <a:avLst/>
          </a:prstGeom>
        </p:spPr>
      </p:pic>
      <p:pic>
        <p:nvPicPr>
          <p:cNvPr id="7" name="Picture 6">
            <a:extLst>
              <a:ext uri="{FF2B5EF4-FFF2-40B4-BE49-F238E27FC236}">
                <a16:creationId xmlns:a16="http://schemas.microsoft.com/office/drawing/2014/main" id="{FF9694F3-8988-341E-3240-4A4F72E8421F}"/>
              </a:ext>
            </a:extLst>
          </p:cNvPr>
          <p:cNvPicPr>
            <a:picLocks noChangeAspect="1"/>
          </p:cNvPicPr>
          <p:nvPr/>
        </p:nvPicPr>
        <p:blipFill>
          <a:blip r:embed="rId6"/>
          <a:srcRect t="58895" b="20646"/>
          <a:stretch>
            <a:fillRect/>
          </a:stretch>
        </p:blipFill>
        <p:spPr>
          <a:xfrm>
            <a:off x="319696" y="1735257"/>
            <a:ext cx="8286792" cy="1272638"/>
          </a:xfrm>
          <a:prstGeom prst="rect">
            <a:avLst/>
          </a:prstGeom>
        </p:spPr>
      </p:pic>
      <p:pic>
        <p:nvPicPr>
          <p:cNvPr id="9" name="Picture 8">
            <a:extLst>
              <a:ext uri="{FF2B5EF4-FFF2-40B4-BE49-F238E27FC236}">
                <a16:creationId xmlns:a16="http://schemas.microsoft.com/office/drawing/2014/main" id="{6B80CFD6-027F-77D2-C9F4-F6945699CB3F}"/>
              </a:ext>
            </a:extLst>
          </p:cNvPr>
          <p:cNvPicPr>
            <a:picLocks noChangeAspect="1"/>
          </p:cNvPicPr>
          <p:nvPr/>
        </p:nvPicPr>
        <p:blipFill>
          <a:blip r:embed="rId7"/>
          <a:srcRect b="82806"/>
          <a:stretch>
            <a:fillRect/>
          </a:stretch>
        </p:blipFill>
        <p:spPr>
          <a:xfrm>
            <a:off x="319695" y="3007895"/>
            <a:ext cx="7748165" cy="1627244"/>
          </a:xfrm>
          <a:prstGeom prst="rect">
            <a:avLst/>
          </a:prstGeom>
        </p:spPr>
      </p:pic>
      <p:pic>
        <p:nvPicPr>
          <p:cNvPr id="11" name="Picture 10">
            <a:extLst>
              <a:ext uri="{FF2B5EF4-FFF2-40B4-BE49-F238E27FC236}">
                <a16:creationId xmlns:a16="http://schemas.microsoft.com/office/drawing/2014/main" id="{6C3109B9-D91C-A2BB-C013-53508C2C17D3}"/>
              </a:ext>
            </a:extLst>
          </p:cNvPr>
          <p:cNvPicPr>
            <a:picLocks noChangeAspect="1"/>
          </p:cNvPicPr>
          <p:nvPr/>
        </p:nvPicPr>
        <p:blipFill>
          <a:blip r:embed="rId7"/>
          <a:srcRect t="58352" b="29218"/>
          <a:stretch>
            <a:fillRect/>
          </a:stretch>
        </p:blipFill>
        <p:spPr>
          <a:xfrm>
            <a:off x="319692" y="5805346"/>
            <a:ext cx="7565115" cy="1148572"/>
          </a:xfrm>
          <a:prstGeom prst="rect">
            <a:avLst/>
          </a:prstGeom>
        </p:spPr>
      </p:pic>
      <p:pic>
        <p:nvPicPr>
          <p:cNvPr id="13" name="Picture 12">
            <a:extLst>
              <a:ext uri="{FF2B5EF4-FFF2-40B4-BE49-F238E27FC236}">
                <a16:creationId xmlns:a16="http://schemas.microsoft.com/office/drawing/2014/main" id="{044CB00B-19D6-03AB-F1D1-0FB5724E27EE}"/>
              </a:ext>
            </a:extLst>
          </p:cNvPr>
          <p:cNvPicPr>
            <a:picLocks noChangeAspect="1"/>
          </p:cNvPicPr>
          <p:nvPr/>
        </p:nvPicPr>
        <p:blipFill>
          <a:blip r:embed="rId7"/>
          <a:srcRect t="86726"/>
          <a:stretch>
            <a:fillRect/>
          </a:stretch>
        </p:blipFill>
        <p:spPr>
          <a:xfrm>
            <a:off x="319692" y="6953918"/>
            <a:ext cx="7849350" cy="1272637"/>
          </a:xfrm>
          <a:prstGeom prst="rect">
            <a:avLst/>
          </a:prstGeom>
        </p:spPr>
      </p:pic>
      <p:pic>
        <p:nvPicPr>
          <p:cNvPr id="15" name="Picture 14">
            <a:extLst>
              <a:ext uri="{FF2B5EF4-FFF2-40B4-BE49-F238E27FC236}">
                <a16:creationId xmlns:a16="http://schemas.microsoft.com/office/drawing/2014/main" id="{E25CBEC6-FAB9-82A7-B7F1-8A31049C300E}"/>
              </a:ext>
            </a:extLst>
          </p:cNvPr>
          <p:cNvPicPr>
            <a:picLocks noChangeAspect="1"/>
          </p:cNvPicPr>
          <p:nvPr/>
        </p:nvPicPr>
        <p:blipFill>
          <a:blip r:embed="rId7"/>
          <a:srcRect t="29261" b="56913"/>
          <a:stretch>
            <a:fillRect/>
          </a:stretch>
        </p:blipFill>
        <p:spPr>
          <a:xfrm>
            <a:off x="319694" y="4527738"/>
            <a:ext cx="7565116" cy="1277608"/>
          </a:xfrm>
          <a:prstGeom prst="rect">
            <a:avLst/>
          </a:prstGeom>
        </p:spPr>
      </p:pic>
      <p:pic>
        <p:nvPicPr>
          <p:cNvPr id="17" name="Picture 16">
            <a:extLst>
              <a:ext uri="{FF2B5EF4-FFF2-40B4-BE49-F238E27FC236}">
                <a16:creationId xmlns:a16="http://schemas.microsoft.com/office/drawing/2014/main" id="{6D5CC4E6-A575-8F59-A2CF-B0180128F068}"/>
              </a:ext>
            </a:extLst>
          </p:cNvPr>
          <p:cNvPicPr>
            <a:picLocks noChangeAspect="1"/>
          </p:cNvPicPr>
          <p:nvPr/>
        </p:nvPicPr>
        <p:blipFill>
          <a:blip r:embed="rId8"/>
          <a:srcRect b="78350"/>
          <a:stretch>
            <a:fillRect/>
          </a:stretch>
        </p:blipFill>
        <p:spPr>
          <a:xfrm>
            <a:off x="538417" y="8249646"/>
            <a:ext cx="7849350" cy="1410098"/>
          </a:xfrm>
          <a:prstGeom prst="rect">
            <a:avLst/>
          </a:prstGeom>
        </p:spPr>
      </p:pic>
      <p:pic>
        <p:nvPicPr>
          <p:cNvPr id="19" name="Picture 18">
            <a:extLst>
              <a:ext uri="{FF2B5EF4-FFF2-40B4-BE49-F238E27FC236}">
                <a16:creationId xmlns:a16="http://schemas.microsoft.com/office/drawing/2014/main" id="{366823E9-9132-AFFF-FEED-E1EF9AB7EDC3}"/>
              </a:ext>
            </a:extLst>
          </p:cNvPr>
          <p:cNvPicPr>
            <a:picLocks noChangeAspect="1"/>
          </p:cNvPicPr>
          <p:nvPr/>
        </p:nvPicPr>
        <p:blipFill>
          <a:blip r:embed="rId8"/>
          <a:srcRect t="40868" b="37467"/>
          <a:stretch>
            <a:fillRect/>
          </a:stretch>
        </p:blipFill>
        <p:spPr>
          <a:xfrm>
            <a:off x="429054" y="9482035"/>
            <a:ext cx="8068075" cy="1450347"/>
          </a:xfrm>
          <a:prstGeom prst="rect">
            <a:avLst/>
          </a:prstGeom>
        </p:spPr>
      </p:pic>
      <p:pic>
        <p:nvPicPr>
          <p:cNvPr id="21" name="Picture 20">
            <a:extLst>
              <a:ext uri="{FF2B5EF4-FFF2-40B4-BE49-F238E27FC236}">
                <a16:creationId xmlns:a16="http://schemas.microsoft.com/office/drawing/2014/main" id="{86C764C3-9396-F41C-00DA-B228FFDC257C}"/>
              </a:ext>
            </a:extLst>
          </p:cNvPr>
          <p:cNvPicPr>
            <a:picLocks noChangeAspect="1"/>
          </p:cNvPicPr>
          <p:nvPr/>
        </p:nvPicPr>
        <p:blipFill>
          <a:blip r:embed="rId8"/>
          <a:srcRect t="84286"/>
          <a:stretch>
            <a:fillRect/>
          </a:stretch>
        </p:blipFill>
        <p:spPr>
          <a:xfrm>
            <a:off x="9005125" y="2082191"/>
            <a:ext cx="8331043" cy="1086256"/>
          </a:xfrm>
          <a:prstGeom prst="rect">
            <a:avLst/>
          </a:prstGeom>
        </p:spPr>
      </p:pic>
      <p:pic>
        <p:nvPicPr>
          <p:cNvPr id="23" name="Picture 22">
            <a:extLst>
              <a:ext uri="{FF2B5EF4-FFF2-40B4-BE49-F238E27FC236}">
                <a16:creationId xmlns:a16="http://schemas.microsoft.com/office/drawing/2014/main" id="{38D57E3F-E98D-608A-25A4-99ACF05CB747}"/>
              </a:ext>
            </a:extLst>
          </p:cNvPr>
          <p:cNvPicPr>
            <a:picLocks noChangeAspect="1"/>
          </p:cNvPicPr>
          <p:nvPr/>
        </p:nvPicPr>
        <p:blipFill>
          <a:blip r:embed="rId9"/>
          <a:srcRect b="77953"/>
          <a:stretch>
            <a:fillRect/>
          </a:stretch>
        </p:blipFill>
        <p:spPr>
          <a:xfrm>
            <a:off x="9005124" y="3155547"/>
            <a:ext cx="8102225" cy="1479592"/>
          </a:xfrm>
          <a:prstGeom prst="rect">
            <a:avLst/>
          </a:prstGeom>
        </p:spPr>
      </p:pic>
      <p:pic>
        <p:nvPicPr>
          <p:cNvPr id="25" name="Picture 24">
            <a:extLst>
              <a:ext uri="{FF2B5EF4-FFF2-40B4-BE49-F238E27FC236}">
                <a16:creationId xmlns:a16="http://schemas.microsoft.com/office/drawing/2014/main" id="{67A360FC-6093-8472-8B18-BC12C8E0A8A4}"/>
              </a:ext>
            </a:extLst>
          </p:cNvPr>
          <p:cNvPicPr>
            <a:picLocks noChangeAspect="1"/>
          </p:cNvPicPr>
          <p:nvPr/>
        </p:nvPicPr>
        <p:blipFill>
          <a:blip r:embed="rId9"/>
          <a:srcRect t="40951" b="37924"/>
          <a:stretch>
            <a:fillRect/>
          </a:stretch>
        </p:blipFill>
        <p:spPr>
          <a:xfrm>
            <a:off x="9090833" y="4545874"/>
            <a:ext cx="7301703" cy="1277608"/>
          </a:xfrm>
          <a:prstGeom prst="rect">
            <a:avLst/>
          </a:prstGeom>
        </p:spPr>
      </p:pic>
      <p:pic>
        <p:nvPicPr>
          <p:cNvPr id="28" name="Picture 27">
            <a:extLst>
              <a:ext uri="{FF2B5EF4-FFF2-40B4-BE49-F238E27FC236}">
                <a16:creationId xmlns:a16="http://schemas.microsoft.com/office/drawing/2014/main" id="{8136EA99-6F46-81D2-FABF-D63AD8FE0B9F}"/>
              </a:ext>
            </a:extLst>
          </p:cNvPr>
          <p:cNvPicPr>
            <a:picLocks noChangeAspect="1"/>
          </p:cNvPicPr>
          <p:nvPr/>
        </p:nvPicPr>
        <p:blipFill>
          <a:blip r:embed="rId9"/>
          <a:srcRect t="81564"/>
          <a:stretch>
            <a:fillRect/>
          </a:stretch>
        </p:blipFill>
        <p:spPr>
          <a:xfrm>
            <a:off x="9090832" y="5823482"/>
            <a:ext cx="7301702" cy="1115014"/>
          </a:xfrm>
          <a:prstGeom prst="rect">
            <a:avLst/>
          </a:prstGeom>
        </p:spPr>
      </p:pic>
      <p:pic>
        <p:nvPicPr>
          <p:cNvPr id="30" name="Picture 29">
            <a:extLst>
              <a:ext uri="{FF2B5EF4-FFF2-40B4-BE49-F238E27FC236}">
                <a16:creationId xmlns:a16="http://schemas.microsoft.com/office/drawing/2014/main" id="{26904C05-B2CB-4E98-118F-34D4C0E68844}"/>
              </a:ext>
            </a:extLst>
          </p:cNvPr>
          <p:cNvPicPr>
            <a:picLocks noChangeAspect="1"/>
          </p:cNvPicPr>
          <p:nvPr/>
        </p:nvPicPr>
        <p:blipFill>
          <a:blip r:embed="rId10"/>
          <a:srcRect t="42834" b="36352"/>
          <a:stretch>
            <a:fillRect/>
          </a:stretch>
        </p:blipFill>
        <p:spPr>
          <a:xfrm>
            <a:off x="9090832" y="8520112"/>
            <a:ext cx="7301702" cy="1349667"/>
          </a:xfrm>
          <a:prstGeom prst="rect">
            <a:avLst/>
          </a:prstGeom>
        </p:spPr>
      </p:pic>
      <p:pic>
        <p:nvPicPr>
          <p:cNvPr id="32" name="Picture 31">
            <a:extLst>
              <a:ext uri="{FF2B5EF4-FFF2-40B4-BE49-F238E27FC236}">
                <a16:creationId xmlns:a16="http://schemas.microsoft.com/office/drawing/2014/main" id="{9E199225-9A70-DF44-BDF2-41313BA75195}"/>
              </a:ext>
            </a:extLst>
          </p:cNvPr>
          <p:cNvPicPr>
            <a:picLocks noChangeAspect="1"/>
          </p:cNvPicPr>
          <p:nvPr/>
        </p:nvPicPr>
        <p:blipFill>
          <a:blip r:embed="rId10"/>
          <a:srcRect t="81139"/>
          <a:stretch>
            <a:fillRect/>
          </a:stretch>
        </p:blipFill>
        <p:spPr>
          <a:xfrm>
            <a:off x="9057855" y="9922143"/>
            <a:ext cx="7301702" cy="1223069"/>
          </a:xfrm>
          <a:prstGeom prst="rect">
            <a:avLst/>
          </a:prstGeom>
        </p:spPr>
      </p:pic>
      <p:pic>
        <p:nvPicPr>
          <p:cNvPr id="34" name="Picture 33">
            <a:extLst>
              <a:ext uri="{FF2B5EF4-FFF2-40B4-BE49-F238E27FC236}">
                <a16:creationId xmlns:a16="http://schemas.microsoft.com/office/drawing/2014/main" id="{0E9BFD03-5595-B3CC-1459-D58BC73E8137}"/>
              </a:ext>
            </a:extLst>
          </p:cNvPr>
          <p:cNvPicPr>
            <a:picLocks noChangeAspect="1"/>
          </p:cNvPicPr>
          <p:nvPr/>
        </p:nvPicPr>
        <p:blipFill>
          <a:blip r:embed="rId10"/>
          <a:srcRect b="76563"/>
          <a:stretch>
            <a:fillRect/>
          </a:stretch>
        </p:blipFill>
        <p:spPr>
          <a:xfrm>
            <a:off x="9147436" y="6858000"/>
            <a:ext cx="7122540" cy="1482527"/>
          </a:xfrm>
          <a:prstGeom prst="rect">
            <a:avLst/>
          </a:prstGeom>
        </p:spPr>
      </p:pic>
      <p:pic>
        <p:nvPicPr>
          <p:cNvPr id="36" name="Picture 35">
            <a:extLst>
              <a:ext uri="{FF2B5EF4-FFF2-40B4-BE49-F238E27FC236}">
                <a16:creationId xmlns:a16="http://schemas.microsoft.com/office/drawing/2014/main" id="{32D9376E-D953-6357-A3D1-1197986C28D9}"/>
              </a:ext>
            </a:extLst>
          </p:cNvPr>
          <p:cNvPicPr>
            <a:picLocks noChangeAspect="1"/>
          </p:cNvPicPr>
          <p:nvPr/>
        </p:nvPicPr>
        <p:blipFill>
          <a:blip r:embed="rId11"/>
          <a:srcRect b="77438"/>
          <a:stretch>
            <a:fillRect/>
          </a:stretch>
        </p:blipFill>
        <p:spPr>
          <a:xfrm>
            <a:off x="16933727" y="2820516"/>
            <a:ext cx="6554548" cy="1421287"/>
          </a:xfrm>
          <a:prstGeom prst="rect">
            <a:avLst/>
          </a:prstGeom>
        </p:spPr>
      </p:pic>
      <p:pic>
        <p:nvPicPr>
          <p:cNvPr id="38" name="Picture 37">
            <a:extLst>
              <a:ext uri="{FF2B5EF4-FFF2-40B4-BE49-F238E27FC236}">
                <a16:creationId xmlns:a16="http://schemas.microsoft.com/office/drawing/2014/main" id="{D2214AAE-DD51-59ED-17D0-9E3FA9C7BA82}"/>
              </a:ext>
            </a:extLst>
          </p:cNvPr>
          <p:cNvPicPr>
            <a:picLocks noChangeAspect="1"/>
          </p:cNvPicPr>
          <p:nvPr/>
        </p:nvPicPr>
        <p:blipFill>
          <a:blip r:embed="rId11"/>
          <a:srcRect t="72438" b="9449"/>
          <a:stretch>
            <a:fillRect/>
          </a:stretch>
        </p:blipFill>
        <p:spPr>
          <a:xfrm>
            <a:off x="17031296" y="5708495"/>
            <a:ext cx="6185788" cy="1076809"/>
          </a:xfrm>
          <a:prstGeom prst="rect">
            <a:avLst/>
          </a:prstGeom>
        </p:spPr>
      </p:pic>
      <p:pic>
        <p:nvPicPr>
          <p:cNvPr id="40" name="Picture 39">
            <a:extLst>
              <a:ext uri="{FF2B5EF4-FFF2-40B4-BE49-F238E27FC236}">
                <a16:creationId xmlns:a16="http://schemas.microsoft.com/office/drawing/2014/main" id="{3ADC2B73-9312-1830-8E8D-C7305090938D}"/>
              </a:ext>
            </a:extLst>
          </p:cNvPr>
          <p:cNvPicPr>
            <a:picLocks noChangeAspect="1"/>
          </p:cNvPicPr>
          <p:nvPr/>
        </p:nvPicPr>
        <p:blipFill>
          <a:blip r:embed="rId11"/>
          <a:srcRect t="36917" b="44046"/>
          <a:stretch>
            <a:fillRect/>
          </a:stretch>
        </p:blipFill>
        <p:spPr>
          <a:xfrm>
            <a:off x="16933727" y="4312787"/>
            <a:ext cx="6380926" cy="1167444"/>
          </a:xfrm>
          <a:prstGeom prst="rect">
            <a:avLst/>
          </a:prstGeom>
        </p:spPr>
      </p:pic>
      <p:pic>
        <p:nvPicPr>
          <p:cNvPr id="42" name="Picture 41">
            <a:extLst>
              <a:ext uri="{FF2B5EF4-FFF2-40B4-BE49-F238E27FC236}">
                <a16:creationId xmlns:a16="http://schemas.microsoft.com/office/drawing/2014/main" id="{16348549-804A-3D97-5E41-43868BB7621A}"/>
              </a:ext>
            </a:extLst>
          </p:cNvPr>
          <p:cNvPicPr>
            <a:picLocks noChangeAspect="1"/>
          </p:cNvPicPr>
          <p:nvPr/>
        </p:nvPicPr>
        <p:blipFill>
          <a:blip r:embed="rId12"/>
          <a:srcRect b="77116"/>
          <a:stretch>
            <a:fillRect/>
          </a:stretch>
        </p:blipFill>
        <p:spPr>
          <a:xfrm>
            <a:off x="17107349" y="6966489"/>
            <a:ext cx="6207304" cy="1518841"/>
          </a:xfrm>
          <a:prstGeom prst="rect">
            <a:avLst/>
          </a:prstGeom>
        </p:spPr>
      </p:pic>
      <p:pic>
        <p:nvPicPr>
          <p:cNvPr id="44" name="Picture 43">
            <a:extLst>
              <a:ext uri="{FF2B5EF4-FFF2-40B4-BE49-F238E27FC236}">
                <a16:creationId xmlns:a16="http://schemas.microsoft.com/office/drawing/2014/main" id="{5A9B877B-67C3-736D-109D-DAB392A0CF13}"/>
              </a:ext>
            </a:extLst>
          </p:cNvPr>
          <p:cNvPicPr>
            <a:picLocks noChangeAspect="1"/>
          </p:cNvPicPr>
          <p:nvPr/>
        </p:nvPicPr>
        <p:blipFill>
          <a:blip r:embed="rId12"/>
          <a:srcRect t="68494" b="14307"/>
          <a:stretch>
            <a:fillRect/>
          </a:stretch>
        </p:blipFill>
        <p:spPr>
          <a:xfrm>
            <a:off x="17107347" y="10123075"/>
            <a:ext cx="6619613" cy="1217353"/>
          </a:xfrm>
          <a:prstGeom prst="rect">
            <a:avLst/>
          </a:prstGeom>
        </p:spPr>
      </p:pic>
      <p:pic>
        <p:nvPicPr>
          <p:cNvPr id="47" name="Picture 46">
            <a:extLst>
              <a:ext uri="{FF2B5EF4-FFF2-40B4-BE49-F238E27FC236}">
                <a16:creationId xmlns:a16="http://schemas.microsoft.com/office/drawing/2014/main" id="{86EC8D60-E857-D732-2BAC-F8333F072AD9}"/>
              </a:ext>
            </a:extLst>
          </p:cNvPr>
          <p:cNvPicPr>
            <a:picLocks noChangeAspect="1"/>
          </p:cNvPicPr>
          <p:nvPr/>
        </p:nvPicPr>
        <p:blipFill>
          <a:blip r:embed="rId12"/>
          <a:srcRect t="32314" b="48615"/>
          <a:stretch>
            <a:fillRect/>
          </a:stretch>
        </p:blipFill>
        <p:spPr>
          <a:xfrm>
            <a:off x="17107348" y="8567015"/>
            <a:ext cx="6109735" cy="1245888"/>
          </a:xfrm>
          <a:prstGeom prst="rect">
            <a:avLst/>
          </a:prstGeom>
        </p:spPr>
      </p:pic>
    </p:spTree>
    <p:extLst>
      <p:ext uri="{BB962C8B-B14F-4D97-AF65-F5344CB8AC3E}">
        <p14:creationId xmlns:p14="http://schemas.microsoft.com/office/powerpoint/2010/main" val="1188404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46A45-9B65-4015-F60F-BED1520B7ADA}"/>
              </a:ext>
            </a:extLst>
          </p:cNvPr>
          <p:cNvSpPr>
            <a:spLocks noGrp="1"/>
          </p:cNvSpPr>
          <p:nvPr>
            <p:ph type="title"/>
          </p:nvPr>
        </p:nvSpPr>
        <p:spPr>
          <a:xfrm>
            <a:off x="1101190" y="841377"/>
            <a:ext cx="17334024" cy="2651126"/>
          </a:xfrm>
        </p:spPr>
        <p:txBody>
          <a:bodyPr/>
          <a:lstStyle/>
          <a:p>
            <a:r>
              <a:rPr lang="en-GB" dirty="0"/>
              <a:t>Combatting Extremism in the Classroom</a:t>
            </a:r>
          </a:p>
        </p:txBody>
      </p:sp>
      <p:sp>
        <p:nvSpPr>
          <p:cNvPr id="3" name="Text Placeholder 2">
            <a:extLst>
              <a:ext uri="{FF2B5EF4-FFF2-40B4-BE49-F238E27FC236}">
                <a16:creationId xmlns:a16="http://schemas.microsoft.com/office/drawing/2014/main" id="{F76A1F0A-7E47-A1C9-E8A2-2BBE8B5E90B8}"/>
              </a:ext>
            </a:extLst>
          </p:cNvPr>
          <p:cNvSpPr>
            <a:spLocks noGrp="1"/>
          </p:cNvSpPr>
          <p:nvPr>
            <p:ph type="body" sz="quarter" idx="10"/>
          </p:nvPr>
        </p:nvSpPr>
        <p:spPr>
          <a:xfrm>
            <a:off x="855449" y="4181478"/>
            <a:ext cx="23184063" cy="8286750"/>
          </a:xfrm>
        </p:spPr>
        <p:txBody>
          <a:bodyPr/>
          <a:lstStyle/>
          <a:p>
            <a:pPr marL="0" indent="0">
              <a:buNone/>
            </a:pPr>
            <a:r>
              <a:rPr lang="en-GB" sz="5400" b="0" dirty="0">
                <a:solidFill>
                  <a:schemeClr val="tx1"/>
                </a:solidFill>
              </a:rPr>
              <a:t>Protecting students against the threat of extremism and online exploitation can be challenging, particularly in today’s ever-changing landscape. </a:t>
            </a:r>
            <a:r>
              <a:rPr lang="en-GB" sz="5400" b="0" dirty="0" err="1">
                <a:solidFill>
                  <a:schemeClr val="tx1"/>
                </a:solidFill>
              </a:rPr>
              <a:t>LGfL</a:t>
            </a:r>
            <a:r>
              <a:rPr lang="en-GB" sz="5400" b="0" dirty="0">
                <a:solidFill>
                  <a:schemeClr val="tx1"/>
                </a:solidFill>
              </a:rPr>
              <a:t> are hosting a free webinar to support staff in tackling extremism in the classroom on </a:t>
            </a:r>
            <a:r>
              <a:rPr lang="en-GB" sz="5400" dirty="0">
                <a:solidFill>
                  <a:schemeClr val="tx1"/>
                </a:solidFill>
              </a:rPr>
              <a:t>Wednesday 4th February at 3.45pm</a:t>
            </a:r>
            <a:r>
              <a:rPr lang="en-GB" sz="5400" b="0" dirty="0">
                <a:solidFill>
                  <a:schemeClr val="tx1"/>
                </a:solidFill>
              </a:rPr>
              <a:t>.</a:t>
            </a:r>
          </a:p>
          <a:p>
            <a:r>
              <a:rPr lang="en-GB" sz="5400" b="0" dirty="0">
                <a:solidFill>
                  <a:schemeClr val="tx1"/>
                </a:solidFill>
              </a:rPr>
              <a:t>This one-hour webinar provides Safeguarding, PSHE and RSHE leads with an overview of effective strategies, cross-curricular activities and practical tips to help build young people’s resilience to extremist narratives, manage challenging conversations and promote critical thinking online. </a:t>
            </a:r>
          </a:p>
          <a:p>
            <a:r>
              <a:rPr lang="en-GB" sz="5400" b="0" dirty="0">
                <a:solidFill>
                  <a:schemeClr val="tx1"/>
                </a:solidFill>
              </a:rPr>
              <a:t>To book go to: </a:t>
            </a:r>
            <a:r>
              <a:rPr lang="en-GB" sz="5400" b="0" dirty="0">
                <a:solidFill>
                  <a:schemeClr val="tx1"/>
                </a:solidFill>
                <a:hlinkClick r:id="rId3" tooltip="https://protect.checkpoint.com/v2/r06/___https://email.kjbm.safeguardinginschools.co.uk/c/eJyEkN2q3CAUhZ_G3JQTzFajufCipQ30ug8Q_NlJPJNoqmZg3r7MnBko5UAv_dZybfjMcUzR7Kgv5t3Y8FZqyjjnFGt5O3Lyp6shxcZrz8VgaYO6k71StAegDe4mbJPHLVwx36bgNVNSKq4kH-QzDV5DJySValAvtmMpZsGp3g7UH8jmZLwzpT4rGUs6s8NP_xf8fWL8CF_otI-1H_fXt3_GPktW7T3rBzdQKzybHRdccAAxs853dkaLTdBAoaddN1BJGVPtPDsJbOiFAdmhkoTTy7vd22JmXE6TfYhLiMWtKW2ldak9L82m11qPQthXAiOBcVvmrbUpXUJc7t5al3YC450QGI33BMaDwAh8aF6eCkaPefJpNyHq_57M2oXob-2RQ3WryZ5wuppYS7uk66OALhwBY33Y7TsKjEkQTQn1KZxL0VEloKn6V6j45ed3AuwvfNXwJwAA___SKb75___.ZXV3MjpoY2Nwcm9kOmM6bzplZDg0YTJhYjAyNDFlOTIxZDE1NTI3ODY2ZjYwNzY4Zjo3OjBmNWY6ZTVjYTU5ZTkyYjM4YzBjZWNjMzYxZjJjMGYyNWYwY2QyMGJhYWNlNjVkNTIwM2E3YjIyNjQ5ZGZiMjM5MTE0OTpoOlQ6Rg"/>
              </a:rPr>
              <a:t>https://lgfl.bookinglive.com/book/add/p/249</a:t>
            </a:r>
            <a:endParaRPr lang="en-GB" sz="5400" b="0" dirty="0">
              <a:solidFill>
                <a:schemeClr val="tx1"/>
              </a:solidFill>
            </a:endParaRPr>
          </a:p>
          <a:p>
            <a:endParaRPr lang="en-GB" dirty="0"/>
          </a:p>
        </p:txBody>
      </p:sp>
      <p:pic>
        <p:nvPicPr>
          <p:cNvPr id="4" name="Picture 2" descr="Capacity Building Training Courses for Belfast based groups - Volunteer Now">
            <a:extLst>
              <a:ext uri="{FF2B5EF4-FFF2-40B4-BE49-F238E27FC236}">
                <a16:creationId xmlns:a16="http://schemas.microsoft.com/office/drawing/2014/main" id="{88FDB279-47F9-E32D-5368-F97A470CC6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64641" y="90490"/>
            <a:ext cx="4174872" cy="4152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099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1FEABE42-2F78-957B-3771-5767EA7E8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483563"/>
            <a:ext cx="4174872" cy="41528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20D0894-6E52-D5D2-132E-12890332D56D}"/>
              </a:ext>
            </a:extLst>
          </p:cNvPr>
          <p:cNvSpPr txBox="1"/>
          <p:nvPr/>
        </p:nvSpPr>
        <p:spPr>
          <a:xfrm>
            <a:off x="6095206" y="996434"/>
            <a:ext cx="16764794" cy="1446550"/>
          </a:xfrm>
          <a:prstGeom prst="rect">
            <a:avLst/>
          </a:prstGeom>
          <a:noFill/>
        </p:spPr>
        <p:txBody>
          <a:bodyPr wrap="square">
            <a:spAutoFit/>
          </a:bodyPr>
          <a:lstStyle/>
          <a:p>
            <a:r>
              <a:rPr lang="en-GB" sz="4400" dirty="0">
                <a:hlinkClick r:id="rId4"/>
              </a:rPr>
              <a:t>Webinar: Teenage Relationship Abuse, Building Healthy Relationships for Life</a:t>
            </a:r>
            <a:endParaRPr lang="en-GB" sz="4400" dirty="0"/>
          </a:p>
        </p:txBody>
      </p:sp>
      <p:pic>
        <p:nvPicPr>
          <p:cNvPr id="5" name="Picture 4">
            <a:extLst>
              <a:ext uri="{FF2B5EF4-FFF2-40B4-BE49-F238E27FC236}">
                <a16:creationId xmlns:a16="http://schemas.microsoft.com/office/drawing/2014/main" id="{95DAA91B-53C5-4EFC-C762-7F44922B30D7}"/>
              </a:ext>
            </a:extLst>
          </p:cNvPr>
          <p:cNvPicPr>
            <a:picLocks noChangeAspect="1"/>
          </p:cNvPicPr>
          <p:nvPr/>
        </p:nvPicPr>
        <p:blipFill>
          <a:blip r:embed="rId5"/>
          <a:stretch>
            <a:fillRect/>
          </a:stretch>
        </p:blipFill>
        <p:spPr>
          <a:xfrm>
            <a:off x="6095206" y="3223514"/>
            <a:ext cx="16307594" cy="7031859"/>
          </a:xfrm>
          <a:prstGeom prst="rect">
            <a:avLst/>
          </a:prstGeom>
        </p:spPr>
      </p:pic>
      <p:sp>
        <p:nvSpPr>
          <p:cNvPr id="7" name="TextBox 6">
            <a:extLst>
              <a:ext uri="{FF2B5EF4-FFF2-40B4-BE49-F238E27FC236}">
                <a16:creationId xmlns:a16="http://schemas.microsoft.com/office/drawing/2014/main" id="{EA7F09F9-5446-63C3-8D7D-A5754EA2998C}"/>
              </a:ext>
            </a:extLst>
          </p:cNvPr>
          <p:cNvSpPr txBox="1"/>
          <p:nvPr/>
        </p:nvSpPr>
        <p:spPr>
          <a:xfrm>
            <a:off x="1333500" y="10782300"/>
            <a:ext cx="21069300" cy="646331"/>
          </a:xfrm>
          <a:prstGeom prst="rect">
            <a:avLst/>
          </a:prstGeom>
          <a:noFill/>
        </p:spPr>
        <p:txBody>
          <a:bodyPr wrap="square" rtlCol="0">
            <a:spAutoFit/>
          </a:bodyPr>
          <a:lstStyle/>
          <a:p>
            <a:r>
              <a:rPr lang="en-GB" sz="3600" dirty="0"/>
              <a:t>A webinar on Teenage Relationship Abuse delivered by the ‘For Baby’s Sake’ trust. </a:t>
            </a:r>
          </a:p>
        </p:txBody>
      </p:sp>
    </p:spTree>
    <p:extLst>
      <p:ext uri="{BB962C8B-B14F-4D97-AF65-F5344CB8AC3E}">
        <p14:creationId xmlns:p14="http://schemas.microsoft.com/office/powerpoint/2010/main" val="3050915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578BF-1E1A-3134-89A2-9361EF2790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C4468A-39AE-DD54-ACF2-35B2286DB794}"/>
              </a:ext>
            </a:extLst>
          </p:cNvPr>
          <p:cNvPicPr>
            <a:picLocks noChangeAspect="1"/>
          </p:cNvPicPr>
          <p:nvPr/>
        </p:nvPicPr>
        <p:blipFill>
          <a:blip r:embed="rId3"/>
          <a:stretch>
            <a:fillRect/>
          </a:stretch>
        </p:blipFill>
        <p:spPr>
          <a:xfrm>
            <a:off x="1371600" y="1336802"/>
            <a:ext cx="12829496" cy="7934269"/>
          </a:xfrm>
          <a:prstGeom prst="rect">
            <a:avLst/>
          </a:prstGeom>
        </p:spPr>
      </p:pic>
      <p:sp>
        <p:nvSpPr>
          <p:cNvPr id="4" name="TextBox 3">
            <a:extLst>
              <a:ext uri="{FF2B5EF4-FFF2-40B4-BE49-F238E27FC236}">
                <a16:creationId xmlns:a16="http://schemas.microsoft.com/office/drawing/2014/main" id="{28FB1C41-6244-1589-7874-4AF9DFA5F844}"/>
              </a:ext>
            </a:extLst>
          </p:cNvPr>
          <p:cNvSpPr txBox="1"/>
          <p:nvPr/>
        </p:nvSpPr>
        <p:spPr>
          <a:xfrm>
            <a:off x="14897100" y="1336802"/>
            <a:ext cx="7620000" cy="10218182"/>
          </a:xfrm>
          <a:prstGeom prst="rect">
            <a:avLst/>
          </a:prstGeom>
          <a:noFill/>
        </p:spPr>
        <p:txBody>
          <a:bodyPr wrap="square" rtlCol="0">
            <a:spAutoFit/>
          </a:bodyPr>
          <a:lstStyle/>
          <a:p>
            <a:r>
              <a:rPr lang="en-GB" sz="4000" dirty="0"/>
              <a:t>NSPCC Learning has launched a new online masterclass on the Early Years Foundation Stage (EYFS) safeguarding and welfare requirements. The on-demand training session focuses on: the new safeguarding training requirements; safe recruitment and creating a safer culture; and reducing online risks for children under five. The masterclass has been designed for anyone in England working or volunteering with babies and young children in early years settings.</a:t>
            </a:r>
          </a:p>
          <a:p>
            <a:endParaRPr lang="en-GB" dirty="0"/>
          </a:p>
        </p:txBody>
      </p:sp>
      <p:pic>
        <p:nvPicPr>
          <p:cNvPr id="7" name="Picture 6">
            <a:extLst>
              <a:ext uri="{FF2B5EF4-FFF2-40B4-BE49-F238E27FC236}">
                <a16:creationId xmlns:a16="http://schemas.microsoft.com/office/drawing/2014/main" id="{9A66DA5D-A447-85CA-7F07-EE92C90FAB61}"/>
              </a:ext>
            </a:extLst>
          </p:cNvPr>
          <p:cNvPicPr>
            <a:picLocks noChangeAspect="1"/>
          </p:cNvPicPr>
          <p:nvPr/>
        </p:nvPicPr>
        <p:blipFill>
          <a:blip r:embed="rId4"/>
          <a:stretch>
            <a:fillRect/>
          </a:stretch>
        </p:blipFill>
        <p:spPr>
          <a:xfrm>
            <a:off x="1371599" y="9744035"/>
            <a:ext cx="3058091" cy="2635163"/>
          </a:xfrm>
          <a:prstGeom prst="rect">
            <a:avLst/>
          </a:prstGeom>
        </p:spPr>
      </p:pic>
      <p:pic>
        <p:nvPicPr>
          <p:cNvPr id="10" name="Picture 9">
            <a:extLst>
              <a:ext uri="{FF2B5EF4-FFF2-40B4-BE49-F238E27FC236}">
                <a16:creationId xmlns:a16="http://schemas.microsoft.com/office/drawing/2014/main" id="{E07AA91D-2863-7F0A-F8B4-4F572D6C06BD}"/>
              </a:ext>
            </a:extLst>
          </p:cNvPr>
          <p:cNvPicPr>
            <a:picLocks noChangeAspect="1"/>
          </p:cNvPicPr>
          <p:nvPr/>
        </p:nvPicPr>
        <p:blipFill>
          <a:blip r:embed="rId5"/>
          <a:stretch>
            <a:fillRect/>
          </a:stretch>
        </p:blipFill>
        <p:spPr>
          <a:xfrm>
            <a:off x="4741245" y="9744036"/>
            <a:ext cx="4519609" cy="2635162"/>
          </a:xfrm>
          <a:prstGeom prst="rect">
            <a:avLst/>
          </a:prstGeom>
        </p:spPr>
      </p:pic>
    </p:spTree>
    <p:extLst>
      <p:ext uri="{BB962C8B-B14F-4D97-AF65-F5344CB8AC3E}">
        <p14:creationId xmlns:p14="http://schemas.microsoft.com/office/powerpoint/2010/main" val="3300706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18EEB-3645-A51E-0D30-9D4B134DF9D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B26DA43-E1F4-08DD-50A0-E5F7A99B314A}"/>
              </a:ext>
            </a:extLst>
          </p:cNvPr>
          <p:cNvPicPr>
            <a:picLocks noChangeAspect="1"/>
          </p:cNvPicPr>
          <p:nvPr/>
        </p:nvPicPr>
        <p:blipFill>
          <a:blip r:embed="rId3"/>
          <a:stretch>
            <a:fillRect/>
          </a:stretch>
        </p:blipFill>
        <p:spPr>
          <a:xfrm>
            <a:off x="1943099" y="9293098"/>
            <a:ext cx="3581401" cy="3086100"/>
          </a:xfrm>
          <a:prstGeom prst="rect">
            <a:avLst/>
          </a:prstGeom>
        </p:spPr>
      </p:pic>
      <p:pic>
        <p:nvPicPr>
          <p:cNvPr id="10" name="Picture 9">
            <a:extLst>
              <a:ext uri="{FF2B5EF4-FFF2-40B4-BE49-F238E27FC236}">
                <a16:creationId xmlns:a16="http://schemas.microsoft.com/office/drawing/2014/main" id="{2E59E043-62A2-8DBB-F9CB-A7D2AE39C28F}"/>
              </a:ext>
            </a:extLst>
          </p:cNvPr>
          <p:cNvPicPr>
            <a:picLocks noChangeAspect="1"/>
          </p:cNvPicPr>
          <p:nvPr/>
        </p:nvPicPr>
        <p:blipFill>
          <a:blip r:embed="rId4"/>
          <a:stretch>
            <a:fillRect/>
          </a:stretch>
        </p:blipFill>
        <p:spPr>
          <a:xfrm>
            <a:off x="5933509" y="9163883"/>
            <a:ext cx="5736255" cy="3344529"/>
          </a:xfrm>
          <a:prstGeom prst="rect">
            <a:avLst/>
          </a:prstGeom>
        </p:spPr>
      </p:pic>
      <p:pic>
        <p:nvPicPr>
          <p:cNvPr id="5" name="Picture 4">
            <a:extLst>
              <a:ext uri="{FF2B5EF4-FFF2-40B4-BE49-F238E27FC236}">
                <a16:creationId xmlns:a16="http://schemas.microsoft.com/office/drawing/2014/main" id="{94B5CF83-395F-7F43-6294-4333A3ECC9BB}"/>
              </a:ext>
            </a:extLst>
          </p:cNvPr>
          <p:cNvPicPr>
            <a:picLocks noChangeAspect="1"/>
          </p:cNvPicPr>
          <p:nvPr/>
        </p:nvPicPr>
        <p:blipFill>
          <a:blip r:embed="rId5"/>
          <a:stretch>
            <a:fillRect/>
          </a:stretch>
        </p:blipFill>
        <p:spPr>
          <a:xfrm>
            <a:off x="1371599" y="885700"/>
            <a:ext cx="14234541" cy="7989306"/>
          </a:xfrm>
          <a:prstGeom prst="rect">
            <a:avLst/>
          </a:prstGeom>
        </p:spPr>
      </p:pic>
      <p:sp>
        <p:nvSpPr>
          <p:cNvPr id="6" name="TextBox 5">
            <a:extLst>
              <a:ext uri="{FF2B5EF4-FFF2-40B4-BE49-F238E27FC236}">
                <a16:creationId xmlns:a16="http://schemas.microsoft.com/office/drawing/2014/main" id="{48BA3BFD-E88A-9E79-E852-BD2CFEEB2B22}"/>
              </a:ext>
            </a:extLst>
          </p:cNvPr>
          <p:cNvSpPr txBox="1"/>
          <p:nvPr/>
        </p:nvSpPr>
        <p:spPr>
          <a:xfrm>
            <a:off x="16078200" y="885700"/>
            <a:ext cx="7429500" cy="8987076"/>
          </a:xfrm>
          <a:prstGeom prst="rect">
            <a:avLst/>
          </a:prstGeom>
          <a:noFill/>
        </p:spPr>
        <p:txBody>
          <a:bodyPr wrap="square" rtlCol="0">
            <a:spAutoFit/>
          </a:bodyPr>
          <a:lstStyle/>
          <a:p>
            <a:r>
              <a:rPr lang="en-GB" sz="4000" dirty="0"/>
              <a:t>NSPCC Learning has launched a new online refresher course to help people who work in schools, academies and colleges refresh their safeguarding knowledge. The course explores the key principles and updates in safeguarding and child protection, covering: roles and responsibilities; how to respond appropriately to concerns; and how to create a safer school environment. </a:t>
            </a:r>
          </a:p>
          <a:p>
            <a:endParaRPr lang="en-GB" dirty="0"/>
          </a:p>
        </p:txBody>
      </p:sp>
      <p:sp>
        <p:nvSpPr>
          <p:cNvPr id="9" name="TextBox 8">
            <a:extLst>
              <a:ext uri="{FF2B5EF4-FFF2-40B4-BE49-F238E27FC236}">
                <a16:creationId xmlns:a16="http://schemas.microsoft.com/office/drawing/2014/main" id="{AF2D83ED-E7C6-09C4-F552-3A1354A02FCB}"/>
              </a:ext>
            </a:extLst>
          </p:cNvPr>
          <p:cNvSpPr txBox="1"/>
          <p:nvPr/>
        </p:nvSpPr>
        <p:spPr>
          <a:xfrm>
            <a:off x="13866813" y="9872776"/>
            <a:ext cx="10515600" cy="2308324"/>
          </a:xfrm>
          <a:prstGeom prst="rect">
            <a:avLst/>
          </a:prstGeom>
          <a:noFill/>
        </p:spPr>
        <p:txBody>
          <a:bodyPr wrap="square">
            <a:spAutoFit/>
          </a:bodyPr>
          <a:lstStyle/>
          <a:p>
            <a:r>
              <a:rPr lang="en-GB" sz="4800" dirty="0">
                <a:hlinkClick r:id="rId6"/>
              </a:rPr>
              <a:t>Safeguarding refresher course for schools | Online training | NSPCC Learning</a:t>
            </a:r>
            <a:endParaRPr lang="en-GB" sz="4800" dirty="0"/>
          </a:p>
        </p:txBody>
      </p:sp>
    </p:spTree>
    <p:extLst>
      <p:ext uri="{BB962C8B-B14F-4D97-AF65-F5344CB8AC3E}">
        <p14:creationId xmlns:p14="http://schemas.microsoft.com/office/powerpoint/2010/main" val="839114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788C9832-6B6B-D73E-449B-8C0CABA42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242" y="1032409"/>
            <a:ext cx="5279571" cy="2811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CC7EB18-E808-761B-54B1-63AA8259148B}"/>
              </a:ext>
            </a:extLst>
          </p:cNvPr>
          <p:cNvPicPr>
            <a:picLocks noChangeAspect="1"/>
          </p:cNvPicPr>
          <p:nvPr/>
        </p:nvPicPr>
        <p:blipFill>
          <a:blip r:embed="rId4"/>
          <a:stretch>
            <a:fillRect/>
          </a:stretch>
        </p:blipFill>
        <p:spPr>
          <a:xfrm>
            <a:off x="1506788" y="4918544"/>
            <a:ext cx="21368835" cy="7765047"/>
          </a:xfrm>
          <a:prstGeom prst="rect">
            <a:avLst/>
          </a:prstGeom>
        </p:spPr>
      </p:pic>
      <p:sp>
        <p:nvSpPr>
          <p:cNvPr id="7" name="TextBox 6">
            <a:extLst>
              <a:ext uri="{FF2B5EF4-FFF2-40B4-BE49-F238E27FC236}">
                <a16:creationId xmlns:a16="http://schemas.microsoft.com/office/drawing/2014/main" id="{8C87FCC7-5B62-97E2-880A-B07BF808A59D}"/>
              </a:ext>
            </a:extLst>
          </p:cNvPr>
          <p:cNvSpPr txBox="1"/>
          <p:nvPr/>
        </p:nvSpPr>
        <p:spPr>
          <a:xfrm>
            <a:off x="8877300" y="470272"/>
            <a:ext cx="15087600" cy="4431983"/>
          </a:xfrm>
          <a:prstGeom prst="rect">
            <a:avLst/>
          </a:prstGeom>
          <a:noFill/>
        </p:spPr>
        <p:txBody>
          <a:bodyPr wrap="square" rtlCol="0">
            <a:spAutoFit/>
          </a:bodyPr>
          <a:lstStyle/>
          <a:p>
            <a:r>
              <a:rPr lang="en-GB" sz="4400" dirty="0"/>
              <a:t>The Anna Freud Organisation has recently published resources aimed at teachers tackling this topic in the classroom.</a:t>
            </a:r>
          </a:p>
          <a:p>
            <a:r>
              <a:rPr lang="en-GB" sz="4400" dirty="0"/>
              <a:t>You can find the toolkit here: </a:t>
            </a:r>
            <a:br>
              <a:rPr lang="en-GB" sz="4400" dirty="0"/>
            </a:br>
            <a:r>
              <a:rPr lang="en-GB" sz="4400" dirty="0">
                <a:hlinkClick r:id="rId5" tooltip="https://protect.checkpoint.com/v2/r06/___https://email.kjbm.safeguardinginschools.co.uk/c/eJyEkc-OmzoUxp8GNlcgcwDbLLy4VRup6z5AdLBPggewqX1IyttXk0mkqhqpS_--P7L94badA65kZnzD0VeZY6JLioFztaXodss-htIZ1_XDKEoyjZJaCwkgSlrRL2dHi79ROs7emVYrpTutukE9Ve8MNL0SSg_6xVbKGa905mMj84HGFNFZzPy0JMpxT5Y-zWf6uVP4EF9oHx9t395PX_4q-0yZTGMvvXJCoZUNSCkGCV1PQy9BOzlKUXoDAqRomkEo0ba6vlysgnaQPYJqSKuiE_PbuNYZL3TdMTkfrj5kO8W45NrGep_LxUzMWy7a_ws4FXC63-_1SoFxWY6JcOHpeAViutb7XMDp9fhcwGkhzhXjMlc4xp0rDL888VFh8Cu-b1NhcBUT2olSxTEus-cCTuXrkzMFR-ns4oo-mH_eNxnrgzvqLXm2EyZXdGLCwLm-xtvDQNZvngI_ppGNgLZV0JfZ83OtTvWN0D2UbH54pv--fy2g_QPfDPwOAAD__32U110___.ZXV3MjpoY2Nwcm9kOmM6bzplZDg0YTJhYjAyNDFlOTIxZDE1NTI3ODY2ZjYwNzY4Zjo3OjEzNTc6OTIyYjMyZThiMDU4OTIwYzA0ZDQ5MDg5MTgyNmYzMWJkODFiMzMzYzQ3ZDQzYTI1ODBmMjNlNDViYzkzM2UwNTpoOlQ6Rg"/>
              </a:rPr>
              <a:t>https://www.mentallyhealthyschools.org.uk/resources/lets-talk-about-anxiety-animation-and-teacher-toolkit/</a:t>
            </a:r>
            <a:endParaRPr lang="en-GB" sz="4400" dirty="0"/>
          </a:p>
          <a:p>
            <a:endParaRPr lang="en-GB" dirty="0"/>
          </a:p>
        </p:txBody>
      </p:sp>
    </p:spTree>
    <p:extLst>
      <p:ext uri="{BB962C8B-B14F-4D97-AF65-F5344CB8AC3E}">
        <p14:creationId xmlns:p14="http://schemas.microsoft.com/office/powerpoint/2010/main" val="2203966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D2C9B3-4C91-4735-52E6-AA0E0375B0D5}"/>
              </a:ext>
            </a:extLst>
          </p:cNvPr>
          <p:cNvPicPr>
            <a:picLocks noChangeAspect="1"/>
          </p:cNvPicPr>
          <p:nvPr/>
        </p:nvPicPr>
        <p:blipFill>
          <a:blip r:embed="rId3"/>
          <a:stretch>
            <a:fillRect/>
          </a:stretch>
        </p:blipFill>
        <p:spPr>
          <a:xfrm>
            <a:off x="445784" y="295063"/>
            <a:ext cx="15327616" cy="5647016"/>
          </a:xfrm>
          <a:prstGeom prst="rect">
            <a:avLst/>
          </a:prstGeom>
        </p:spPr>
      </p:pic>
      <p:pic>
        <p:nvPicPr>
          <p:cNvPr id="4" name="Picture 2" descr="Free Resources">
            <a:extLst>
              <a:ext uri="{FF2B5EF4-FFF2-40B4-BE49-F238E27FC236}">
                <a16:creationId xmlns:a16="http://schemas.microsoft.com/office/drawing/2014/main" id="{87A5F747-DFF5-EEE9-4F93-C9519D9B2E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784" y="8533112"/>
            <a:ext cx="6512887" cy="34679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15159C5-660D-E950-3D44-207EB4AC00CB}"/>
              </a:ext>
            </a:extLst>
          </p:cNvPr>
          <p:cNvPicPr>
            <a:picLocks noChangeAspect="1"/>
          </p:cNvPicPr>
          <p:nvPr/>
        </p:nvPicPr>
        <p:blipFill>
          <a:blip r:embed="rId5"/>
          <a:stretch>
            <a:fillRect/>
          </a:stretch>
        </p:blipFill>
        <p:spPr>
          <a:xfrm>
            <a:off x="8455854" y="7905894"/>
            <a:ext cx="13134715" cy="4722335"/>
          </a:xfrm>
          <a:prstGeom prst="rect">
            <a:avLst/>
          </a:prstGeom>
        </p:spPr>
      </p:pic>
      <p:sp>
        <p:nvSpPr>
          <p:cNvPr id="10" name="TextBox 9">
            <a:extLst>
              <a:ext uri="{FF2B5EF4-FFF2-40B4-BE49-F238E27FC236}">
                <a16:creationId xmlns:a16="http://schemas.microsoft.com/office/drawing/2014/main" id="{9E9795E0-4A77-0CA8-3ED6-697E8EABD300}"/>
              </a:ext>
            </a:extLst>
          </p:cNvPr>
          <p:cNvSpPr txBox="1"/>
          <p:nvPr/>
        </p:nvSpPr>
        <p:spPr>
          <a:xfrm>
            <a:off x="797764" y="6858000"/>
            <a:ext cx="13134715" cy="707886"/>
          </a:xfrm>
          <a:prstGeom prst="rect">
            <a:avLst/>
          </a:prstGeom>
          <a:noFill/>
        </p:spPr>
        <p:txBody>
          <a:bodyPr wrap="square">
            <a:spAutoFit/>
          </a:bodyPr>
          <a:lstStyle/>
          <a:p>
            <a:r>
              <a:rPr lang="en-GB" sz="3600" dirty="0">
                <a:hlinkClick r:id="rId6"/>
              </a:rPr>
              <a:t>Everyone's Safer </a:t>
            </a:r>
            <a:r>
              <a:rPr lang="en-GB" sz="4000" dirty="0">
                <a:hlinkClick r:id="rId6"/>
              </a:rPr>
              <a:t>schools</a:t>
            </a:r>
            <a:r>
              <a:rPr lang="en-GB" sz="3600" dirty="0">
                <a:hlinkClick r:id="rId6"/>
              </a:rPr>
              <a:t> project - Lucy Faithfull Foundation</a:t>
            </a:r>
            <a:endParaRPr lang="en-GB" sz="3600" dirty="0"/>
          </a:p>
        </p:txBody>
      </p:sp>
      <p:pic>
        <p:nvPicPr>
          <p:cNvPr id="13" name="Picture 12">
            <a:extLst>
              <a:ext uri="{FF2B5EF4-FFF2-40B4-BE49-F238E27FC236}">
                <a16:creationId xmlns:a16="http://schemas.microsoft.com/office/drawing/2014/main" id="{C931CA52-50DB-BF4F-F5D5-AA8B3D2DBE02}"/>
              </a:ext>
            </a:extLst>
          </p:cNvPr>
          <p:cNvPicPr>
            <a:picLocks noChangeAspect="1"/>
          </p:cNvPicPr>
          <p:nvPr/>
        </p:nvPicPr>
        <p:blipFill>
          <a:blip r:embed="rId7"/>
          <a:stretch>
            <a:fillRect/>
          </a:stretch>
        </p:blipFill>
        <p:spPr>
          <a:xfrm>
            <a:off x="14450444" y="295063"/>
            <a:ext cx="9134205" cy="7363060"/>
          </a:xfrm>
          <a:prstGeom prst="rect">
            <a:avLst/>
          </a:prstGeom>
        </p:spPr>
      </p:pic>
    </p:spTree>
    <p:extLst>
      <p:ext uri="{BB962C8B-B14F-4D97-AF65-F5344CB8AC3E}">
        <p14:creationId xmlns:p14="http://schemas.microsoft.com/office/powerpoint/2010/main" val="637329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181E4-F60D-1B7C-B6DA-8FA035E6C68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B9F19C5-9E1E-FFA9-577A-9A718D7E68EF}"/>
              </a:ext>
            </a:extLst>
          </p:cNvPr>
          <p:cNvPicPr>
            <a:picLocks noChangeAspect="1"/>
          </p:cNvPicPr>
          <p:nvPr/>
        </p:nvPicPr>
        <p:blipFill>
          <a:blip r:embed="rId3"/>
          <a:stretch>
            <a:fillRect/>
          </a:stretch>
        </p:blipFill>
        <p:spPr>
          <a:xfrm>
            <a:off x="0" y="0"/>
            <a:ext cx="16711472" cy="7155465"/>
          </a:xfrm>
          <a:prstGeom prst="rect">
            <a:avLst/>
          </a:prstGeom>
        </p:spPr>
      </p:pic>
      <p:pic>
        <p:nvPicPr>
          <p:cNvPr id="18" name="Picture 17">
            <a:extLst>
              <a:ext uri="{FF2B5EF4-FFF2-40B4-BE49-F238E27FC236}">
                <a16:creationId xmlns:a16="http://schemas.microsoft.com/office/drawing/2014/main" id="{EA00360F-BE0F-2F1D-F6A7-32D0A68771F9}"/>
              </a:ext>
            </a:extLst>
          </p:cNvPr>
          <p:cNvPicPr>
            <a:picLocks noChangeAspect="1"/>
          </p:cNvPicPr>
          <p:nvPr/>
        </p:nvPicPr>
        <p:blipFill>
          <a:blip r:embed="rId4"/>
          <a:stretch>
            <a:fillRect/>
          </a:stretch>
        </p:blipFill>
        <p:spPr>
          <a:xfrm>
            <a:off x="17673100" y="664445"/>
            <a:ext cx="5128631" cy="5402835"/>
          </a:xfrm>
          <a:prstGeom prst="rect">
            <a:avLst/>
          </a:prstGeom>
        </p:spPr>
      </p:pic>
      <p:pic>
        <p:nvPicPr>
          <p:cNvPr id="19" name="Picture 2" descr="Free Resources">
            <a:extLst>
              <a:ext uri="{FF2B5EF4-FFF2-40B4-BE49-F238E27FC236}">
                <a16:creationId xmlns:a16="http://schemas.microsoft.com/office/drawing/2014/main" id="{EA05A711-C670-2527-0666-8FEA15FE59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87181" y="4347655"/>
            <a:ext cx="4714550" cy="251034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B927A3CB-8F75-A1D7-5115-CCD22E672546}"/>
              </a:ext>
            </a:extLst>
          </p:cNvPr>
          <p:cNvSpPr txBox="1"/>
          <p:nvPr/>
        </p:nvSpPr>
        <p:spPr>
          <a:xfrm>
            <a:off x="596814" y="8576517"/>
            <a:ext cx="22491786" cy="4524315"/>
          </a:xfrm>
          <a:prstGeom prst="rect">
            <a:avLst/>
          </a:prstGeom>
          <a:solidFill>
            <a:schemeClr val="accent1">
              <a:lumMod val="20000"/>
              <a:lumOff val="80000"/>
            </a:schemeClr>
          </a:solidFill>
        </p:spPr>
        <p:txBody>
          <a:bodyPr wrap="square" rtlCol="0">
            <a:spAutoFit/>
          </a:bodyPr>
          <a:lstStyle/>
          <a:p>
            <a:r>
              <a:rPr lang="en-GB" sz="3600" dirty="0"/>
              <a:t>We know that our sense of belonging as individuals, in our friendships, in school, and in communities plays a vital role in our mental health and wellbeing.</a:t>
            </a:r>
          </a:p>
          <a:p>
            <a:r>
              <a:rPr lang="en-GB" sz="3600" dirty="0"/>
              <a:t>To know our place and really feel part of our environment is a basic human need. It can have powerful and long-lasting impacts in lots of areas of our lives, including our physical and mental health, education, employment and relationships. When we feel that we belong, it empowers us to contribute to the world and make a real difference. </a:t>
            </a:r>
          </a:p>
          <a:p>
            <a:r>
              <a:rPr lang="en-GB" sz="3600" dirty="0"/>
              <a:t>This year, Place2Be’s Children’s Mental Health Week will aim to support the groups and systems surrounding our children. </a:t>
            </a:r>
          </a:p>
        </p:txBody>
      </p:sp>
      <p:sp>
        <p:nvSpPr>
          <p:cNvPr id="22" name="TextBox 21">
            <a:extLst>
              <a:ext uri="{FF2B5EF4-FFF2-40B4-BE49-F238E27FC236}">
                <a16:creationId xmlns:a16="http://schemas.microsoft.com/office/drawing/2014/main" id="{EF6BB371-C80B-81B9-E8E3-795995DC7ADE}"/>
              </a:ext>
            </a:extLst>
          </p:cNvPr>
          <p:cNvSpPr txBox="1"/>
          <p:nvPr/>
        </p:nvSpPr>
        <p:spPr>
          <a:xfrm>
            <a:off x="596814" y="7314633"/>
            <a:ext cx="12197442" cy="1261884"/>
          </a:xfrm>
          <a:prstGeom prst="rect">
            <a:avLst/>
          </a:prstGeom>
          <a:noFill/>
        </p:spPr>
        <p:txBody>
          <a:bodyPr wrap="square">
            <a:spAutoFit/>
          </a:bodyPr>
          <a:lstStyle/>
          <a:p>
            <a:r>
              <a:rPr lang="en-GB" sz="3600" dirty="0">
                <a:hlinkClick r:id="rId6"/>
              </a:rPr>
              <a:t>Improving </a:t>
            </a:r>
            <a:r>
              <a:rPr lang="en-GB" sz="4000" dirty="0">
                <a:hlinkClick r:id="rId6"/>
              </a:rPr>
              <a:t>children’s</a:t>
            </a:r>
            <a:r>
              <a:rPr lang="en-GB" sz="3600" dirty="0">
                <a:hlinkClick r:id="rId6"/>
              </a:rPr>
              <a:t> and young peoples mental health – Place2Be</a:t>
            </a:r>
            <a:endParaRPr lang="en-GB" sz="3600" dirty="0"/>
          </a:p>
        </p:txBody>
      </p:sp>
    </p:spTree>
    <p:extLst>
      <p:ext uri="{BB962C8B-B14F-4D97-AF65-F5344CB8AC3E}">
        <p14:creationId xmlns:p14="http://schemas.microsoft.com/office/powerpoint/2010/main" val="125521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F8F9EC-783C-4C12-291C-1393C216DA3B}"/>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92BAB37D-C5A0-994C-3627-4197834D6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242" y="1032409"/>
            <a:ext cx="5279571" cy="28112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74FC09-CAFD-BFC5-813A-2C94EC240A07}"/>
              </a:ext>
            </a:extLst>
          </p:cNvPr>
          <p:cNvSpPr txBox="1"/>
          <p:nvPr/>
        </p:nvSpPr>
        <p:spPr>
          <a:xfrm>
            <a:off x="17045385" y="1239609"/>
            <a:ext cx="5852715" cy="3477875"/>
          </a:xfrm>
          <a:prstGeom prst="rect">
            <a:avLst/>
          </a:prstGeom>
          <a:noFill/>
        </p:spPr>
        <p:txBody>
          <a:bodyPr wrap="square">
            <a:spAutoFit/>
          </a:bodyPr>
          <a:lstStyle/>
          <a:p>
            <a:r>
              <a:rPr lang="en-GB" sz="4400" dirty="0">
                <a:hlinkClick r:id="rId4"/>
              </a:rPr>
              <a:t>LANGUAGE GUIDE - A resource for professionals to support the use of person-first language</a:t>
            </a:r>
            <a:endParaRPr lang="en-GB" sz="4400" dirty="0"/>
          </a:p>
        </p:txBody>
      </p:sp>
      <p:sp>
        <p:nvSpPr>
          <p:cNvPr id="4" name="TextBox 3">
            <a:extLst>
              <a:ext uri="{FF2B5EF4-FFF2-40B4-BE49-F238E27FC236}">
                <a16:creationId xmlns:a16="http://schemas.microsoft.com/office/drawing/2014/main" id="{A7AE5D74-A98A-D277-D603-7933758ABF69}"/>
              </a:ext>
            </a:extLst>
          </p:cNvPr>
          <p:cNvSpPr txBox="1"/>
          <p:nvPr/>
        </p:nvSpPr>
        <p:spPr>
          <a:xfrm>
            <a:off x="686650" y="5664160"/>
            <a:ext cx="22211450" cy="7694414"/>
          </a:xfrm>
          <a:prstGeom prst="rect">
            <a:avLst/>
          </a:prstGeom>
          <a:noFill/>
        </p:spPr>
        <p:txBody>
          <a:bodyPr wrap="square" rtlCol="0">
            <a:spAutoFit/>
          </a:bodyPr>
          <a:lstStyle/>
          <a:p>
            <a:r>
              <a:rPr lang="en-GB" sz="3200" dirty="0"/>
              <a:t>The Public Health Team have recently refreshed the </a:t>
            </a:r>
            <a:r>
              <a:rPr lang="en-GB" sz="3200" u="sng" dirty="0">
                <a:hlinkClick r:id="rId4" tooltip="https://documents.hants.gov.uk/public-health/PH-Trauma-informed-language-guide.pdf"/>
              </a:rPr>
              <a:t>Trauma-Informed Language Guide</a:t>
            </a:r>
            <a:r>
              <a:rPr lang="en-GB" sz="3200" dirty="0"/>
              <a:t> and it is now published on </a:t>
            </a:r>
            <a:r>
              <a:rPr lang="en-GB" sz="3200" u="sng" dirty="0">
                <a:hlinkClick r:id="rId5" tooltip="https://www.hants.gov.uk/socialcareandhealth/publichealth"/>
              </a:rPr>
              <a:t>our Hampshire Public Health website</a:t>
            </a:r>
            <a:r>
              <a:rPr lang="en-GB" sz="3200" dirty="0"/>
              <a:t> (with new sections including Older Adults and Sexual and Reproductive Health) and offers practical, compassionate strategies to help us communicate in ways that are safe, inclusive, and empowering.</a:t>
            </a:r>
          </a:p>
          <a:p>
            <a:r>
              <a:rPr lang="en-GB" sz="3200" dirty="0"/>
              <a:t>In our work with people and communities, the language we use matters deeply—it can either foster healing or unintentionally reinforce harm. Adopting a trauma-informed approach means recognising that many individuals we support may carry the weight of past adversity, and that our words, tone, and actions can play a powerful role in either building trust or triggering distress. </a:t>
            </a:r>
          </a:p>
          <a:p>
            <a:r>
              <a:rPr lang="en-GB" sz="3200" dirty="0"/>
              <a:t> </a:t>
            </a:r>
          </a:p>
          <a:p>
            <a:r>
              <a:rPr lang="en-GB" sz="3200" dirty="0"/>
              <a:t>The guide aligns with Trauma Informed Principles— including safety, trustworthiness, choice, collaboration, and empowerment—and encourages us to reflect on how even small shifts in language can create more respectful and supportive environments. </a:t>
            </a:r>
          </a:p>
          <a:p>
            <a:r>
              <a:rPr lang="en-GB" sz="3200" dirty="0"/>
              <a:t> </a:t>
            </a:r>
          </a:p>
          <a:p>
            <a:r>
              <a:rPr lang="en-GB" sz="3200" dirty="0"/>
              <a:t>We encourage everyone to explore this resource and consider how we can all embed trauma-informed principles into our everyday</a:t>
            </a:r>
            <a:r>
              <a:rPr lang="en-GB" sz="3600" dirty="0"/>
              <a:t> </a:t>
            </a:r>
            <a:r>
              <a:rPr lang="en-GB" sz="3200" dirty="0"/>
              <a:t>practice to better serve our communities and each other.</a:t>
            </a:r>
            <a:endParaRPr lang="en-GB" sz="2400" dirty="0"/>
          </a:p>
          <a:p>
            <a:r>
              <a:rPr lang="en-GB" dirty="0"/>
              <a:t> </a:t>
            </a:r>
          </a:p>
          <a:p>
            <a:endParaRPr lang="en-GB" sz="2800" dirty="0"/>
          </a:p>
        </p:txBody>
      </p:sp>
      <p:pic>
        <p:nvPicPr>
          <p:cNvPr id="7" name="Picture 6">
            <a:extLst>
              <a:ext uri="{FF2B5EF4-FFF2-40B4-BE49-F238E27FC236}">
                <a16:creationId xmlns:a16="http://schemas.microsoft.com/office/drawing/2014/main" id="{51D66ECE-E481-2409-4E08-11E83D3BCC4A}"/>
              </a:ext>
            </a:extLst>
          </p:cNvPr>
          <p:cNvPicPr>
            <a:picLocks noChangeAspect="1"/>
          </p:cNvPicPr>
          <p:nvPr/>
        </p:nvPicPr>
        <p:blipFill>
          <a:blip r:embed="rId6"/>
          <a:stretch>
            <a:fillRect/>
          </a:stretch>
        </p:blipFill>
        <p:spPr>
          <a:xfrm>
            <a:off x="7828574" y="886885"/>
            <a:ext cx="8021025" cy="3909347"/>
          </a:xfrm>
          <a:prstGeom prst="rect">
            <a:avLst/>
          </a:prstGeom>
        </p:spPr>
      </p:pic>
    </p:spTree>
    <p:extLst>
      <p:ext uri="{BB962C8B-B14F-4D97-AF65-F5344CB8AC3E}">
        <p14:creationId xmlns:p14="http://schemas.microsoft.com/office/powerpoint/2010/main" val="606767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B89A9-5A55-F8FE-D49E-C918C9EFEE1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6FB906D-960D-AC94-8826-4BF41A183AEC}"/>
              </a:ext>
            </a:extLst>
          </p:cNvPr>
          <p:cNvSpPr txBox="1"/>
          <p:nvPr/>
        </p:nvSpPr>
        <p:spPr>
          <a:xfrm>
            <a:off x="699792" y="625832"/>
            <a:ext cx="15155136" cy="11787842"/>
          </a:xfrm>
          <a:prstGeom prst="rect">
            <a:avLst/>
          </a:prstGeom>
          <a:noFill/>
        </p:spPr>
        <p:txBody>
          <a:bodyPr wrap="square">
            <a:spAutoFit/>
          </a:bodyPr>
          <a:lstStyle/>
          <a:p>
            <a:r>
              <a:rPr lang="en-GB" sz="4000" b="1" dirty="0"/>
              <a:t>New resource: Voice of the Child (NYSCP)</a:t>
            </a:r>
            <a:endParaRPr lang="en-GB" sz="4000" dirty="0"/>
          </a:p>
          <a:p>
            <a:r>
              <a:rPr lang="en-GB" sz="4000" dirty="0"/>
              <a:t>North Yorkshire Safeguarding Children Partnership (NYSCP) has launched a new Voice of the Child resource, designed to support professionals to better hear, record and respond to children’s lived experiences. The resource includes an easy-access practical toolkit and is freely available via the NYSCP website.</a:t>
            </a:r>
          </a:p>
          <a:p>
            <a:r>
              <a:rPr lang="en-GB" sz="4000" dirty="0"/>
              <a:t>To accompany the launch, NYSCP delivered a </a:t>
            </a:r>
            <a:r>
              <a:rPr lang="en-GB" sz="4000" dirty="0">
                <a:hlinkClick r:id="rId3" tooltip="https://protect.checkpoint.com/v2/r06/___https://email.kjbm.safeguardinginschools.co.uk/c/eJyEkMuK2zAUhp9G3pQxulteaNGSBrIoFErp0uhyJtYkljy6JLhPXyaTQCkDXZ7vvxz4zbpO0SygT-bF2PBUasrwnFOs5WnNyTdXQ4qd156L0eIONBmkophwMnawmHCePJzDBfI2Ba-ZEoqJUUpF72rwmhIxYMrZ-EgsUIo5wlS3FfQ7sjkZ70ypd0uGklp28GG-wGuD-C4-ULO3tq9v15d_yj5SZj0KLhUDZb03mDo2Eu-ttXwcJFejx13QFFOJCaF4wIzJXgIoQaw1g8XKUYM4Pr3YpS_mGY7NZB_iMcTi5pTOpXepb6furOda14LYZ0T3iO6v12u_pVabhd6l5Y2Y6mbE9hfEdu3b4fsv_nP5_XpAVFbEdqR0j7kKRA958mkxIer_fs7ahei3fs2hutlkjzieTaylP6bLzQAurAFivY0sCaaMDVR0JdT77nwQBCtBu6p_hAqfDjtE2V_4oumfAAAA___zvsFX___.ZXV3MjpoY2Nwcm9kOmM6bzplYjVlOTk4ZTY1ZmVkZjViMTJlOTIyYzY1YmNmYWViMzo3OjBhOWM6NzlhMTk1NDE0YzA4NTVmZDc1YjEwODQ2NmIyZjliMWMyOGJkNjA0ZGYwNDJjNzk0Y2ZhNmUzYzY1ODc4YmNlNzpoOlQ6Rg"/>
              </a:rPr>
              <a:t>free 60-minute learning event</a:t>
            </a:r>
            <a:r>
              <a:rPr lang="en-GB" sz="4000" dirty="0"/>
              <a:t>, now available to watch on their YouTube channel. Feedback from practitioners across North Yorkshire has been particularly strong, highlighting the impact on day-to-day practice. Participants reported feeling more confident in asking children open, reflective questions, noticing and recording non-verbal communication, and capturing behaviour and context more meaningfully in safeguarding records.</a:t>
            </a:r>
          </a:p>
          <a:p>
            <a:r>
              <a:rPr lang="en-GB" sz="4000" dirty="0"/>
              <a:t>This is a really useful resource for anyone seeking to strengthen authentic Voice of the Child practice.</a:t>
            </a:r>
          </a:p>
          <a:p>
            <a:r>
              <a:rPr lang="en-GB" sz="4000" dirty="0"/>
              <a:t>For more information:</a:t>
            </a:r>
            <a:br>
              <a:rPr lang="en-GB" sz="4000" dirty="0"/>
            </a:br>
            <a:r>
              <a:rPr lang="en-GB" sz="4000" dirty="0">
                <a:hlinkClick r:id="rId4" tooltip="https://protect.checkpoint.com/v2/r06/___https://email.kjbm.safeguardinginschools.co.uk/c/eJyEkc2K3DAQhJ_GvgQbqWXZnoMOCclAznmAoSW1x71jS44kD8zbh50fWMLCHlX1VSG6cNtOAVcyF3xDy00uMdGUYii52VL0uyscQ-2N7_TBipqMHPoRhOzkoaYVeTl5WvhK6XZib9SoR6UPfT_C02VvQOpBQKcOr8RKOeOZTuW2kXlINkX0DnN5Ioly3JOjT_OZ_u4UHuZL2u297df768d_ZZ85s9HWHQi6XgOoHpXspLAwKMTOSg0SazYgoBdSghiEUn3bE41aWouDFaMDrDpxebNrm3Gi847JczhzyG6Occmti-1-qRczl7LlSn2v4FjB8SPrZl58ovBAKzhuKU6UM8eAS67gOMW05gaDb8p7ZQXHa2RHTZyaMlNzz9eva2YKntLJxxU5mC8_lozj4G_tlri4GZOvOjFjKLk9x-sdIMcbUyj3DXopQKkBdJ25PGfpBi3FqKEu5g8X-vb7ZwXqg3w18C8AAP__l27OTQ___.ZXV3MjpoY2Nwcm9kOmM6bzplYjVlOTk4ZTY1ZmVkZjViMTJlOTIyYzY1YmNmYWViMzo3OmI2MWQ6YWNkODMwN2Y1ZDdhNjIwN2VhMzI5ODNjNmJhZmFjNjViOWI5ZTkwMWMwOTQ4MWVjOTgwZTY0NWY1ZThjYTQzZDpoOlQ6Rg"/>
              </a:rPr>
              <a:t>https://safeguardingchildren.co.uk/professionals/forms-and-tools/voice-of-the-child</a:t>
            </a:r>
            <a:endParaRPr lang="en-GB" sz="4000" dirty="0"/>
          </a:p>
        </p:txBody>
      </p:sp>
      <p:pic>
        <p:nvPicPr>
          <p:cNvPr id="7" name="Picture 6">
            <a:extLst>
              <a:ext uri="{FF2B5EF4-FFF2-40B4-BE49-F238E27FC236}">
                <a16:creationId xmlns:a16="http://schemas.microsoft.com/office/drawing/2014/main" id="{DB9D5A4A-974A-3A0E-95E7-B6A5317505E8}"/>
              </a:ext>
            </a:extLst>
          </p:cNvPr>
          <p:cNvPicPr>
            <a:picLocks noChangeAspect="1"/>
          </p:cNvPicPr>
          <p:nvPr/>
        </p:nvPicPr>
        <p:blipFill>
          <a:blip r:embed="rId5"/>
          <a:stretch>
            <a:fillRect/>
          </a:stretch>
        </p:blipFill>
        <p:spPr>
          <a:xfrm>
            <a:off x="16221576" y="113634"/>
            <a:ext cx="5073329" cy="6744366"/>
          </a:xfrm>
          <a:prstGeom prst="rect">
            <a:avLst/>
          </a:prstGeom>
        </p:spPr>
      </p:pic>
      <p:pic>
        <p:nvPicPr>
          <p:cNvPr id="8" name="Picture 2" descr="Free Resources">
            <a:extLst>
              <a:ext uri="{FF2B5EF4-FFF2-40B4-BE49-F238E27FC236}">
                <a16:creationId xmlns:a16="http://schemas.microsoft.com/office/drawing/2014/main" id="{3E0D7CF4-7A78-A09D-FA43-345D718A17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54928" y="7500890"/>
            <a:ext cx="7639444" cy="40677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apacity Building Training Courses for Belfast based groups - Volunteer Now">
            <a:extLst>
              <a:ext uri="{FF2B5EF4-FFF2-40B4-BE49-F238E27FC236}">
                <a16:creationId xmlns:a16="http://schemas.microsoft.com/office/drawing/2014/main" id="{4118B3DC-F9B0-0C2C-24D9-0894A92431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61724" y="985958"/>
            <a:ext cx="3212181" cy="319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867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1124A4-66B0-5FF6-E373-BB56D481EC79}"/>
              </a:ext>
            </a:extLst>
          </p:cNvPr>
          <p:cNvSpPr txBox="1"/>
          <p:nvPr/>
        </p:nvSpPr>
        <p:spPr>
          <a:xfrm>
            <a:off x="8895557" y="1672920"/>
            <a:ext cx="15029656" cy="2123658"/>
          </a:xfrm>
          <a:prstGeom prst="rect">
            <a:avLst/>
          </a:prstGeom>
          <a:noFill/>
        </p:spPr>
        <p:txBody>
          <a:bodyPr wrap="square" rtlCol="0">
            <a:spAutoFit/>
          </a:bodyPr>
          <a:lstStyle/>
          <a:p>
            <a:r>
              <a:rPr lang="en-GB" sz="6600" dirty="0"/>
              <a:t>Children with a Social Worker – Reminder of Virtual School information </a:t>
            </a:r>
          </a:p>
        </p:txBody>
      </p:sp>
      <p:sp>
        <p:nvSpPr>
          <p:cNvPr id="4" name="TextBox 3">
            <a:extLst>
              <a:ext uri="{FF2B5EF4-FFF2-40B4-BE49-F238E27FC236}">
                <a16:creationId xmlns:a16="http://schemas.microsoft.com/office/drawing/2014/main" id="{8AE1C43E-3BF7-8C6C-381B-F6C621938336}"/>
              </a:ext>
            </a:extLst>
          </p:cNvPr>
          <p:cNvSpPr txBox="1"/>
          <p:nvPr/>
        </p:nvSpPr>
        <p:spPr>
          <a:xfrm>
            <a:off x="2370534" y="5787866"/>
            <a:ext cx="19641344" cy="6740307"/>
          </a:xfrm>
          <a:prstGeom prst="rect">
            <a:avLst/>
          </a:prstGeom>
          <a:noFill/>
        </p:spPr>
        <p:txBody>
          <a:bodyPr wrap="square">
            <a:spAutoFit/>
          </a:bodyPr>
          <a:lstStyle/>
          <a:p>
            <a:pPr algn="l">
              <a:buNone/>
            </a:pPr>
            <a:r>
              <a:rPr lang="en-GB" sz="4800" b="0" i="0" dirty="0">
                <a:solidFill>
                  <a:srgbClr val="242424"/>
                </a:solidFill>
                <a:effectLst/>
                <a:latin typeface="Arial" panose="020B0604020202020204" pitchFamily="34" charset="0"/>
              </a:rPr>
              <a:t>Our team inbox: </a:t>
            </a:r>
            <a:r>
              <a:rPr lang="en-GB" sz="4800" b="0" i="0" u="sng" dirty="0">
                <a:solidFill>
                  <a:srgbClr val="467886"/>
                </a:solidFill>
                <a:effectLst/>
                <a:latin typeface="Arial" panose="020B0604020202020204" pitchFamily="34" charset="0"/>
                <a:hlinkClick r:id="rId3" tooltip="mailto:VSExtendedDuties@hants.gov.uk"/>
              </a:rPr>
              <a:t>VSExtendedDuties@hants.gov.uk</a:t>
            </a:r>
            <a:r>
              <a:rPr lang="en-GB" sz="4800" b="0" i="0" dirty="0">
                <a:solidFill>
                  <a:srgbClr val="242424"/>
                </a:solidFill>
                <a:effectLst/>
                <a:latin typeface="Arial" panose="020B0604020202020204" pitchFamily="34" charset="0"/>
              </a:rPr>
              <a:t> (for advice and guidance on CWSW, PLAC or children in kinship care)</a:t>
            </a:r>
            <a:endParaRPr lang="en-GB" sz="4800" b="0" i="0" dirty="0">
              <a:solidFill>
                <a:srgbClr val="242424"/>
              </a:solidFill>
              <a:effectLst/>
              <a:latin typeface="Aptos" panose="020B0004020202020204" pitchFamily="34" charset="0"/>
            </a:endParaRPr>
          </a:p>
          <a:p>
            <a:pPr algn="l">
              <a:buNone/>
            </a:pPr>
            <a:r>
              <a:rPr lang="en-GB" sz="4800" b="0" i="0" dirty="0">
                <a:solidFill>
                  <a:srgbClr val="242424"/>
                </a:solidFill>
                <a:effectLst/>
                <a:latin typeface="Arial" panose="020B0604020202020204" pitchFamily="34" charset="0"/>
              </a:rPr>
              <a:t> </a:t>
            </a:r>
            <a:endParaRPr lang="en-GB" sz="4800" b="0" i="0" dirty="0">
              <a:solidFill>
                <a:srgbClr val="242424"/>
              </a:solidFill>
              <a:effectLst/>
              <a:latin typeface="Aptos" panose="020B0004020202020204" pitchFamily="34" charset="0"/>
            </a:endParaRPr>
          </a:p>
          <a:p>
            <a:pPr algn="l">
              <a:buNone/>
            </a:pPr>
            <a:r>
              <a:rPr lang="en-GB" sz="4800" b="0" i="0" dirty="0">
                <a:solidFill>
                  <a:srgbClr val="242424"/>
                </a:solidFill>
                <a:effectLst/>
                <a:latin typeface="Arial" panose="020B0604020202020204" pitchFamily="34" charset="0"/>
              </a:rPr>
              <a:t>Moodle: </a:t>
            </a:r>
            <a:r>
              <a:rPr lang="en-GB" sz="4800" b="0" i="0" u="sng" dirty="0">
                <a:solidFill>
                  <a:srgbClr val="467886"/>
                </a:solidFill>
                <a:effectLst/>
                <a:latin typeface="Arial" panose="020B0604020202020204" pitchFamily="34" charset="0"/>
                <a:hlinkClick r:id="rId4" tooltip="https://virtualschool.hants.gov.uk/"/>
              </a:rPr>
              <a:t>Hampshire Virtual School</a:t>
            </a:r>
            <a:endParaRPr lang="en-GB" sz="4800" b="0" i="0" dirty="0">
              <a:solidFill>
                <a:srgbClr val="242424"/>
              </a:solidFill>
              <a:effectLst/>
              <a:latin typeface="Aptos" panose="020B0004020202020204" pitchFamily="34" charset="0"/>
            </a:endParaRPr>
          </a:p>
          <a:p>
            <a:pPr algn="l">
              <a:buNone/>
            </a:pPr>
            <a:r>
              <a:rPr lang="en-GB" sz="4800" b="0" i="0" dirty="0">
                <a:solidFill>
                  <a:srgbClr val="242424"/>
                </a:solidFill>
                <a:effectLst/>
                <a:latin typeface="Arial" panose="020B0604020202020204" pitchFamily="34" charset="0"/>
              </a:rPr>
              <a:t>Specific social worker page: </a:t>
            </a:r>
            <a:r>
              <a:rPr lang="en-GB" sz="4800" b="0" i="0" u="sng" dirty="0">
                <a:solidFill>
                  <a:srgbClr val="467886"/>
                </a:solidFill>
                <a:effectLst/>
                <a:latin typeface="Arial" panose="020B0604020202020204" pitchFamily="34" charset="0"/>
                <a:hlinkClick r:id="rId5" tooltip="https://virtualschool.hants.gov.uk/course/view.php?id=294"/>
              </a:rPr>
              <a:t>Course: Children with a Social Worker (CWSW)</a:t>
            </a:r>
            <a:endParaRPr lang="en-GB" sz="4800" b="0" i="0" dirty="0">
              <a:solidFill>
                <a:srgbClr val="242424"/>
              </a:solidFill>
              <a:effectLst/>
              <a:latin typeface="Aptos" panose="020B0004020202020204" pitchFamily="34" charset="0"/>
            </a:endParaRPr>
          </a:p>
          <a:p>
            <a:pPr algn="l">
              <a:buNone/>
            </a:pPr>
            <a:r>
              <a:rPr lang="en-GB" sz="4800" b="0" i="0" dirty="0">
                <a:solidFill>
                  <a:srgbClr val="242424"/>
                </a:solidFill>
                <a:effectLst/>
                <a:latin typeface="Arial" panose="020B0604020202020204" pitchFamily="34" charset="0"/>
              </a:rPr>
              <a:t>Specific school page (CWSW): </a:t>
            </a:r>
            <a:r>
              <a:rPr lang="en-GB" sz="4800" b="0" i="0" u="sng" dirty="0">
                <a:solidFill>
                  <a:srgbClr val="467886"/>
                </a:solidFill>
                <a:effectLst/>
                <a:latin typeface="Arial" panose="020B0604020202020204" pitchFamily="34" charset="0"/>
                <a:hlinkClick r:id="rId6" tooltip="https://virtualschool.hants.gov.uk/course/view.php?id=277"/>
              </a:rPr>
              <a:t>Course: Children with a Social Worker (CWSW)</a:t>
            </a:r>
            <a:endParaRPr lang="en-GB" sz="4800" b="0" i="0" dirty="0">
              <a:solidFill>
                <a:srgbClr val="242424"/>
              </a:solidFill>
              <a:effectLst/>
              <a:latin typeface="Aptos" panose="020B0004020202020204" pitchFamily="34" charset="0"/>
            </a:endParaRPr>
          </a:p>
          <a:p>
            <a:pPr algn="l">
              <a:buNone/>
            </a:pPr>
            <a:r>
              <a:rPr lang="en-GB" sz="4800" b="0" i="0" dirty="0">
                <a:solidFill>
                  <a:srgbClr val="242424"/>
                </a:solidFill>
                <a:effectLst/>
                <a:latin typeface="Arial" panose="020B0604020202020204" pitchFamily="34" charset="0"/>
              </a:rPr>
              <a:t> </a:t>
            </a:r>
            <a:endParaRPr lang="en-GB" sz="4800" b="0" i="0" dirty="0">
              <a:solidFill>
                <a:srgbClr val="242424"/>
              </a:solidFill>
              <a:effectLst/>
              <a:latin typeface="Aptos" panose="020B0004020202020204" pitchFamily="34" charset="0"/>
            </a:endParaRPr>
          </a:p>
        </p:txBody>
      </p:sp>
      <p:pic>
        <p:nvPicPr>
          <p:cNvPr id="6" name="Picture 5">
            <a:extLst>
              <a:ext uri="{FF2B5EF4-FFF2-40B4-BE49-F238E27FC236}">
                <a16:creationId xmlns:a16="http://schemas.microsoft.com/office/drawing/2014/main" id="{DEAE169C-45D3-7311-1017-20FBD98C159D}"/>
              </a:ext>
            </a:extLst>
          </p:cNvPr>
          <p:cNvPicPr>
            <a:picLocks noChangeAspect="1"/>
          </p:cNvPicPr>
          <p:nvPr/>
        </p:nvPicPr>
        <p:blipFill>
          <a:blip r:embed="rId7"/>
          <a:stretch>
            <a:fillRect/>
          </a:stretch>
        </p:blipFill>
        <p:spPr>
          <a:xfrm>
            <a:off x="457200" y="773346"/>
            <a:ext cx="8198533" cy="3922807"/>
          </a:xfrm>
          <a:prstGeom prst="rect">
            <a:avLst/>
          </a:prstGeom>
        </p:spPr>
      </p:pic>
    </p:spTree>
    <p:extLst>
      <p:ext uri="{BB962C8B-B14F-4D97-AF65-F5344CB8AC3E}">
        <p14:creationId xmlns:p14="http://schemas.microsoft.com/office/powerpoint/2010/main" val="289381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6AAD6-EBD1-53BE-EC61-3A701C1F3E40}"/>
              </a:ext>
            </a:extLst>
          </p:cNvPr>
          <p:cNvSpPr>
            <a:spLocks noGrp="1"/>
          </p:cNvSpPr>
          <p:nvPr>
            <p:ph type="ctrTitle"/>
          </p:nvPr>
        </p:nvSpPr>
        <p:spPr>
          <a:xfrm>
            <a:off x="723900" y="835026"/>
            <a:ext cx="23050500" cy="1527174"/>
          </a:xfrm>
        </p:spPr>
        <p:txBody>
          <a:bodyPr/>
          <a:lstStyle/>
          <a:p>
            <a:r>
              <a:rPr lang="en-GB" sz="10000" dirty="0"/>
              <a:t>Restrictive Physical Intervention</a:t>
            </a:r>
          </a:p>
        </p:txBody>
      </p:sp>
      <p:sp>
        <p:nvSpPr>
          <p:cNvPr id="3" name="Subtitle 2">
            <a:extLst>
              <a:ext uri="{FF2B5EF4-FFF2-40B4-BE49-F238E27FC236}">
                <a16:creationId xmlns:a16="http://schemas.microsoft.com/office/drawing/2014/main" id="{B3DC5E91-25F7-602A-8234-92EDF7D93025}"/>
              </a:ext>
            </a:extLst>
          </p:cNvPr>
          <p:cNvSpPr>
            <a:spLocks noGrp="1"/>
          </p:cNvSpPr>
          <p:nvPr>
            <p:ph type="subTitle" idx="1"/>
          </p:nvPr>
        </p:nvSpPr>
        <p:spPr>
          <a:xfrm>
            <a:off x="723900" y="2781300"/>
            <a:ext cx="23050500" cy="7734300"/>
          </a:xfrm>
        </p:spPr>
        <p:txBody>
          <a:bodyPr/>
          <a:lstStyle/>
          <a:p>
            <a:pPr algn="l"/>
            <a:r>
              <a:rPr lang="en-GB" sz="3200" dirty="0">
                <a:solidFill>
                  <a:schemeClr val="tx1"/>
                </a:solidFill>
              </a:rPr>
              <a:t>From Wednesday 1st April 2026, all schools in England must comply with updated statutory requirements on restrictive interventions, including the use of reasonable force. These changes apply to maintained schools, academies and independent schools. </a:t>
            </a:r>
          </a:p>
          <a:p>
            <a:pPr algn="l"/>
            <a:r>
              <a:rPr lang="en-GB" sz="3200" b="1" dirty="0">
                <a:solidFill>
                  <a:schemeClr val="tx1"/>
                </a:solidFill>
              </a:rPr>
              <a:t>What has changed?</a:t>
            </a:r>
            <a:endParaRPr lang="en-GB" sz="3200" dirty="0">
              <a:solidFill>
                <a:schemeClr val="tx1"/>
              </a:solidFill>
            </a:endParaRPr>
          </a:p>
          <a:p>
            <a:pPr algn="l"/>
            <a:r>
              <a:rPr lang="en-GB" sz="3200" b="1" dirty="0">
                <a:solidFill>
                  <a:schemeClr val="tx1"/>
                </a:solidFill>
              </a:rPr>
              <a:t>New legal duties to record and report</a:t>
            </a:r>
            <a:r>
              <a:rPr lang="en-GB" sz="3200" dirty="0">
                <a:solidFill>
                  <a:schemeClr val="tx1"/>
                </a:solidFill>
              </a:rPr>
              <a:t> incidents involving reasonable force, seclusion and restraint (including non-force restraint), with records completed the same day.</a:t>
            </a:r>
          </a:p>
          <a:p>
            <a:pPr algn="l"/>
            <a:r>
              <a:rPr lang="en-GB" sz="3200" b="1" dirty="0">
                <a:solidFill>
                  <a:schemeClr val="tx1"/>
                </a:solidFill>
              </a:rPr>
              <a:t>Mandatory information for parents</a:t>
            </a:r>
            <a:r>
              <a:rPr lang="en-GB" sz="3200" dirty="0">
                <a:solidFill>
                  <a:schemeClr val="tx1"/>
                </a:solidFill>
              </a:rPr>
              <a:t>, with written notification provided wherever possible on the same day, even where interventions are part of an agreed plan.</a:t>
            </a:r>
          </a:p>
          <a:p>
            <a:pPr algn="l"/>
            <a:r>
              <a:rPr lang="en-GB" sz="3200" b="1" dirty="0">
                <a:solidFill>
                  <a:schemeClr val="tx1"/>
                </a:solidFill>
              </a:rPr>
              <a:t>Clearer statutory guidance</a:t>
            </a:r>
            <a:r>
              <a:rPr lang="en-GB" sz="3200" dirty="0">
                <a:solidFill>
                  <a:schemeClr val="tx1"/>
                </a:solidFill>
              </a:rPr>
              <a:t> on what must be recorded, why interventions were necessary, and what de-escalation was attempted first.</a:t>
            </a:r>
          </a:p>
          <a:p>
            <a:pPr algn="l"/>
            <a:r>
              <a:rPr lang="en-GB" sz="3200" b="1" dirty="0">
                <a:solidFill>
                  <a:schemeClr val="tx1"/>
                </a:solidFill>
              </a:rPr>
              <a:t>New national guidance on seclusion</a:t>
            </a:r>
            <a:r>
              <a:rPr lang="en-GB" sz="3200" dirty="0">
                <a:solidFill>
                  <a:schemeClr val="tx1"/>
                </a:solidFill>
              </a:rPr>
              <a:t>, which was not previously covered.</a:t>
            </a:r>
          </a:p>
          <a:p>
            <a:pPr algn="l"/>
            <a:r>
              <a:rPr lang="en-GB" sz="3200" b="1" dirty="0">
                <a:solidFill>
                  <a:schemeClr val="tx1"/>
                </a:solidFill>
              </a:rPr>
              <a:t>Stronger emphasis on prevention and de-escalation</a:t>
            </a:r>
            <a:r>
              <a:rPr lang="en-GB" sz="3200" dirty="0">
                <a:solidFill>
                  <a:schemeClr val="tx1"/>
                </a:solidFill>
              </a:rPr>
              <a:t>, reducing reliance on restrictive interventions.</a:t>
            </a:r>
          </a:p>
          <a:p>
            <a:pPr algn="l"/>
            <a:r>
              <a:rPr lang="en-GB" sz="3200" b="1" dirty="0">
                <a:solidFill>
                  <a:schemeClr val="tx1"/>
                </a:solidFill>
              </a:rPr>
              <a:t>Greater focus on SEND, safeguarding and leadership oversight</a:t>
            </a:r>
            <a:r>
              <a:rPr lang="en-GB" sz="3200" dirty="0">
                <a:solidFill>
                  <a:schemeClr val="tx1"/>
                </a:solidFill>
              </a:rPr>
              <a:t>, including analysis of incident patterns and disproportionate impact.</a:t>
            </a:r>
          </a:p>
          <a:p>
            <a:pPr algn="l"/>
            <a:r>
              <a:rPr lang="en-GB" sz="3200" dirty="0">
                <a:solidFill>
                  <a:schemeClr val="tx1"/>
                </a:solidFill>
              </a:rPr>
              <a:t>Further guidance:</a:t>
            </a:r>
            <a:br>
              <a:rPr lang="en-GB" sz="3200" dirty="0">
                <a:solidFill>
                  <a:schemeClr val="tx1"/>
                </a:solidFill>
              </a:rPr>
            </a:br>
            <a:r>
              <a:rPr lang="en-GB" sz="3200" dirty="0">
                <a:solidFill>
                  <a:schemeClr val="tx1"/>
                </a:solidFill>
                <a:hlinkClick r:id="rId3" tooltip="https://protect.checkpoint.com/v2/r06/___https://email.kjbm.safeguardinginschools.co.uk/c/eJyEkc2OnDAQhJ8GLhHINBibgw-JEqSc8wDI2A30DtjEP7Oat492l5GiaKUc_ZW7ulStz3Ny-kB10y96piomH3AJ3qVYncHbbBJ5V1plOz7MrETViF5K1gOwEg9N-2RxpzuGx0RWtVII2UnRDeJSySpouGBCDvLJDoxRrzilx4nqA83Ba2t0TNeXgNHnYPDT-Yi_M7oP8Yny_O724-317R-zz5RNSQENWkRph4bNfBDYcmmM7TlHDR2WpIBBz5pmYIK1rayXxQhoh55rEA1KUXTs9jIfddQLrlkHS24lF83m_R5r4-t8K3e1pXTGov1awFjA-Pr6Wq_-XudbAePq7xjcgS4VMJ553snot75jAWOOWPmlCqijd3resVp8MFiRq64N5bPHiM5imKw_NDn130hBGXL2UZ-Bktl0sEXHNu1SvIKVAQ2dhC69t983DNpWAC8jpesgneANkxzKpH5Rwi8_vxfQ_oXvCv4EAAD__4qizMI___.ZXV3MjpoY2Nwcm9kOmM6bzplZDg0YTJhYjAyNDFlOTIxZDE1NTI3ODY2ZjYwNzY4Zjo3OjcwZDg6YmUwZGMxZmFmNDdhYmE4MDY1ZjI1N2I2Nzc4MWMyNGE3OGNjNzBjNmEzOTJmZWI0ODJlNGMwYTZlZGU2N2NkMDpoOlQ6Rg"/>
              </a:rPr>
              <a:t>https://www.gov.uk/government/publications/use-of-reasonable-force-in-schools</a:t>
            </a:r>
            <a:endParaRPr lang="en-GB" sz="3200" dirty="0">
              <a:solidFill>
                <a:schemeClr val="tx1"/>
              </a:solidFill>
            </a:endParaRPr>
          </a:p>
          <a:p>
            <a:endParaRPr lang="en-GB" dirty="0"/>
          </a:p>
        </p:txBody>
      </p:sp>
    </p:spTree>
    <p:extLst>
      <p:ext uri="{BB962C8B-B14F-4D97-AF65-F5344CB8AC3E}">
        <p14:creationId xmlns:p14="http://schemas.microsoft.com/office/powerpoint/2010/main" val="776439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AC1D-53A5-78FD-538D-3A23C5B0B51C}"/>
              </a:ext>
            </a:extLst>
          </p:cNvPr>
          <p:cNvSpPr>
            <a:spLocks noGrp="1"/>
          </p:cNvSpPr>
          <p:nvPr>
            <p:ph type="title"/>
          </p:nvPr>
        </p:nvSpPr>
        <p:spPr>
          <a:xfrm>
            <a:off x="1277681" y="1278749"/>
            <a:ext cx="7143155" cy="7146567"/>
          </a:xfrm>
        </p:spPr>
        <p:txBody>
          <a:bodyPr vert="horz" lIns="182868" tIns="91434" rIns="182868" bIns="91434" rtlCol="0" anchor="b">
            <a:normAutofit/>
          </a:bodyPr>
          <a:lstStyle/>
          <a:p>
            <a:r>
              <a:rPr lang="en-US" sz="12199" dirty="0">
                <a:solidFill>
                  <a:schemeClr val="tx1"/>
                </a:solidFill>
                <a:latin typeface="+mj-lt"/>
                <a:cs typeface="+mj-cs"/>
              </a:rPr>
              <a:t>Local Data – Crime Rates</a:t>
            </a:r>
          </a:p>
        </p:txBody>
      </p:sp>
      <p:pic>
        <p:nvPicPr>
          <p:cNvPr id="5" name="Content Placeholder 4">
            <a:hlinkClick r:id="rId3"/>
            <a:extLst>
              <a:ext uri="{FF2B5EF4-FFF2-40B4-BE49-F238E27FC236}">
                <a16:creationId xmlns:a16="http://schemas.microsoft.com/office/drawing/2014/main" id="{F5A84E5C-1E26-B0ED-F271-EF7C9A1A9739}"/>
              </a:ext>
            </a:extLst>
          </p:cNvPr>
          <p:cNvPicPr>
            <a:picLocks noGrp="1" noChangeAspect="1"/>
          </p:cNvPicPr>
          <p:nvPr>
            <p:ph idx="1"/>
          </p:nvPr>
        </p:nvPicPr>
        <p:blipFill>
          <a:blip r:embed="rId4"/>
          <a:stretch>
            <a:fillRect/>
          </a:stretch>
        </p:blipFill>
        <p:spPr>
          <a:xfrm>
            <a:off x="9307986" y="1618351"/>
            <a:ext cx="14428293" cy="10424437"/>
          </a:xfrm>
          <a:prstGeom prst="rect">
            <a:avLst/>
          </a:prstGeom>
        </p:spPr>
      </p:pic>
      <p:sp>
        <p:nvSpPr>
          <p:cNvPr id="4" name="TextBox 3">
            <a:extLst>
              <a:ext uri="{FF2B5EF4-FFF2-40B4-BE49-F238E27FC236}">
                <a16:creationId xmlns:a16="http://schemas.microsoft.com/office/drawing/2014/main" id="{0E2FB3C4-0E8F-BF0D-30AD-A4064DB11B0F}"/>
              </a:ext>
            </a:extLst>
          </p:cNvPr>
          <p:cNvSpPr txBox="1"/>
          <p:nvPr/>
        </p:nvSpPr>
        <p:spPr>
          <a:xfrm>
            <a:off x="1820636" y="11180020"/>
            <a:ext cx="12197442" cy="923330"/>
          </a:xfrm>
          <a:prstGeom prst="rect">
            <a:avLst/>
          </a:prstGeom>
          <a:noFill/>
        </p:spPr>
        <p:txBody>
          <a:bodyPr wrap="square">
            <a:spAutoFit/>
          </a:bodyPr>
          <a:lstStyle/>
          <a:p>
            <a:r>
              <a:rPr lang="en-GB" sz="5400" dirty="0">
                <a:hlinkClick r:id="rId5"/>
              </a:rPr>
              <a:t>Your area | Police.uk</a:t>
            </a:r>
            <a:r>
              <a:rPr lang="en-GB" sz="5400" dirty="0"/>
              <a:t> </a:t>
            </a:r>
          </a:p>
        </p:txBody>
      </p:sp>
    </p:spTree>
    <p:extLst>
      <p:ext uri="{BB962C8B-B14F-4D97-AF65-F5344CB8AC3E}">
        <p14:creationId xmlns:p14="http://schemas.microsoft.com/office/powerpoint/2010/main" val="1049355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A13526-A6BB-7428-EBE5-829EB0689289}"/>
              </a:ext>
            </a:extLst>
          </p:cNvPr>
          <p:cNvPicPr>
            <a:picLocks noChangeAspect="1"/>
          </p:cNvPicPr>
          <p:nvPr/>
        </p:nvPicPr>
        <p:blipFill>
          <a:blip r:embed="rId3"/>
          <a:stretch>
            <a:fillRect/>
          </a:stretch>
        </p:blipFill>
        <p:spPr>
          <a:xfrm>
            <a:off x="661841" y="429244"/>
            <a:ext cx="11529365" cy="9352312"/>
          </a:xfrm>
          <a:prstGeom prst="rect">
            <a:avLst/>
          </a:prstGeom>
        </p:spPr>
      </p:pic>
      <p:sp>
        <p:nvSpPr>
          <p:cNvPr id="6" name="TextBox 5">
            <a:extLst>
              <a:ext uri="{FF2B5EF4-FFF2-40B4-BE49-F238E27FC236}">
                <a16:creationId xmlns:a16="http://schemas.microsoft.com/office/drawing/2014/main" id="{20089245-42C3-5634-6AC4-EEE22B3A3345}"/>
              </a:ext>
            </a:extLst>
          </p:cNvPr>
          <p:cNvSpPr txBox="1"/>
          <p:nvPr/>
        </p:nvSpPr>
        <p:spPr>
          <a:xfrm>
            <a:off x="12549835" y="933301"/>
            <a:ext cx="11529365" cy="11233845"/>
          </a:xfrm>
          <a:prstGeom prst="rect">
            <a:avLst/>
          </a:prstGeom>
          <a:noFill/>
        </p:spPr>
        <p:txBody>
          <a:bodyPr wrap="square" rtlCol="0">
            <a:spAutoFit/>
          </a:bodyPr>
          <a:lstStyle/>
          <a:p>
            <a:pPr fontAlgn="base"/>
            <a:r>
              <a:rPr lang="en-GB" sz="4800" dirty="0"/>
              <a:t>A reminder to use this form to share non-urgent  information with the police about community concerns. The form is on the bottom link below. </a:t>
            </a:r>
          </a:p>
          <a:p>
            <a:pPr fontAlgn="base"/>
            <a:endParaRPr lang="en-GB" sz="4800" dirty="0"/>
          </a:p>
          <a:p>
            <a:pPr fontAlgn="base"/>
            <a:r>
              <a:rPr lang="en-GB" sz="4400" dirty="0"/>
              <a:t>The police rely on information from the community to understand local and wider issues. Crucial information may fill gaps and link other pieces of information together.</a:t>
            </a:r>
          </a:p>
          <a:p>
            <a:pPr fontAlgn="base"/>
            <a:r>
              <a:rPr lang="en-GB" sz="4400" dirty="0"/>
              <a:t>Alongside reporting a crime and telling us about possible terrorist activity, partner agencies and organisations, plus other police forces can share non-urgent information. It is a safe and direct way to provide information which may help with investigations and inform actions.</a:t>
            </a:r>
            <a:endParaRPr lang="en-GB" sz="4800" dirty="0"/>
          </a:p>
        </p:txBody>
      </p:sp>
      <p:sp>
        <p:nvSpPr>
          <p:cNvPr id="8" name="TextBox 7">
            <a:extLst>
              <a:ext uri="{FF2B5EF4-FFF2-40B4-BE49-F238E27FC236}">
                <a16:creationId xmlns:a16="http://schemas.microsoft.com/office/drawing/2014/main" id="{60EE0C5B-8127-34AE-65C9-995553327697}"/>
              </a:ext>
            </a:extLst>
          </p:cNvPr>
          <p:cNvSpPr txBox="1"/>
          <p:nvPr/>
        </p:nvSpPr>
        <p:spPr>
          <a:xfrm>
            <a:off x="673424" y="10122574"/>
            <a:ext cx="12192000" cy="1015663"/>
          </a:xfrm>
          <a:prstGeom prst="rect">
            <a:avLst/>
          </a:prstGeom>
          <a:noFill/>
        </p:spPr>
        <p:txBody>
          <a:bodyPr wrap="square">
            <a:spAutoFit/>
          </a:bodyPr>
          <a:lstStyle/>
          <a:p>
            <a:r>
              <a:rPr lang="en-GB" sz="6000" dirty="0">
                <a:hlinkClick r:id="rId4"/>
              </a:rPr>
              <a:t>Information Sharing – Safe4Me</a:t>
            </a:r>
            <a:endParaRPr lang="en-GB" sz="6000" dirty="0"/>
          </a:p>
        </p:txBody>
      </p:sp>
      <p:sp>
        <p:nvSpPr>
          <p:cNvPr id="10" name="TextBox 9">
            <a:extLst>
              <a:ext uri="{FF2B5EF4-FFF2-40B4-BE49-F238E27FC236}">
                <a16:creationId xmlns:a16="http://schemas.microsoft.com/office/drawing/2014/main" id="{B71E56E8-06CD-4A6B-6DB5-69CB51E06F82}"/>
              </a:ext>
            </a:extLst>
          </p:cNvPr>
          <p:cNvSpPr txBox="1"/>
          <p:nvPr/>
        </p:nvSpPr>
        <p:spPr>
          <a:xfrm>
            <a:off x="673424" y="11358161"/>
            <a:ext cx="12192000" cy="1323439"/>
          </a:xfrm>
          <a:prstGeom prst="rect">
            <a:avLst/>
          </a:prstGeom>
          <a:noFill/>
        </p:spPr>
        <p:txBody>
          <a:bodyPr wrap="square">
            <a:spAutoFit/>
          </a:bodyPr>
          <a:lstStyle/>
          <a:p>
            <a:r>
              <a:rPr lang="en-GB" sz="4000" dirty="0">
                <a:hlinkClick r:id="rId5"/>
              </a:rPr>
              <a:t>Share Community Partnership Intelligence | Hampshire and Isle of Wight Constabulary</a:t>
            </a:r>
            <a:endParaRPr lang="en-GB" sz="4000" dirty="0"/>
          </a:p>
        </p:txBody>
      </p:sp>
    </p:spTree>
    <p:extLst>
      <p:ext uri="{BB962C8B-B14F-4D97-AF65-F5344CB8AC3E}">
        <p14:creationId xmlns:p14="http://schemas.microsoft.com/office/powerpoint/2010/main" val="282151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8744D-FC14-7331-79C4-5F8FF33EBCA8}"/>
              </a:ext>
            </a:extLst>
          </p:cNvPr>
          <p:cNvSpPr>
            <a:spLocks noGrp="1"/>
          </p:cNvSpPr>
          <p:nvPr>
            <p:ph type="title"/>
          </p:nvPr>
        </p:nvSpPr>
        <p:spPr>
          <a:xfrm>
            <a:off x="1367892" y="490075"/>
            <a:ext cx="21334522" cy="1022349"/>
          </a:xfrm>
        </p:spPr>
        <p:txBody>
          <a:bodyPr>
            <a:normAutofit fontScale="90000"/>
          </a:bodyPr>
          <a:lstStyle/>
          <a:p>
            <a:r>
              <a:rPr lang="en-GB" dirty="0"/>
              <a:t>AI policy: </a:t>
            </a:r>
          </a:p>
        </p:txBody>
      </p:sp>
      <p:pic>
        <p:nvPicPr>
          <p:cNvPr id="5" name="Picture 4">
            <a:extLst>
              <a:ext uri="{FF2B5EF4-FFF2-40B4-BE49-F238E27FC236}">
                <a16:creationId xmlns:a16="http://schemas.microsoft.com/office/drawing/2014/main" id="{5DACC2BD-E1FB-E358-F09D-58AFD6CD2F00}"/>
              </a:ext>
            </a:extLst>
          </p:cNvPr>
          <p:cNvPicPr>
            <a:picLocks noChangeAspect="1"/>
          </p:cNvPicPr>
          <p:nvPr/>
        </p:nvPicPr>
        <p:blipFill>
          <a:blip r:embed="rId3"/>
          <a:stretch>
            <a:fillRect/>
          </a:stretch>
        </p:blipFill>
        <p:spPr>
          <a:xfrm>
            <a:off x="910241" y="2320793"/>
            <a:ext cx="7398130" cy="5112013"/>
          </a:xfrm>
          <a:prstGeom prst="rect">
            <a:avLst/>
          </a:prstGeom>
        </p:spPr>
      </p:pic>
      <p:sp>
        <p:nvSpPr>
          <p:cNvPr id="6" name="TextBox 5">
            <a:extLst>
              <a:ext uri="{FF2B5EF4-FFF2-40B4-BE49-F238E27FC236}">
                <a16:creationId xmlns:a16="http://schemas.microsoft.com/office/drawing/2014/main" id="{BAC7D880-0D26-62AA-A023-9771E069A788}"/>
              </a:ext>
            </a:extLst>
          </p:cNvPr>
          <p:cNvSpPr txBox="1"/>
          <p:nvPr/>
        </p:nvSpPr>
        <p:spPr>
          <a:xfrm>
            <a:off x="1367891" y="7696200"/>
            <a:ext cx="7398129" cy="5016758"/>
          </a:xfrm>
          <a:prstGeom prst="rect">
            <a:avLst/>
          </a:prstGeom>
          <a:noFill/>
        </p:spPr>
        <p:txBody>
          <a:bodyPr wrap="square" rtlCol="0">
            <a:spAutoFit/>
          </a:bodyPr>
          <a:lstStyle/>
          <a:p>
            <a:r>
              <a:rPr lang="en-GB" sz="3200" dirty="0" err="1"/>
              <a:t>SWGfL</a:t>
            </a:r>
            <a:r>
              <a:rPr lang="en-GB" sz="3200" dirty="0"/>
              <a:t> has introduced a </a:t>
            </a:r>
            <a:r>
              <a:rPr lang="en-GB" sz="3200" dirty="0">
                <a:hlinkClick r:id="rId4"/>
              </a:rPr>
              <a:t>new AI policy template for schools</a:t>
            </a:r>
            <a:r>
              <a:rPr lang="en-GB" sz="3200" dirty="0"/>
              <a:t>. This template aims to ensure AI is used responsibly, ethically, and effectively to enhance teaching, learning, and administrative processes. In this article we look at some of the key elements associated with the template and what it ultimately encourages schools to achieve when implementing AI</a:t>
            </a:r>
            <a:endParaRPr lang="en-GB" dirty="0"/>
          </a:p>
        </p:txBody>
      </p:sp>
      <p:pic>
        <p:nvPicPr>
          <p:cNvPr id="8" name="Picture 7">
            <a:extLst>
              <a:ext uri="{FF2B5EF4-FFF2-40B4-BE49-F238E27FC236}">
                <a16:creationId xmlns:a16="http://schemas.microsoft.com/office/drawing/2014/main" id="{B79FF8A0-D232-E32C-D57A-644656621043}"/>
              </a:ext>
            </a:extLst>
          </p:cNvPr>
          <p:cNvPicPr>
            <a:picLocks noChangeAspect="1"/>
          </p:cNvPicPr>
          <p:nvPr/>
        </p:nvPicPr>
        <p:blipFill>
          <a:blip r:embed="rId5"/>
          <a:stretch>
            <a:fillRect/>
          </a:stretch>
        </p:blipFill>
        <p:spPr>
          <a:xfrm>
            <a:off x="9745813" y="1001249"/>
            <a:ext cx="14028587" cy="4616663"/>
          </a:xfrm>
          <a:prstGeom prst="rect">
            <a:avLst/>
          </a:prstGeom>
          <a:ln>
            <a:solidFill>
              <a:schemeClr val="accent1"/>
            </a:solidFill>
          </a:ln>
        </p:spPr>
      </p:pic>
      <p:sp>
        <p:nvSpPr>
          <p:cNvPr id="9" name="TextBox 8">
            <a:extLst>
              <a:ext uri="{FF2B5EF4-FFF2-40B4-BE49-F238E27FC236}">
                <a16:creationId xmlns:a16="http://schemas.microsoft.com/office/drawing/2014/main" id="{BFA8A22B-D4A5-6C30-674E-986646C079F9}"/>
              </a:ext>
            </a:extLst>
          </p:cNvPr>
          <p:cNvSpPr txBox="1"/>
          <p:nvPr/>
        </p:nvSpPr>
        <p:spPr>
          <a:xfrm>
            <a:off x="10020300" y="5617912"/>
            <a:ext cx="13451872" cy="6186309"/>
          </a:xfrm>
          <a:prstGeom prst="rect">
            <a:avLst/>
          </a:prstGeom>
          <a:solidFill>
            <a:schemeClr val="accent1">
              <a:lumMod val="20000"/>
              <a:lumOff val="80000"/>
            </a:schemeClr>
          </a:solidFill>
        </p:spPr>
        <p:txBody>
          <a:bodyPr wrap="square" rtlCol="0">
            <a:spAutoFit/>
          </a:bodyPr>
          <a:lstStyle/>
          <a:p>
            <a:r>
              <a:rPr lang="en-GB" sz="4400"/>
              <a:t>The DfE has updated its expectations for the AI products used in schools. Although aimed at developers, the changes matter for safeguarding. Most notably, mental health is now treated as a core safety requirement, alongside clearer expectations around monitoring, escalation and human oversight. AI is no longer seen as a neutral tool, but something that must actively prevent harm and know when to hand over to humans.</a:t>
            </a:r>
            <a:endParaRPr lang="en-GB" sz="4400" dirty="0"/>
          </a:p>
        </p:txBody>
      </p:sp>
      <p:sp>
        <p:nvSpPr>
          <p:cNvPr id="11" name="TextBox 10">
            <a:extLst>
              <a:ext uri="{FF2B5EF4-FFF2-40B4-BE49-F238E27FC236}">
                <a16:creationId xmlns:a16="http://schemas.microsoft.com/office/drawing/2014/main" id="{9E5CAE16-F4F2-F596-CEAC-1E7BF5DDE7B9}"/>
              </a:ext>
            </a:extLst>
          </p:cNvPr>
          <p:cNvSpPr txBox="1"/>
          <p:nvPr/>
        </p:nvSpPr>
        <p:spPr>
          <a:xfrm>
            <a:off x="11168443" y="12032821"/>
            <a:ext cx="12192000" cy="707886"/>
          </a:xfrm>
          <a:prstGeom prst="rect">
            <a:avLst/>
          </a:prstGeom>
          <a:noFill/>
        </p:spPr>
        <p:txBody>
          <a:bodyPr wrap="square">
            <a:spAutoFit/>
          </a:bodyPr>
          <a:lstStyle/>
          <a:p>
            <a:r>
              <a:rPr lang="en-GB" sz="4000" dirty="0">
                <a:hlinkClick r:id="rId6"/>
              </a:rPr>
              <a:t>Generative AI: product safety standards - GOV.UK</a:t>
            </a:r>
            <a:endParaRPr lang="en-GB" sz="4000" dirty="0"/>
          </a:p>
        </p:txBody>
      </p:sp>
    </p:spTree>
    <p:extLst>
      <p:ext uri="{BB962C8B-B14F-4D97-AF65-F5344CB8AC3E}">
        <p14:creationId xmlns:p14="http://schemas.microsoft.com/office/powerpoint/2010/main" val="3654263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49EA3-E83D-5605-C668-FCB75409DDE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FEE27E-4715-0FEB-C9AA-BDF0AA1E81D3}"/>
              </a:ext>
            </a:extLst>
          </p:cNvPr>
          <p:cNvPicPr>
            <a:picLocks noChangeAspect="1"/>
          </p:cNvPicPr>
          <p:nvPr/>
        </p:nvPicPr>
        <p:blipFill>
          <a:blip r:embed="rId3"/>
          <a:stretch>
            <a:fillRect/>
          </a:stretch>
        </p:blipFill>
        <p:spPr>
          <a:xfrm>
            <a:off x="9076332" y="514241"/>
            <a:ext cx="14583768" cy="7954782"/>
          </a:xfrm>
          <a:prstGeom prst="rect">
            <a:avLst/>
          </a:prstGeom>
        </p:spPr>
      </p:pic>
      <p:sp>
        <p:nvSpPr>
          <p:cNvPr id="7" name="TextBox 6">
            <a:extLst>
              <a:ext uri="{FF2B5EF4-FFF2-40B4-BE49-F238E27FC236}">
                <a16:creationId xmlns:a16="http://schemas.microsoft.com/office/drawing/2014/main" id="{81CA4B26-4A02-7ECD-B149-8DA8555493EC}"/>
              </a:ext>
            </a:extLst>
          </p:cNvPr>
          <p:cNvSpPr txBox="1"/>
          <p:nvPr/>
        </p:nvSpPr>
        <p:spPr>
          <a:xfrm>
            <a:off x="722313" y="705980"/>
            <a:ext cx="7659687" cy="5632311"/>
          </a:xfrm>
          <a:prstGeom prst="rect">
            <a:avLst/>
          </a:prstGeom>
          <a:noFill/>
        </p:spPr>
        <p:txBody>
          <a:bodyPr wrap="square">
            <a:spAutoFit/>
          </a:bodyPr>
          <a:lstStyle/>
          <a:p>
            <a:r>
              <a:rPr lang="en-GB" sz="6000" dirty="0">
                <a:hlinkClick r:id="rId4"/>
              </a:rPr>
              <a:t>Debates about bullying need to look beyond online safety say researchers | King's College London</a:t>
            </a:r>
            <a:endParaRPr lang="en-GB" sz="6000" dirty="0"/>
          </a:p>
        </p:txBody>
      </p:sp>
      <p:sp>
        <p:nvSpPr>
          <p:cNvPr id="9" name="TextBox 8">
            <a:extLst>
              <a:ext uri="{FF2B5EF4-FFF2-40B4-BE49-F238E27FC236}">
                <a16:creationId xmlns:a16="http://schemas.microsoft.com/office/drawing/2014/main" id="{FAFBB6D1-B0D5-B4C2-0C1F-26859FEADCF1}"/>
              </a:ext>
            </a:extLst>
          </p:cNvPr>
          <p:cNvSpPr txBox="1"/>
          <p:nvPr/>
        </p:nvSpPr>
        <p:spPr>
          <a:xfrm>
            <a:off x="1066800" y="8469023"/>
            <a:ext cx="21564600" cy="4031873"/>
          </a:xfrm>
          <a:prstGeom prst="rect">
            <a:avLst/>
          </a:prstGeom>
          <a:noFill/>
        </p:spPr>
        <p:txBody>
          <a:bodyPr wrap="square">
            <a:spAutoFit/>
          </a:bodyPr>
          <a:lstStyle/>
          <a:p>
            <a:r>
              <a:rPr lang="en-GB" sz="3200" kern="1200" dirty="0">
                <a:solidFill>
                  <a:schemeClr val="tx1"/>
                </a:solidFill>
                <a:effectLst/>
                <a:latin typeface="+mn-lt"/>
                <a:ea typeface="+mn-ea"/>
                <a:cs typeface="+mn-cs"/>
              </a:rPr>
              <a:t>King’s College London has published new research examining links between cyberbullying and mental health conditions in adolescents in the UK. Based on longitudinal data, the study looked at the mental health of 2,066 British 18-year-olds and their experiences of cyberbullying and offline forms of victimisation between the ages of 12 and 18. One in five adolescents reported being “moderately” or “severely” cyberbullied and findings show that they were more likely to have mental health conditions at age 18 compared with those not cyberbullied. However, it was only in anxiety disorder that the evidence suggests a potential direct causal link. The research highlights how cyberbullying usually occurs alongside other offline harms in young people’s lives and calls for policymakers to consider both online and offline challenges when addressing young people’s mental health.</a:t>
            </a:r>
            <a:endParaRPr lang="en-GB" sz="3200" dirty="0"/>
          </a:p>
        </p:txBody>
      </p:sp>
    </p:spTree>
    <p:extLst>
      <p:ext uri="{BB962C8B-B14F-4D97-AF65-F5344CB8AC3E}">
        <p14:creationId xmlns:p14="http://schemas.microsoft.com/office/powerpoint/2010/main" val="2618351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AAC0A9-7CBA-1063-7C5C-88E83303E0FB}"/>
              </a:ext>
            </a:extLst>
          </p:cNvPr>
          <p:cNvPicPr>
            <a:picLocks noChangeAspect="1"/>
          </p:cNvPicPr>
          <p:nvPr/>
        </p:nvPicPr>
        <p:blipFill>
          <a:blip r:embed="rId3"/>
          <a:stretch>
            <a:fillRect/>
          </a:stretch>
        </p:blipFill>
        <p:spPr>
          <a:xfrm>
            <a:off x="493713" y="396754"/>
            <a:ext cx="12855675" cy="10042646"/>
          </a:xfrm>
          <a:prstGeom prst="rect">
            <a:avLst/>
          </a:prstGeom>
        </p:spPr>
      </p:pic>
      <p:pic>
        <p:nvPicPr>
          <p:cNvPr id="5" name="Picture 4">
            <a:extLst>
              <a:ext uri="{FF2B5EF4-FFF2-40B4-BE49-F238E27FC236}">
                <a16:creationId xmlns:a16="http://schemas.microsoft.com/office/drawing/2014/main" id="{FC72D0E1-99BD-13F9-5428-1BF27D645A44}"/>
              </a:ext>
            </a:extLst>
          </p:cNvPr>
          <p:cNvPicPr>
            <a:picLocks noChangeAspect="1"/>
          </p:cNvPicPr>
          <p:nvPr/>
        </p:nvPicPr>
        <p:blipFill>
          <a:blip r:embed="rId4"/>
          <a:stretch>
            <a:fillRect/>
          </a:stretch>
        </p:blipFill>
        <p:spPr>
          <a:xfrm>
            <a:off x="13645292" y="0"/>
            <a:ext cx="6014308" cy="8258225"/>
          </a:xfrm>
          <a:prstGeom prst="rect">
            <a:avLst/>
          </a:prstGeom>
        </p:spPr>
      </p:pic>
      <p:sp>
        <p:nvSpPr>
          <p:cNvPr id="6" name="TextBox 5">
            <a:extLst>
              <a:ext uri="{FF2B5EF4-FFF2-40B4-BE49-F238E27FC236}">
                <a16:creationId xmlns:a16="http://schemas.microsoft.com/office/drawing/2014/main" id="{358620FB-A9F9-4EC1-3B3C-A084796A3A8F}"/>
              </a:ext>
            </a:extLst>
          </p:cNvPr>
          <p:cNvSpPr txBox="1"/>
          <p:nvPr/>
        </p:nvSpPr>
        <p:spPr>
          <a:xfrm>
            <a:off x="13645292" y="8258225"/>
            <a:ext cx="9601200" cy="4678204"/>
          </a:xfrm>
          <a:prstGeom prst="rect">
            <a:avLst/>
          </a:prstGeom>
          <a:noFill/>
        </p:spPr>
        <p:txBody>
          <a:bodyPr wrap="square" rtlCol="0">
            <a:spAutoFit/>
          </a:bodyPr>
          <a:lstStyle/>
          <a:p>
            <a:r>
              <a:rPr lang="en-GB" sz="2800" dirty="0"/>
              <a:t>NSPCC Learning has published an evaluation of three Together for Childhood (</a:t>
            </a:r>
            <a:r>
              <a:rPr lang="en-GB" sz="2800" dirty="0" err="1"/>
              <a:t>TfC</a:t>
            </a:r>
            <a:r>
              <a:rPr lang="en-GB" sz="2800" dirty="0"/>
              <a:t>) online safety projects undertaken in primary schools in Plymouth and Stoke-on-Trent. Together for Childhood is a place-based approach aiming to strengthen how communities and organisations work together to prevent child abuse. The online safety projects ran in eight primary schools between March 2021 and May 2024, focusing on building children’s digital resilience; strengthening knowledge of safe mobile phone use; and building online safety knowledge in families.</a:t>
            </a:r>
          </a:p>
          <a:p>
            <a:endParaRPr lang="en-GB" dirty="0"/>
          </a:p>
        </p:txBody>
      </p:sp>
      <p:sp>
        <p:nvSpPr>
          <p:cNvPr id="8" name="TextBox 7">
            <a:extLst>
              <a:ext uri="{FF2B5EF4-FFF2-40B4-BE49-F238E27FC236}">
                <a16:creationId xmlns:a16="http://schemas.microsoft.com/office/drawing/2014/main" id="{99FAB9A9-F6B3-D8E4-FCB7-3F5AF0E92C74}"/>
              </a:ext>
            </a:extLst>
          </p:cNvPr>
          <p:cNvSpPr txBox="1"/>
          <p:nvPr/>
        </p:nvSpPr>
        <p:spPr>
          <a:xfrm>
            <a:off x="493713" y="10749727"/>
            <a:ext cx="12192000" cy="1938992"/>
          </a:xfrm>
          <a:prstGeom prst="rect">
            <a:avLst/>
          </a:prstGeom>
          <a:noFill/>
        </p:spPr>
        <p:txBody>
          <a:bodyPr wrap="square">
            <a:spAutoFit/>
          </a:bodyPr>
          <a:lstStyle/>
          <a:p>
            <a:r>
              <a:rPr lang="en-GB" sz="4000" dirty="0">
                <a:hlinkClick r:id="rId5"/>
              </a:rPr>
              <a:t>How a place-based approach facilitates a flexible community response to online safety | NSPCC Learning</a:t>
            </a:r>
            <a:endParaRPr lang="en-GB" sz="4000" dirty="0"/>
          </a:p>
        </p:txBody>
      </p:sp>
    </p:spTree>
    <p:extLst>
      <p:ext uri="{BB962C8B-B14F-4D97-AF65-F5344CB8AC3E}">
        <p14:creationId xmlns:p14="http://schemas.microsoft.com/office/powerpoint/2010/main" val="1458104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919B58-B9AB-6235-FBCD-F450B86F7FF8}"/>
              </a:ext>
            </a:extLst>
          </p:cNvPr>
          <p:cNvPicPr>
            <a:picLocks noChangeAspect="1"/>
          </p:cNvPicPr>
          <p:nvPr/>
        </p:nvPicPr>
        <p:blipFill>
          <a:blip r:embed="rId3"/>
          <a:stretch>
            <a:fillRect/>
          </a:stretch>
        </p:blipFill>
        <p:spPr>
          <a:xfrm>
            <a:off x="1824608" y="1149256"/>
            <a:ext cx="15929992" cy="6679192"/>
          </a:xfrm>
          <a:prstGeom prst="rect">
            <a:avLst/>
          </a:prstGeom>
        </p:spPr>
      </p:pic>
      <p:sp>
        <p:nvSpPr>
          <p:cNvPr id="6" name="TextBox 5">
            <a:extLst>
              <a:ext uri="{FF2B5EF4-FFF2-40B4-BE49-F238E27FC236}">
                <a16:creationId xmlns:a16="http://schemas.microsoft.com/office/drawing/2014/main" id="{8609992A-FDD1-ADC5-84FB-18CBA87FB488}"/>
              </a:ext>
            </a:extLst>
          </p:cNvPr>
          <p:cNvSpPr txBox="1"/>
          <p:nvPr/>
        </p:nvSpPr>
        <p:spPr>
          <a:xfrm>
            <a:off x="1824608" y="8768834"/>
            <a:ext cx="19358992" cy="3477875"/>
          </a:xfrm>
          <a:prstGeom prst="rect">
            <a:avLst/>
          </a:prstGeom>
          <a:noFill/>
        </p:spPr>
        <p:txBody>
          <a:bodyPr wrap="square">
            <a:spAutoFit/>
          </a:bodyPr>
          <a:lstStyle/>
          <a:p>
            <a:r>
              <a:rPr lang="en-GB" sz="4400" dirty="0">
                <a:hlinkClick r:id="rId4"/>
              </a:rPr>
              <a:t>Bullying was the main concern for over 6,500 counselling sessions delivered by Childline last year | NSPCC</a:t>
            </a:r>
            <a:endParaRPr lang="en-GB" sz="4400" dirty="0"/>
          </a:p>
          <a:p>
            <a:endParaRPr lang="en-GB" sz="4400" dirty="0"/>
          </a:p>
          <a:p>
            <a:r>
              <a:rPr lang="en-GB" sz="4400" dirty="0"/>
              <a:t>This article includes advice for parents – both for the parents of children experiencing bullying and for those whose child has been the bully. </a:t>
            </a:r>
          </a:p>
        </p:txBody>
      </p:sp>
    </p:spTree>
    <p:extLst>
      <p:ext uri="{BB962C8B-B14F-4D97-AF65-F5344CB8AC3E}">
        <p14:creationId xmlns:p14="http://schemas.microsoft.com/office/powerpoint/2010/main" val="3323225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12063C-7345-55D3-4270-A9E8BDA09F9B}"/>
              </a:ext>
            </a:extLst>
          </p:cNvPr>
          <p:cNvPicPr>
            <a:picLocks noChangeAspect="1"/>
          </p:cNvPicPr>
          <p:nvPr/>
        </p:nvPicPr>
        <p:blipFill>
          <a:blip r:embed="rId3"/>
          <a:stretch>
            <a:fillRect/>
          </a:stretch>
        </p:blipFill>
        <p:spPr>
          <a:xfrm>
            <a:off x="948325" y="1006356"/>
            <a:ext cx="10786476" cy="6218689"/>
          </a:xfrm>
          <a:prstGeom prst="rect">
            <a:avLst/>
          </a:prstGeom>
          <a:solidFill>
            <a:schemeClr val="accent1"/>
          </a:solidFill>
          <a:ln>
            <a:solidFill>
              <a:schemeClr val="accent1"/>
            </a:solidFill>
          </a:ln>
        </p:spPr>
      </p:pic>
      <p:sp>
        <p:nvSpPr>
          <p:cNvPr id="7" name="TextBox 6">
            <a:extLst>
              <a:ext uri="{FF2B5EF4-FFF2-40B4-BE49-F238E27FC236}">
                <a16:creationId xmlns:a16="http://schemas.microsoft.com/office/drawing/2014/main" id="{36E66F7D-66CB-7EC1-4803-AB5B49EA59FE}"/>
              </a:ext>
            </a:extLst>
          </p:cNvPr>
          <p:cNvSpPr txBox="1"/>
          <p:nvPr/>
        </p:nvSpPr>
        <p:spPr>
          <a:xfrm>
            <a:off x="495299" y="8145293"/>
            <a:ext cx="12192000" cy="707886"/>
          </a:xfrm>
          <a:prstGeom prst="rect">
            <a:avLst/>
          </a:prstGeom>
          <a:noFill/>
        </p:spPr>
        <p:txBody>
          <a:bodyPr wrap="square">
            <a:spAutoFit/>
          </a:bodyPr>
          <a:lstStyle/>
          <a:p>
            <a:r>
              <a:rPr lang="en-GB" sz="4000" dirty="0">
                <a:hlinkClick r:id="rId4"/>
              </a:rPr>
              <a:t>Places and Spaces: Why the context of harm matters</a:t>
            </a:r>
            <a:endParaRPr lang="en-GB" sz="4000" dirty="0"/>
          </a:p>
        </p:txBody>
      </p:sp>
      <p:sp>
        <p:nvSpPr>
          <p:cNvPr id="8" name="TextBox 7">
            <a:extLst>
              <a:ext uri="{FF2B5EF4-FFF2-40B4-BE49-F238E27FC236}">
                <a16:creationId xmlns:a16="http://schemas.microsoft.com/office/drawing/2014/main" id="{A75BDD03-1C18-6B4C-A952-4141D68B29C4}"/>
              </a:ext>
            </a:extLst>
          </p:cNvPr>
          <p:cNvSpPr txBox="1"/>
          <p:nvPr/>
        </p:nvSpPr>
        <p:spPr>
          <a:xfrm>
            <a:off x="14249399" y="1028700"/>
            <a:ext cx="9184689" cy="11726287"/>
          </a:xfrm>
          <a:prstGeom prst="rect">
            <a:avLst/>
          </a:prstGeom>
          <a:noFill/>
        </p:spPr>
        <p:txBody>
          <a:bodyPr wrap="square" rtlCol="0">
            <a:spAutoFit/>
          </a:bodyPr>
          <a:lstStyle/>
          <a:p>
            <a:r>
              <a:rPr lang="en-GB" sz="3600" b="1" u="sng" dirty="0"/>
              <a:t>A snippet from this article: </a:t>
            </a:r>
          </a:p>
          <a:p>
            <a:endParaRPr lang="en-GB" sz="3600" dirty="0"/>
          </a:p>
          <a:p>
            <a:r>
              <a:rPr lang="en-GB" sz="3600" dirty="0"/>
              <a:t>Harm does not occur in a vacuum. It is influenced by the environments around young people. A poorly supervised public space, a peer group dynamic rooted in fear or status, or an online platform that normalises harmful behaviour can all become contexts where harm is more likely to emerge. In these situations, focusing solely on the child can unintentionally leave the setting itself unsafe for others.</a:t>
            </a:r>
          </a:p>
          <a:p>
            <a:endParaRPr lang="en-GB" sz="3600" dirty="0"/>
          </a:p>
          <a:p>
            <a:r>
              <a:rPr lang="en-GB" sz="3600" dirty="0"/>
              <a:t>Contextual safeguarding asks a different question: what is it about this place, this group, or this setting that is making harm possible, and what can be changed about it? Seeking to understand the context, and the social rules that govern young people’s lives.</a:t>
            </a:r>
          </a:p>
          <a:p>
            <a:endParaRPr lang="en-GB" sz="3600" dirty="0"/>
          </a:p>
        </p:txBody>
      </p:sp>
    </p:spTree>
    <p:extLst>
      <p:ext uri="{BB962C8B-B14F-4D97-AF65-F5344CB8AC3E}">
        <p14:creationId xmlns:p14="http://schemas.microsoft.com/office/powerpoint/2010/main" val="1052731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84478-0E19-48DF-1F28-05009BFF4FD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6F92537-4815-5066-19FB-4478B568C09E}"/>
              </a:ext>
            </a:extLst>
          </p:cNvPr>
          <p:cNvPicPr>
            <a:picLocks noChangeAspect="1"/>
          </p:cNvPicPr>
          <p:nvPr/>
        </p:nvPicPr>
        <p:blipFill>
          <a:blip r:embed="rId3"/>
          <a:stretch>
            <a:fillRect/>
          </a:stretch>
        </p:blipFill>
        <p:spPr>
          <a:xfrm>
            <a:off x="1256217" y="511050"/>
            <a:ext cx="14673683" cy="6346950"/>
          </a:xfrm>
          <a:prstGeom prst="rect">
            <a:avLst/>
          </a:prstGeom>
        </p:spPr>
      </p:pic>
      <p:sp>
        <p:nvSpPr>
          <p:cNvPr id="7" name="TextBox 6">
            <a:extLst>
              <a:ext uri="{FF2B5EF4-FFF2-40B4-BE49-F238E27FC236}">
                <a16:creationId xmlns:a16="http://schemas.microsoft.com/office/drawing/2014/main" id="{DB9816FA-215D-A299-4EED-9B120A3587F8}"/>
              </a:ext>
            </a:extLst>
          </p:cNvPr>
          <p:cNvSpPr txBox="1"/>
          <p:nvPr/>
        </p:nvSpPr>
        <p:spPr>
          <a:xfrm>
            <a:off x="17028030" y="1044450"/>
            <a:ext cx="7354383" cy="2123658"/>
          </a:xfrm>
          <a:prstGeom prst="rect">
            <a:avLst/>
          </a:prstGeom>
          <a:noFill/>
        </p:spPr>
        <p:txBody>
          <a:bodyPr wrap="square">
            <a:spAutoFit/>
          </a:bodyPr>
          <a:lstStyle/>
          <a:p>
            <a:r>
              <a:rPr lang="en-GB" sz="4400" dirty="0">
                <a:hlinkClick r:id="rId4"/>
              </a:rPr>
              <a:t>Mental health and experiences of violence | Youth Endowment Fund</a:t>
            </a:r>
            <a:endParaRPr lang="en-GB" sz="4400" dirty="0"/>
          </a:p>
        </p:txBody>
      </p:sp>
      <p:sp>
        <p:nvSpPr>
          <p:cNvPr id="9" name="TextBox 8">
            <a:extLst>
              <a:ext uri="{FF2B5EF4-FFF2-40B4-BE49-F238E27FC236}">
                <a16:creationId xmlns:a16="http://schemas.microsoft.com/office/drawing/2014/main" id="{9F23EA5E-E3EB-BA87-9470-50C668E5CCE4}"/>
              </a:ext>
            </a:extLst>
          </p:cNvPr>
          <p:cNvSpPr txBox="1"/>
          <p:nvPr/>
        </p:nvSpPr>
        <p:spPr>
          <a:xfrm>
            <a:off x="1599116" y="7594938"/>
            <a:ext cx="19813083" cy="4031873"/>
          </a:xfrm>
          <a:prstGeom prst="rect">
            <a:avLst/>
          </a:prstGeom>
          <a:noFill/>
        </p:spPr>
        <p:txBody>
          <a:bodyPr wrap="square">
            <a:spAutoFit/>
          </a:bodyPr>
          <a:lstStyle/>
          <a:p>
            <a:r>
              <a:rPr lang="en-GB" sz="3200" kern="1200" dirty="0">
                <a:solidFill>
                  <a:schemeClr val="tx1"/>
                </a:solidFill>
                <a:effectLst/>
                <a:latin typeface="+mn-lt"/>
                <a:ea typeface="+mn-ea"/>
                <a:cs typeface="+mn-cs"/>
              </a:rPr>
              <a:t>The Youth Endowment Fund (YEF) has published the next report from its annual Children, violence and vulnerability research. The report focuses on mental health and experiences of violence and draws on a survey of nearly 11,000 13- to 17-year-olds in England and Wales. Findings show: teenage children affected by serious violence face a higher risk of mental health problems with over a quarter of research participants reporting high or very high levels of mental health difficulties; most teenage children experiencing violence and mental health issues said they aren’t receiving treatment; and more than half (53%) of the adolescents in the study said they have used at least one form of online mental health support and a quarter have turned to AI chatbots for help.</a:t>
            </a:r>
            <a:endParaRPr lang="en-GB" sz="3200" dirty="0"/>
          </a:p>
        </p:txBody>
      </p:sp>
    </p:spTree>
    <p:extLst>
      <p:ext uri="{BB962C8B-B14F-4D97-AF65-F5344CB8AC3E}">
        <p14:creationId xmlns:p14="http://schemas.microsoft.com/office/powerpoint/2010/main" val="543618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F2401-3943-B45D-5174-1A82938D74C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4A57795-3186-EBA0-A88A-9C2458EFF4C4}"/>
              </a:ext>
            </a:extLst>
          </p:cNvPr>
          <p:cNvSpPr txBox="1"/>
          <p:nvPr/>
        </p:nvSpPr>
        <p:spPr>
          <a:xfrm>
            <a:off x="1159040" y="856357"/>
            <a:ext cx="11281612" cy="12003286"/>
          </a:xfrm>
          <a:prstGeom prst="rect">
            <a:avLst/>
          </a:prstGeom>
          <a:noFill/>
          <a:ln>
            <a:solidFill>
              <a:schemeClr val="accent1"/>
            </a:solidFill>
          </a:ln>
        </p:spPr>
        <p:txBody>
          <a:bodyPr wrap="square" rtlCol="0">
            <a:spAutoFit/>
          </a:bodyPr>
          <a:lstStyle/>
          <a:p>
            <a:r>
              <a:rPr lang="en-GB" sz="3600" b="1" dirty="0"/>
              <a:t>Legal briefing from Irwin Mitchell solicitors</a:t>
            </a:r>
            <a:endParaRPr lang="en-GB" sz="3600" dirty="0"/>
          </a:p>
          <a:p>
            <a:r>
              <a:rPr lang="en-GB" sz="3600" dirty="0"/>
              <a:t>As we move into 2026, this Irwin Mitchell Legal review highlights three recent cases with important lessons for schools and colleges. Two cases with particular safeguarding relevance, include:</a:t>
            </a:r>
          </a:p>
          <a:p>
            <a:r>
              <a:rPr lang="en-GB" sz="3600" dirty="0"/>
              <a:t>How should you safeguard children when they are on school trips?</a:t>
            </a:r>
          </a:p>
          <a:p>
            <a:r>
              <a:rPr lang="en-GB" sz="3600" dirty="0"/>
              <a:t>What training should you provide to teachers about inappropriate teacher/pupil relationships</a:t>
            </a:r>
          </a:p>
          <a:p>
            <a:r>
              <a:rPr lang="en-GB" sz="3600" dirty="0"/>
              <a:t>Covering safeguarding on school trips, professional boundaries between staff and pupils, and responsibility for delivering EHCP provision, the cases offer clear reminders about statutory duties, decision-making under pressure, and where legal accountability ultimately sits. It’s a concise but valuable read for leaders, DSLs, and governors.</a:t>
            </a:r>
          </a:p>
          <a:p>
            <a:r>
              <a:rPr lang="en-GB" sz="3600" dirty="0"/>
              <a:t>To read their article, go to:</a:t>
            </a:r>
            <a:br>
              <a:rPr lang="en-GB" sz="3600" dirty="0"/>
            </a:br>
            <a:r>
              <a:rPr lang="en-GB" sz="3600" dirty="0">
                <a:hlinkClick r:id="rId3" tooltip="https://protect.checkpoint.com/v2/r06/___https://email.kjbm.safeguardinginschools.co.uk/c/eJyEUcuu2yAQ_Rp7U2HBYPxYsGjVWuq6HxBhmNhzY4MLOG769VVyE6mqrtQV4rx0Rsds28mbFfXFvJmRWMoh4jkGnxPbYnC7zRR86bSrVT_yErVomw64qEVf4mpoOTlc6IrxdiKnZac6qfqm6eDJktMgVMuhlv3LsWJKZsJTvm2o36ExBuOsSfkpiZjCHi1-6E_4c0f_Tr6gfXykfbv_vvwT9hEzawOqaWo1uqavx14Ka2shVWsbIY1wCkrSwKHhQgBvuZRN1SB2SoyjaUfeWTBFzS9v41olc8ZpN9GRn8gnO4ewpMqGar-Ui55z3lIhPxcwFDAcx1FRPMivlO2My1LZsBYweDwSM94x8ommOacCBvy1YczMhnVFnwsYtpDuj-Cw_G6nAgbgoBh5FvFKeLA8R0R2wRuzJmFi5xDZs84j24ZlwQlT-VogoXcYTy6shrz-7zFRW_LuVm3xXt5EV9R8Nj6nagrXhwAtbYQ-P3ZrBAcpW1Blovycsm6V4J2CMusflPHT968FyL_gq4Y_AQAA__86Ad_y___.ZXV3MjpoY2Nwcm9kOmM6bzplYjVlOTk4ZTY1ZmVkZjViMTJlOTIyYzY1YmNmYWViMzo3OjVmZDA6M2Y1ZDJiNmY1MGI3MThhZjk1NDFjZjAzMTg2M2ZkYjBhYTE3MTk3ZWRmM2JkYWUzMTg3MzRmNzM4YTlmNTFkMjpoOlQ6Rg"/>
              </a:rPr>
              <a:t>https://www.irwinmitchell.com/news-and-insights/expert-comment/post/102lz7g/2025-in-review-three-key-cases-for-schools-and-colleges</a:t>
            </a:r>
            <a:endParaRPr lang="en-GB" sz="3600" dirty="0"/>
          </a:p>
          <a:p>
            <a:endParaRPr lang="en-GB" sz="6000" dirty="0"/>
          </a:p>
        </p:txBody>
      </p:sp>
      <p:pic>
        <p:nvPicPr>
          <p:cNvPr id="3" name="Picture 2">
            <a:extLst>
              <a:ext uri="{FF2B5EF4-FFF2-40B4-BE49-F238E27FC236}">
                <a16:creationId xmlns:a16="http://schemas.microsoft.com/office/drawing/2014/main" id="{D0308F12-AB2A-B24A-3698-E244C3ABA1DB}"/>
              </a:ext>
            </a:extLst>
          </p:cNvPr>
          <p:cNvPicPr>
            <a:picLocks noChangeAspect="1"/>
          </p:cNvPicPr>
          <p:nvPr/>
        </p:nvPicPr>
        <p:blipFill>
          <a:blip r:embed="rId4"/>
          <a:stretch>
            <a:fillRect/>
          </a:stretch>
        </p:blipFill>
        <p:spPr>
          <a:xfrm>
            <a:off x="13201108" y="2492651"/>
            <a:ext cx="10356724" cy="5341461"/>
          </a:xfrm>
          <a:prstGeom prst="rect">
            <a:avLst/>
          </a:prstGeom>
        </p:spPr>
      </p:pic>
      <p:pic>
        <p:nvPicPr>
          <p:cNvPr id="6" name="Picture 5">
            <a:extLst>
              <a:ext uri="{FF2B5EF4-FFF2-40B4-BE49-F238E27FC236}">
                <a16:creationId xmlns:a16="http://schemas.microsoft.com/office/drawing/2014/main" id="{10D1C31C-586A-44E0-774C-DBDEF974DA45}"/>
              </a:ext>
            </a:extLst>
          </p:cNvPr>
          <p:cNvPicPr>
            <a:picLocks noChangeAspect="1"/>
          </p:cNvPicPr>
          <p:nvPr/>
        </p:nvPicPr>
        <p:blipFill>
          <a:blip r:embed="rId5"/>
          <a:stretch>
            <a:fillRect/>
          </a:stretch>
        </p:blipFill>
        <p:spPr>
          <a:xfrm>
            <a:off x="13044078" y="9534838"/>
            <a:ext cx="10513754" cy="2472678"/>
          </a:xfrm>
          <a:prstGeom prst="rect">
            <a:avLst/>
          </a:prstGeom>
        </p:spPr>
      </p:pic>
    </p:spTree>
    <p:extLst>
      <p:ext uri="{BB962C8B-B14F-4D97-AF65-F5344CB8AC3E}">
        <p14:creationId xmlns:p14="http://schemas.microsoft.com/office/powerpoint/2010/main" val="2478452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E9310-BA44-45F2-1429-AFCE239A95C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E55D63E-4093-BC5E-5982-FC912CDFE1D3}"/>
              </a:ext>
            </a:extLst>
          </p:cNvPr>
          <p:cNvPicPr>
            <a:picLocks noChangeAspect="1"/>
          </p:cNvPicPr>
          <p:nvPr/>
        </p:nvPicPr>
        <p:blipFill>
          <a:blip r:embed="rId3"/>
          <a:stretch>
            <a:fillRect/>
          </a:stretch>
        </p:blipFill>
        <p:spPr>
          <a:xfrm>
            <a:off x="1114277" y="281807"/>
            <a:ext cx="14282603" cy="6391527"/>
          </a:xfrm>
          <a:prstGeom prst="rect">
            <a:avLst/>
          </a:prstGeom>
        </p:spPr>
      </p:pic>
      <p:sp>
        <p:nvSpPr>
          <p:cNvPr id="5" name="TextBox 4">
            <a:extLst>
              <a:ext uri="{FF2B5EF4-FFF2-40B4-BE49-F238E27FC236}">
                <a16:creationId xmlns:a16="http://schemas.microsoft.com/office/drawing/2014/main" id="{5097EF5E-6B16-93F8-580A-19C758845E96}"/>
              </a:ext>
            </a:extLst>
          </p:cNvPr>
          <p:cNvSpPr txBox="1"/>
          <p:nvPr/>
        </p:nvSpPr>
        <p:spPr>
          <a:xfrm>
            <a:off x="15592926" y="1082842"/>
            <a:ext cx="6858000" cy="5078313"/>
          </a:xfrm>
          <a:prstGeom prst="rect">
            <a:avLst/>
          </a:prstGeom>
          <a:solidFill>
            <a:schemeClr val="accent1">
              <a:lumMod val="20000"/>
              <a:lumOff val="80000"/>
            </a:schemeClr>
          </a:solidFill>
        </p:spPr>
        <p:txBody>
          <a:bodyPr wrap="square" rtlCol="0">
            <a:spAutoFit/>
          </a:bodyPr>
          <a:lstStyle/>
          <a:p>
            <a:r>
              <a:rPr lang="en-GB" sz="5400" dirty="0"/>
              <a:t>There are lots of dates in March for parents to sign up for this webinar on county lines and criminal exploitation. </a:t>
            </a:r>
          </a:p>
        </p:txBody>
      </p:sp>
      <p:pic>
        <p:nvPicPr>
          <p:cNvPr id="9" name="Picture 8">
            <a:extLst>
              <a:ext uri="{FF2B5EF4-FFF2-40B4-BE49-F238E27FC236}">
                <a16:creationId xmlns:a16="http://schemas.microsoft.com/office/drawing/2014/main" id="{6DAEEB12-8E99-FB9E-7609-23FF67C34FBF}"/>
              </a:ext>
            </a:extLst>
          </p:cNvPr>
          <p:cNvPicPr>
            <a:picLocks noChangeAspect="1"/>
          </p:cNvPicPr>
          <p:nvPr/>
        </p:nvPicPr>
        <p:blipFill>
          <a:blip r:embed="rId4"/>
          <a:stretch>
            <a:fillRect/>
          </a:stretch>
        </p:blipFill>
        <p:spPr>
          <a:xfrm>
            <a:off x="681141" y="7396662"/>
            <a:ext cx="16551620" cy="5019896"/>
          </a:xfrm>
          <a:prstGeom prst="rect">
            <a:avLst/>
          </a:prstGeom>
        </p:spPr>
      </p:pic>
      <p:sp>
        <p:nvSpPr>
          <p:cNvPr id="11" name="TextBox 10">
            <a:extLst>
              <a:ext uri="{FF2B5EF4-FFF2-40B4-BE49-F238E27FC236}">
                <a16:creationId xmlns:a16="http://schemas.microsoft.com/office/drawing/2014/main" id="{57DA7351-CE20-158C-70F6-EEF0CF900898}"/>
              </a:ext>
            </a:extLst>
          </p:cNvPr>
          <p:cNvSpPr txBox="1"/>
          <p:nvPr/>
        </p:nvSpPr>
        <p:spPr>
          <a:xfrm>
            <a:off x="15117679" y="6834108"/>
            <a:ext cx="7814510" cy="2308324"/>
          </a:xfrm>
          <a:prstGeom prst="rect">
            <a:avLst/>
          </a:prstGeom>
          <a:noFill/>
        </p:spPr>
        <p:txBody>
          <a:bodyPr wrap="square">
            <a:spAutoFit/>
          </a:bodyPr>
          <a:lstStyle/>
          <a:p>
            <a:r>
              <a:rPr lang="en-GB" sz="4800" dirty="0">
                <a:hlinkClick r:id="rId5"/>
              </a:rPr>
              <a:t>Parent webinars - county lines and criminal exploitation - Ivison Trust</a:t>
            </a:r>
            <a:endParaRPr lang="en-GB" sz="4800" dirty="0"/>
          </a:p>
        </p:txBody>
      </p:sp>
    </p:spTree>
    <p:extLst>
      <p:ext uri="{BB962C8B-B14F-4D97-AF65-F5344CB8AC3E}">
        <p14:creationId xmlns:p14="http://schemas.microsoft.com/office/powerpoint/2010/main" val="1641482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A40AD-5162-D26D-6332-0C0EDEF3466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5157F44-93B9-040C-3B50-3AA096401894}"/>
              </a:ext>
            </a:extLst>
          </p:cNvPr>
          <p:cNvPicPr>
            <a:picLocks noChangeAspect="1"/>
          </p:cNvPicPr>
          <p:nvPr/>
        </p:nvPicPr>
        <p:blipFill>
          <a:blip r:embed="rId3"/>
          <a:stretch>
            <a:fillRect/>
          </a:stretch>
        </p:blipFill>
        <p:spPr>
          <a:xfrm>
            <a:off x="1081702" y="949205"/>
            <a:ext cx="12515100" cy="8347195"/>
          </a:xfrm>
          <a:prstGeom prst="rect">
            <a:avLst/>
          </a:prstGeom>
        </p:spPr>
      </p:pic>
      <p:sp>
        <p:nvSpPr>
          <p:cNvPr id="7" name="TextBox 6">
            <a:extLst>
              <a:ext uri="{FF2B5EF4-FFF2-40B4-BE49-F238E27FC236}">
                <a16:creationId xmlns:a16="http://schemas.microsoft.com/office/drawing/2014/main" id="{E7808613-269E-04B8-4702-A8180D6CE4DE}"/>
              </a:ext>
            </a:extLst>
          </p:cNvPr>
          <p:cNvSpPr txBox="1"/>
          <p:nvPr/>
        </p:nvSpPr>
        <p:spPr>
          <a:xfrm>
            <a:off x="1905000" y="9759435"/>
            <a:ext cx="11087100" cy="1754326"/>
          </a:xfrm>
          <a:prstGeom prst="rect">
            <a:avLst/>
          </a:prstGeom>
          <a:noFill/>
        </p:spPr>
        <p:txBody>
          <a:bodyPr wrap="square">
            <a:spAutoFit/>
          </a:bodyPr>
          <a:lstStyle/>
          <a:p>
            <a:r>
              <a:rPr lang="en-GB" sz="3600" dirty="0">
                <a:hlinkClick r:id="rId4"/>
              </a:rPr>
              <a:t>Government unveils ambitious plan to tackle youth isolation crisis and deliver real life opportunities - GOV.UK</a:t>
            </a:r>
            <a:endParaRPr lang="en-GB" sz="3600" dirty="0"/>
          </a:p>
        </p:txBody>
      </p:sp>
      <p:sp>
        <p:nvSpPr>
          <p:cNvPr id="9" name="TextBox 8">
            <a:extLst>
              <a:ext uri="{FF2B5EF4-FFF2-40B4-BE49-F238E27FC236}">
                <a16:creationId xmlns:a16="http://schemas.microsoft.com/office/drawing/2014/main" id="{C856C196-D332-AC40-D281-41C3BD156E4D}"/>
              </a:ext>
            </a:extLst>
          </p:cNvPr>
          <p:cNvSpPr txBox="1"/>
          <p:nvPr/>
        </p:nvSpPr>
        <p:spPr>
          <a:xfrm>
            <a:off x="14385311" y="1056412"/>
            <a:ext cx="8915400" cy="11603176"/>
          </a:xfrm>
          <a:prstGeom prst="rect">
            <a:avLst/>
          </a:prstGeom>
          <a:noFill/>
        </p:spPr>
        <p:txBody>
          <a:bodyPr wrap="square">
            <a:spAutoFit/>
          </a:bodyPr>
          <a:lstStyle/>
          <a:p>
            <a:r>
              <a:rPr lang="en-GB" sz="4400" kern="1200" dirty="0">
                <a:solidFill>
                  <a:schemeClr val="tx1"/>
                </a:solidFill>
                <a:effectLst/>
                <a:latin typeface="+mn-lt"/>
                <a:ea typeface="+mn-ea"/>
                <a:cs typeface="+mn-cs"/>
              </a:rPr>
              <a:t>The Department for Culture, Media and Sport (DCMS) has launched a National Youth Strategy to tackle challenges faced by young people in England. Co-produced with over 14,000 young people, the strategy aims to centre their voices and priorities over the next decade. The government’s work will include: ensuring young people have access to trusted adults; helping young people develop positive social connections in schools and colleges, in their communities, and online; and involving young people in decisions that affect them.</a:t>
            </a:r>
            <a:endParaRPr lang="en-GB" sz="4400" dirty="0"/>
          </a:p>
        </p:txBody>
      </p:sp>
    </p:spTree>
    <p:extLst>
      <p:ext uri="{BB962C8B-B14F-4D97-AF65-F5344CB8AC3E}">
        <p14:creationId xmlns:p14="http://schemas.microsoft.com/office/powerpoint/2010/main" val="16076095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94DFBA-6D43-0602-496A-71632BE0FA1D}"/>
              </a:ext>
            </a:extLst>
          </p:cNvPr>
          <p:cNvPicPr>
            <a:picLocks noChangeAspect="1"/>
          </p:cNvPicPr>
          <p:nvPr/>
        </p:nvPicPr>
        <p:blipFill>
          <a:blip r:embed="rId3"/>
          <a:stretch>
            <a:fillRect/>
          </a:stretch>
        </p:blipFill>
        <p:spPr>
          <a:xfrm>
            <a:off x="1094376" y="1139699"/>
            <a:ext cx="12278723" cy="7547832"/>
          </a:xfrm>
          <a:prstGeom prst="rect">
            <a:avLst/>
          </a:prstGeom>
        </p:spPr>
      </p:pic>
      <p:sp>
        <p:nvSpPr>
          <p:cNvPr id="4" name="TextBox 3">
            <a:extLst>
              <a:ext uri="{FF2B5EF4-FFF2-40B4-BE49-F238E27FC236}">
                <a16:creationId xmlns:a16="http://schemas.microsoft.com/office/drawing/2014/main" id="{FDCF1885-35C3-919F-EB33-221C35BE5E00}"/>
              </a:ext>
            </a:extLst>
          </p:cNvPr>
          <p:cNvSpPr txBox="1"/>
          <p:nvPr/>
        </p:nvSpPr>
        <p:spPr>
          <a:xfrm>
            <a:off x="13677900" y="1139699"/>
            <a:ext cx="9610137" cy="10341293"/>
          </a:xfrm>
          <a:prstGeom prst="rect">
            <a:avLst/>
          </a:prstGeom>
          <a:noFill/>
        </p:spPr>
        <p:txBody>
          <a:bodyPr wrap="square" rtlCol="0">
            <a:spAutoFit/>
          </a:bodyPr>
          <a:lstStyle/>
          <a:p>
            <a:r>
              <a:rPr lang="en-GB" sz="3600" dirty="0"/>
              <a:t>The Department for Education and Department of Health and Social Care have published guidance to help local authorities in England prepare for the delivery of Best Start Family Hubs (BSFHs) from April 2026. BSFHs will provide support to all families with children aged 0-to-19-years-old. They will help families facing more complex challenges by helping to identify emerging problems and opportunities for early support. The guide includes: a framework to help identify appropriate BSFH sites, including prioritising access for disadvantaged families where possible; the definition of a BSFH and the core services expected to be available; and information on Best Start local plans and how these will interact with BSFH funding and neighbourhood health plans. </a:t>
            </a:r>
          </a:p>
          <a:p>
            <a:endParaRPr lang="en-GB" dirty="0"/>
          </a:p>
        </p:txBody>
      </p:sp>
      <p:sp>
        <p:nvSpPr>
          <p:cNvPr id="6" name="TextBox 5">
            <a:extLst>
              <a:ext uri="{FF2B5EF4-FFF2-40B4-BE49-F238E27FC236}">
                <a16:creationId xmlns:a16="http://schemas.microsoft.com/office/drawing/2014/main" id="{82496B8A-577B-2892-B561-D9D883550FFF}"/>
              </a:ext>
            </a:extLst>
          </p:cNvPr>
          <p:cNvSpPr txBox="1"/>
          <p:nvPr/>
        </p:nvSpPr>
        <p:spPr>
          <a:xfrm>
            <a:off x="1485900" y="9568934"/>
            <a:ext cx="10705306" cy="2308324"/>
          </a:xfrm>
          <a:prstGeom prst="rect">
            <a:avLst/>
          </a:prstGeom>
          <a:noFill/>
        </p:spPr>
        <p:txBody>
          <a:bodyPr wrap="square">
            <a:spAutoFit/>
          </a:bodyPr>
          <a:lstStyle/>
          <a:p>
            <a:r>
              <a:rPr lang="en-GB" sz="4800" dirty="0">
                <a:hlinkClick r:id="rId4"/>
              </a:rPr>
              <a:t>Best Start Family Hubs and Healthy Babies: guidance for local authorities - GOV.UK</a:t>
            </a:r>
            <a:endParaRPr lang="en-GB" sz="4800" dirty="0"/>
          </a:p>
        </p:txBody>
      </p:sp>
    </p:spTree>
    <p:extLst>
      <p:ext uri="{BB962C8B-B14F-4D97-AF65-F5344CB8AC3E}">
        <p14:creationId xmlns:p14="http://schemas.microsoft.com/office/powerpoint/2010/main" val="700521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CD1D03-2FCB-EBB6-44E2-D7660659D169}"/>
              </a:ext>
            </a:extLst>
          </p:cNvPr>
          <p:cNvSpPr txBox="1"/>
          <p:nvPr/>
        </p:nvSpPr>
        <p:spPr>
          <a:xfrm>
            <a:off x="611245" y="337061"/>
            <a:ext cx="19970409" cy="5632311"/>
          </a:xfrm>
          <a:prstGeom prst="rect">
            <a:avLst/>
          </a:prstGeom>
          <a:noFill/>
        </p:spPr>
        <p:txBody>
          <a:bodyPr wrap="square">
            <a:spAutoFit/>
          </a:bodyPr>
          <a:lstStyle/>
          <a:p>
            <a:r>
              <a:rPr lang="en-GB" sz="4000" b="1" u="sng" dirty="0"/>
              <a:t>PSL: What we do</a:t>
            </a:r>
          </a:p>
          <a:p>
            <a:r>
              <a:rPr lang="en-GB" sz="4000" b="1" dirty="0"/>
              <a:t>We provide support for those affected by someone else’s drug and/or alcohol use.</a:t>
            </a:r>
            <a:endParaRPr lang="en-GB" sz="4000" dirty="0"/>
          </a:p>
          <a:p>
            <a:r>
              <a:rPr lang="en-GB" sz="4000" dirty="0"/>
              <a:t>We found that there was plenty of support for those living with addiction. There was less specific help for the family and friends of those affected by someone else’s drug and/or alcohol use.</a:t>
            </a:r>
          </a:p>
          <a:p>
            <a:r>
              <a:rPr lang="en-GB" sz="4000" dirty="0"/>
              <a:t>PSL aims to provide a 24-hour service to callers seeking either Information about illegal substances and their effects, or as a listening ear to people who find themselves affected by another person’s drink or drug use.</a:t>
            </a:r>
          </a:p>
        </p:txBody>
      </p:sp>
      <p:sp>
        <p:nvSpPr>
          <p:cNvPr id="5" name="TextBox 4">
            <a:extLst>
              <a:ext uri="{FF2B5EF4-FFF2-40B4-BE49-F238E27FC236}">
                <a16:creationId xmlns:a16="http://schemas.microsoft.com/office/drawing/2014/main" id="{08D5FB1F-8A7D-6D8D-7118-F3E9EA2EC9B2}"/>
              </a:ext>
            </a:extLst>
          </p:cNvPr>
          <p:cNvSpPr txBox="1"/>
          <p:nvPr/>
        </p:nvSpPr>
        <p:spPr>
          <a:xfrm>
            <a:off x="760412" y="6829782"/>
            <a:ext cx="12192000" cy="646331"/>
          </a:xfrm>
          <a:prstGeom prst="rect">
            <a:avLst/>
          </a:prstGeom>
          <a:noFill/>
        </p:spPr>
        <p:txBody>
          <a:bodyPr wrap="square">
            <a:spAutoFit/>
          </a:bodyPr>
          <a:lstStyle/>
          <a:p>
            <a:r>
              <a:rPr lang="en-GB" sz="3600" dirty="0">
                <a:hlinkClick r:id="rId3"/>
              </a:rPr>
              <a:t>Stigma Kills | NHS Addictions Provider Alliance</a:t>
            </a:r>
            <a:endParaRPr lang="en-GB" sz="3600" dirty="0"/>
          </a:p>
        </p:txBody>
      </p:sp>
      <p:sp>
        <p:nvSpPr>
          <p:cNvPr id="7" name="TextBox 6">
            <a:extLst>
              <a:ext uri="{FF2B5EF4-FFF2-40B4-BE49-F238E27FC236}">
                <a16:creationId xmlns:a16="http://schemas.microsoft.com/office/drawing/2014/main" id="{2F4F5388-A9A8-0E49-37A3-30FD118078DB}"/>
              </a:ext>
            </a:extLst>
          </p:cNvPr>
          <p:cNvSpPr txBox="1"/>
          <p:nvPr/>
        </p:nvSpPr>
        <p:spPr>
          <a:xfrm>
            <a:off x="760412" y="6059544"/>
            <a:ext cx="22099587" cy="646331"/>
          </a:xfrm>
          <a:prstGeom prst="rect">
            <a:avLst/>
          </a:prstGeom>
          <a:noFill/>
        </p:spPr>
        <p:txBody>
          <a:bodyPr wrap="square">
            <a:spAutoFit/>
          </a:bodyPr>
          <a:lstStyle/>
          <a:p>
            <a:r>
              <a:rPr lang="en-GB" sz="3600" dirty="0">
                <a:hlinkClick r:id="rId4"/>
              </a:rPr>
              <a:t>Addiction and Connection (Rat Park)</a:t>
            </a:r>
            <a:r>
              <a:rPr lang="en-GB" sz="3600" dirty="0"/>
              <a:t> – Useful training video on addiction and belonging/social connection</a:t>
            </a:r>
          </a:p>
        </p:txBody>
      </p:sp>
      <p:sp>
        <p:nvSpPr>
          <p:cNvPr id="9" name="TextBox 8">
            <a:extLst>
              <a:ext uri="{FF2B5EF4-FFF2-40B4-BE49-F238E27FC236}">
                <a16:creationId xmlns:a16="http://schemas.microsoft.com/office/drawing/2014/main" id="{9B9D00D1-1100-D9E2-A5C3-2A37C68BC41D}"/>
              </a:ext>
            </a:extLst>
          </p:cNvPr>
          <p:cNvSpPr txBox="1"/>
          <p:nvPr/>
        </p:nvSpPr>
        <p:spPr>
          <a:xfrm>
            <a:off x="760412" y="7656456"/>
            <a:ext cx="22861588" cy="1077218"/>
          </a:xfrm>
          <a:prstGeom prst="rect">
            <a:avLst/>
          </a:prstGeom>
          <a:noFill/>
        </p:spPr>
        <p:txBody>
          <a:bodyPr wrap="square">
            <a:spAutoFit/>
          </a:bodyPr>
          <a:lstStyle/>
          <a:p>
            <a:r>
              <a:rPr lang="en-GB" sz="3200" dirty="0">
                <a:hlinkClick r:id="rId5"/>
              </a:rPr>
              <a:t>How Childhood Trauma Leads to Addiction - Gabor Maté</a:t>
            </a:r>
            <a:r>
              <a:rPr lang="en-GB" sz="3200" dirty="0"/>
              <a:t> </a:t>
            </a:r>
          </a:p>
          <a:p>
            <a:r>
              <a:rPr lang="en-GB" sz="3200" dirty="0"/>
              <a:t>Useful training video about the link between attachment and addiction (addiction in the broadest form)</a:t>
            </a:r>
          </a:p>
        </p:txBody>
      </p:sp>
      <p:sp>
        <p:nvSpPr>
          <p:cNvPr id="2" name="TextBox 1">
            <a:extLst>
              <a:ext uri="{FF2B5EF4-FFF2-40B4-BE49-F238E27FC236}">
                <a16:creationId xmlns:a16="http://schemas.microsoft.com/office/drawing/2014/main" id="{A736E1F8-4662-A552-E2D4-68FEB343282C}"/>
              </a:ext>
            </a:extLst>
          </p:cNvPr>
          <p:cNvSpPr txBox="1"/>
          <p:nvPr/>
        </p:nvSpPr>
        <p:spPr>
          <a:xfrm>
            <a:off x="760412" y="9361061"/>
            <a:ext cx="23202900" cy="3785652"/>
          </a:xfrm>
          <a:prstGeom prst="rect">
            <a:avLst/>
          </a:prstGeom>
          <a:solidFill>
            <a:schemeClr val="accent1">
              <a:lumMod val="20000"/>
              <a:lumOff val="80000"/>
            </a:schemeClr>
          </a:solidFill>
        </p:spPr>
        <p:txBody>
          <a:bodyPr wrap="square" rtlCol="0">
            <a:spAutoFit/>
          </a:bodyPr>
          <a:lstStyle/>
          <a:p>
            <a:r>
              <a:rPr lang="en-GB" sz="4800" b="1" dirty="0"/>
              <a:t>These videos are really useful for training purposes for all age ranges as they are about stigmatising language, addition and connection (and how if we are connected, we are less likely to be addicted…, and the link between Trauma and attachment and</a:t>
            </a:r>
            <a:r>
              <a:rPr lang="en-GB" sz="4800" b="1" u="sng" dirty="0"/>
              <a:t> some form </a:t>
            </a:r>
            <a:r>
              <a:rPr lang="en-GB" sz="4800" b="1" dirty="0"/>
              <a:t>of addiction – not always substance and alcohol. </a:t>
            </a:r>
          </a:p>
        </p:txBody>
      </p:sp>
      <p:sp>
        <p:nvSpPr>
          <p:cNvPr id="6" name="TextBox 5">
            <a:extLst>
              <a:ext uri="{FF2B5EF4-FFF2-40B4-BE49-F238E27FC236}">
                <a16:creationId xmlns:a16="http://schemas.microsoft.com/office/drawing/2014/main" id="{714668E6-1F97-A317-4EE4-7548E8645074}"/>
              </a:ext>
            </a:extLst>
          </p:cNvPr>
          <p:cNvSpPr txBox="1"/>
          <p:nvPr/>
        </p:nvSpPr>
        <p:spPr>
          <a:xfrm>
            <a:off x="20773800" y="2922786"/>
            <a:ext cx="12197442" cy="830997"/>
          </a:xfrm>
          <a:prstGeom prst="rect">
            <a:avLst/>
          </a:prstGeom>
          <a:noFill/>
        </p:spPr>
        <p:txBody>
          <a:bodyPr wrap="square">
            <a:spAutoFit/>
          </a:bodyPr>
          <a:lstStyle/>
          <a:p>
            <a:r>
              <a:rPr lang="en-GB" sz="4800" dirty="0">
                <a:hlinkClick r:id="rId6"/>
              </a:rPr>
              <a:t>Home - PSL</a:t>
            </a:r>
            <a:endParaRPr lang="en-GB" sz="4800" dirty="0"/>
          </a:p>
        </p:txBody>
      </p:sp>
      <p:pic>
        <p:nvPicPr>
          <p:cNvPr id="10" name="Picture 9">
            <a:extLst>
              <a:ext uri="{FF2B5EF4-FFF2-40B4-BE49-F238E27FC236}">
                <a16:creationId xmlns:a16="http://schemas.microsoft.com/office/drawing/2014/main" id="{8FE245DC-E746-E309-5958-D061AB2687C4}"/>
              </a:ext>
            </a:extLst>
          </p:cNvPr>
          <p:cNvPicPr>
            <a:picLocks noChangeAspect="1"/>
          </p:cNvPicPr>
          <p:nvPr/>
        </p:nvPicPr>
        <p:blipFill>
          <a:blip r:embed="rId7"/>
          <a:stretch>
            <a:fillRect/>
          </a:stretch>
        </p:blipFill>
        <p:spPr>
          <a:xfrm>
            <a:off x="20389509" y="1486451"/>
            <a:ext cx="3602038" cy="1483192"/>
          </a:xfrm>
          <a:prstGeom prst="rect">
            <a:avLst/>
          </a:prstGeom>
        </p:spPr>
      </p:pic>
    </p:spTree>
    <p:extLst>
      <p:ext uri="{BB962C8B-B14F-4D97-AF65-F5344CB8AC3E}">
        <p14:creationId xmlns:p14="http://schemas.microsoft.com/office/powerpoint/2010/main" val="318226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AI-generated content may be incorrect.">
            <a:extLst>
              <a:ext uri="{FF2B5EF4-FFF2-40B4-BE49-F238E27FC236}">
                <a16:creationId xmlns:a16="http://schemas.microsoft.com/office/drawing/2014/main" id="{1163B399-E27E-42B0-B501-364A524BB534}"/>
              </a:ext>
            </a:extLst>
          </p:cNvPr>
          <p:cNvPicPr>
            <a:picLocks noChangeAspect="1"/>
          </p:cNvPicPr>
          <p:nvPr/>
        </p:nvPicPr>
        <p:blipFill>
          <a:blip r:embed="rId3"/>
          <a:stretch>
            <a:fillRect/>
          </a:stretch>
        </p:blipFill>
        <p:spPr>
          <a:xfrm>
            <a:off x="1161007" y="1063505"/>
            <a:ext cx="17264151" cy="8270995"/>
          </a:xfrm>
          <a:prstGeom prst="rect">
            <a:avLst/>
          </a:prstGeom>
        </p:spPr>
      </p:pic>
      <p:sp>
        <p:nvSpPr>
          <p:cNvPr id="9" name="TextBox 8">
            <a:extLst>
              <a:ext uri="{FF2B5EF4-FFF2-40B4-BE49-F238E27FC236}">
                <a16:creationId xmlns:a16="http://schemas.microsoft.com/office/drawing/2014/main" id="{207257CE-BCB6-D440-3E4E-D24CE5260AA3}"/>
              </a:ext>
            </a:extLst>
          </p:cNvPr>
          <p:cNvSpPr txBox="1"/>
          <p:nvPr/>
        </p:nvSpPr>
        <p:spPr>
          <a:xfrm>
            <a:off x="1161007" y="11944609"/>
            <a:ext cx="14269493" cy="707886"/>
          </a:xfrm>
          <a:prstGeom prst="rect">
            <a:avLst/>
          </a:prstGeom>
          <a:noFill/>
        </p:spPr>
        <p:txBody>
          <a:bodyPr wrap="square">
            <a:spAutoFit/>
          </a:bodyPr>
          <a:lstStyle/>
          <a:p>
            <a:r>
              <a:rPr lang="en-GB" sz="4000" dirty="0">
                <a:hlinkClick r:id="rId4"/>
              </a:rPr>
              <a:t>Child Exploitation Language Guide | The Children's Society</a:t>
            </a:r>
            <a:endParaRPr lang="en-GB" sz="4000" dirty="0"/>
          </a:p>
        </p:txBody>
      </p:sp>
    </p:spTree>
    <p:extLst>
      <p:ext uri="{BB962C8B-B14F-4D97-AF65-F5344CB8AC3E}">
        <p14:creationId xmlns:p14="http://schemas.microsoft.com/office/powerpoint/2010/main" val="26442254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717A1B5-72ED-039D-616A-8BBE0F34FE04}"/>
              </a:ext>
            </a:extLst>
          </p:cNvPr>
          <p:cNvPicPr>
            <a:picLocks noChangeAspect="1"/>
          </p:cNvPicPr>
          <p:nvPr/>
        </p:nvPicPr>
        <p:blipFill>
          <a:blip r:embed="rId3"/>
          <a:stretch>
            <a:fillRect/>
          </a:stretch>
        </p:blipFill>
        <p:spPr>
          <a:xfrm>
            <a:off x="604633" y="662760"/>
            <a:ext cx="14215114" cy="4897199"/>
          </a:xfrm>
          <a:prstGeom prst="rect">
            <a:avLst/>
          </a:prstGeom>
        </p:spPr>
      </p:pic>
      <p:sp>
        <p:nvSpPr>
          <p:cNvPr id="14" name="TextBox 13">
            <a:extLst>
              <a:ext uri="{FF2B5EF4-FFF2-40B4-BE49-F238E27FC236}">
                <a16:creationId xmlns:a16="http://schemas.microsoft.com/office/drawing/2014/main" id="{1BFA2B52-00B2-A624-703E-6C9DB548255A}"/>
              </a:ext>
            </a:extLst>
          </p:cNvPr>
          <p:cNvSpPr txBox="1"/>
          <p:nvPr/>
        </p:nvSpPr>
        <p:spPr>
          <a:xfrm>
            <a:off x="16878300" y="828539"/>
            <a:ext cx="6393493" cy="3785652"/>
          </a:xfrm>
          <a:prstGeom prst="rect">
            <a:avLst/>
          </a:prstGeom>
          <a:noFill/>
        </p:spPr>
        <p:txBody>
          <a:bodyPr wrap="square">
            <a:spAutoFit/>
          </a:bodyPr>
          <a:lstStyle/>
          <a:p>
            <a:r>
              <a:rPr lang="en-GB" sz="6000" dirty="0">
                <a:hlinkClick r:id="rId4"/>
              </a:rPr>
              <a:t>Safeguarding children educated at home | NSPCC Learning</a:t>
            </a:r>
            <a:endParaRPr lang="en-GB" sz="6000" dirty="0"/>
          </a:p>
        </p:txBody>
      </p:sp>
      <p:sp>
        <p:nvSpPr>
          <p:cNvPr id="2" name="TextBox 1">
            <a:extLst>
              <a:ext uri="{FF2B5EF4-FFF2-40B4-BE49-F238E27FC236}">
                <a16:creationId xmlns:a16="http://schemas.microsoft.com/office/drawing/2014/main" id="{C52D8BA3-8E01-CD2E-59D6-BA5283ED4EC9}"/>
              </a:ext>
            </a:extLst>
          </p:cNvPr>
          <p:cNvSpPr txBox="1"/>
          <p:nvPr/>
        </p:nvSpPr>
        <p:spPr>
          <a:xfrm>
            <a:off x="1027113" y="5557318"/>
            <a:ext cx="22244680" cy="1938992"/>
          </a:xfrm>
          <a:prstGeom prst="rect">
            <a:avLst/>
          </a:prstGeom>
          <a:solidFill>
            <a:srgbClr val="FFFFF3"/>
          </a:solidFill>
          <a:ln>
            <a:solidFill>
              <a:schemeClr val="tx2"/>
            </a:solidFill>
          </a:ln>
        </p:spPr>
        <p:txBody>
          <a:bodyPr wrap="square" rtlCol="0">
            <a:spAutoFit/>
          </a:bodyPr>
          <a:lstStyle/>
          <a:p>
            <a:r>
              <a:rPr lang="en-GB" sz="4000" dirty="0"/>
              <a:t>We know the importance of children attending education in terms of long term outcomes and safeguarding. This article explores some of the challenges local authorities face to safeguard children educated at home. </a:t>
            </a:r>
          </a:p>
        </p:txBody>
      </p:sp>
      <p:pic>
        <p:nvPicPr>
          <p:cNvPr id="5" name="Picture 4">
            <a:extLst>
              <a:ext uri="{FF2B5EF4-FFF2-40B4-BE49-F238E27FC236}">
                <a16:creationId xmlns:a16="http://schemas.microsoft.com/office/drawing/2014/main" id="{33FE8991-9A4E-231F-86B7-1ACE42C65C55}"/>
              </a:ext>
            </a:extLst>
          </p:cNvPr>
          <p:cNvPicPr>
            <a:picLocks noChangeAspect="1"/>
          </p:cNvPicPr>
          <p:nvPr/>
        </p:nvPicPr>
        <p:blipFill>
          <a:blip r:embed="rId5"/>
          <a:srcRect b="15052"/>
          <a:stretch>
            <a:fillRect/>
          </a:stretch>
        </p:blipFill>
        <p:spPr>
          <a:xfrm>
            <a:off x="1027113" y="8017286"/>
            <a:ext cx="12193587" cy="4874461"/>
          </a:xfrm>
          <a:prstGeom prst="rect">
            <a:avLst/>
          </a:prstGeom>
        </p:spPr>
      </p:pic>
      <p:sp>
        <p:nvSpPr>
          <p:cNvPr id="6" name="TextBox 5">
            <a:extLst>
              <a:ext uri="{FF2B5EF4-FFF2-40B4-BE49-F238E27FC236}">
                <a16:creationId xmlns:a16="http://schemas.microsoft.com/office/drawing/2014/main" id="{77F359F3-970F-FA5B-243F-B3AB19900BF0}"/>
              </a:ext>
            </a:extLst>
          </p:cNvPr>
          <p:cNvSpPr txBox="1"/>
          <p:nvPr/>
        </p:nvSpPr>
        <p:spPr>
          <a:xfrm>
            <a:off x="13601700" y="8917143"/>
            <a:ext cx="9670093" cy="3970318"/>
          </a:xfrm>
          <a:prstGeom prst="rect">
            <a:avLst/>
          </a:prstGeom>
          <a:solidFill>
            <a:srgbClr val="FFFFF3"/>
          </a:solidFill>
          <a:ln>
            <a:solidFill>
              <a:schemeClr val="tx2"/>
            </a:solidFill>
          </a:ln>
        </p:spPr>
        <p:txBody>
          <a:bodyPr wrap="square" rtlCol="0">
            <a:spAutoFit/>
          </a:bodyPr>
          <a:lstStyle/>
          <a:p>
            <a:r>
              <a:rPr lang="en-GB" sz="3600" dirty="0"/>
              <a:t>An article from the NSPCC about the delay to court cases relating to child sexual abuse and exploitation offences, highlighting the negative impact these delays have on children who have experienced sexual abuse. </a:t>
            </a:r>
          </a:p>
          <a:p>
            <a:r>
              <a:rPr lang="en-GB" sz="3600" dirty="0">
                <a:hlinkClick r:id="rId6"/>
              </a:rPr>
              <a:t>Nearly 7,000 child sexual abuse cases stuck in courts | NSPCC</a:t>
            </a:r>
            <a:endParaRPr lang="en-GB" sz="3600" dirty="0"/>
          </a:p>
        </p:txBody>
      </p:sp>
    </p:spTree>
    <p:extLst>
      <p:ext uri="{BB962C8B-B14F-4D97-AF65-F5344CB8AC3E}">
        <p14:creationId xmlns:p14="http://schemas.microsoft.com/office/powerpoint/2010/main" val="4252398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E93F8D-1ED7-0816-DB47-BF159221099E}"/>
              </a:ext>
            </a:extLst>
          </p:cNvPr>
          <p:cNvSpPr txBox="1"/>
          <p:nvPr/>
        </p:nvSpPr>
        <p:spPr>
          <a:xfrm>
            <a:off x="699792" y="625832"/>
            <a:ext cx="15155136" cy="9777035"/>
          </a:xfrm>
          <a:prstGeom prst="rect">
            <a:avLst/>
          </a:prstGeom>
          <a:noFill/>
        </p:spPr>
        <p:txBody>
          <a:bodyPr wrap="square">
            <a:spAutoFit/>
          </a:bodyPr>
          <a:lstStyle/>
          <a:p>
            <a:pPr algn="l">
              <a:spcBef>
                <a:spcPts val="750"/>
              </a:spcBef>
              <a:spcAft>
                <a:spcPts val="750"/>
              </a:spcAft>
              <a:buNone/>
            </a:pPr>
            <a:r>
              <a:rPr lang="en-GB" sz="4800" b="1" i="0" dirty="0">
                <a:solidFill>
                  <a:srgbClr val="444583"/>
                </a:solidFill>
                <a:effectLst/>
                <a:latin typeface="inherit"/>
              </a:rPr>
              <a:t>Asbestos &amp; You - HSE  </a:t>
            </a:r>
            <a:endParaRPr lang="en-GB" sz="4800" b="0" i="0" dirty="0">
              <a:solidFill>
                <a:srgbClr val="000000"/>
              </a:solidFill>
              <a:effectLst/>
              <a:latin typeface="Arial" panose="020B0604020202020204" pitchFamily="34" charset="0"/>
            </a:endParaRPr>
          </a:p>
          <a:p>
            <a:pPr algn="l">
              <a:spcBef>
                <a:spcPts val="750"/>
              </a:spcBef>
              <a:spcAft>
                <a:spcPts val="750"/>
              </a:spcAft>
              <a:buNone/>
            </a:pPr>
            <a:r>
              <a:rPr lang="en-GB" sz="4800" b="0" i="0" dirty="0">
                <a:solidFill>
                  <a:srgbClr val="000000"/>
                </a:solidFill>
                <a:effectLst/>
                <a:latin typeface="Arial" panose="020B0604020202020204" pitchFamily="34" charset="0"/>
              </a:rPr>
              <a:t>As you are well aware, asbestos is still present in a significant number of buildings, including schools. It is often hidden away in difficult-to-reach areas, which can make safe removal complicated and expensive. </a:t>
            </a:r>
          </a:p>
          <a:p>
            <a:pPr algn="l">
              <a:spcBef>
                <a:spcPts val="750"/>
              </a:spcBef>
              <a:spcAft>
                <a:spcPts val="750"/>
              </a:spcAft>
              <a:buNone/>
            </a:pPr>
            <a:r>
              <a:rPr lang="en-GB" sz="4800" b="0" i="0" dirty="0">
                <a:solidFill>
                  <a:srgbClr val="000000"/>
                </a:solidFill>
                <a:effectLst/>
                <a:latin typeface="Arial" panose="020B0604020202020204" pitchFamily="34" charset="0"/>
              </a:rPr>
              <a:t>Asbestos safety is not straightforward. There are legal duties, health risks, and practical considerations to balance.</a:t>
            </a:r>
          </a:p>
          <a:p>
            <a:pPr algn="l">
              <a:spcBef>
                <a:spcPts val="750"/>
              </a:spcBef>
              <a:spcAft>
                <a:spcPts val="750"/>
              </a:spcAft>
              <a:buNone/>
            </a:pPr>
            <a:r>
              <a:rPr lang="en-GB" sz="4800" b="0" i="0" dirty="0">
                <a:solidFill>
                  <a:srgbClr val="000000"/>
                </a:solidFill>
                <a:effectLst/>
                <a:latin typeface="Arial" panose="020B0604020202020204" pitchFamily="34" charset="0"/>
              </a:rPr>
              <a:t>How confident are you in your understanding of asbestos?</a:t>
            </a:r>
          </a:p>
          <a:p>
            <a:pPr algn="l">
              <a:spcBef>
                <a:spcPts val="750"/>
              </a:spcBef>
              <a:spcAft>
                <a:spcPts val="750"/>
              </a:spcAft>
              <a:buNone/>
            </a:pPr>
            <a:r>
              <a:rPr lang="en-GB" sz="4800" b="0" i="0" dirty="0">
                <a:solidFill>
                  <a:srgbClr val="000000"/>
                </a:solidFill>
                <a:effectLst/>
                <a:latin typeface="Arial" panose="020B0604020202020204" pitchFamily="34" charset="0"/>
              </a:rPr>
              <a:t>Take the quiz to find out:</a:t>
            </a:r>
            <a:br>
              <a:rPr lang="en-GB" sz="4800" b="0" i="0" dirty="0">
                <a:solidFill>
                  <a:srgbClr val="000000"/>
                </a:solidFill>
                <a:effectLst/>
                <a:latin typeface="Arial" panose="020B0604020202020204" pitchFamily="34" charset="0"/>
              </a:rPr>
            </a:br>
            <a:r>
              <a:rPr lang="en-GB" sz="4800" b="0" i="0" dirty="0">
                <a:solidFill>
                  <a:srgbClr val="000000"/>
                </a:solidFill>
                <a:effectLst/>
                <a:latin typeface="Arial" panose="020B0604020202020204" pitchFamily="34" charset="0"/>
                <a:hlinkClick r:id="rId3" tooltip="https://protect.checkpoint.com/v2/r06/___https://email.kjbm.safeguardinginschools.co.uk/c/eJyEkM2K2zAUhZ_G3pQY_ViSvdCipQ103Qcw-rmJ78SWPLqyIX360kwGShmYpb5zdC58btum5FawN_fiPJ6o5gKXklOl01Zy3EPFnNpoY69Gz1qw3Ghh1NBz2cLqcJkiLHhAuU8YrdSm50xoxdgzxWgFV1pLPg7Dk61A5K4w1fsG9g35kl0MjuqzUoDyXgJ8-J_gdYf0Fr6j3T_Wfvx9fftv7KNktkwpprmW3nmvLqq_jBDloHojBYRe8xatYEJxzhkzTCvRsVENxvA4eq-l56rp2e3Frx25C1x3VyKmKyYKc84LdSF3-61d7FzrRo382ohzI84zwWkm6DAdeTmgW6ERZ0ceqGZyKd7z_rrj7_bdEUGKUKaYV4fJfnqu2IAp3rutYA2zK7Hp2exSpe6aj0cBAm4IqT7Mas6ElEaolrA-ZfdGcTYo0Vb7Cyt8-fm9EfIffFjxJwAA___iNb7V___.ZXV3MjpoY2Nwcm9kOmM6bzowNjVlZGYxZDYzNjgyYWY3NzhmMjYzMDAxNjMzMTlmYzo3OjM3Y2Y6N2ZlZjc5MTJmZjNiOGUxODNmOWY2NTdkMzUxZTc4MDQwNDhkNWEzM2U5ZGYwYmZiZThiMDIyZDQ5ZjNhMTI0NzpoOlQ6Rg"/>
              </a:rPr>
              <a:t>https://hse-hse.involve.me/asbestosandyouquiz</a:t>
            </a:r>
            <a:endParaRPr lang="en-GB" sz="4800" b="0" i="0" dirty="0">
              <a:solidFill>
                <a:srgbClr val="000000"/>
              </a:solidFill>
              <a:effectLst/>
              <a:latin typeface="Arial" panose="020B0604020202020204" pitchFamily="34" charset="0"/>
            </a:endParaRPr>
          </a:p>
        </p:txBody>
      </p:sp>
      <p:pic>
        <p:nvPicPr>
          <p:cNvPr id="5" name="Picture 4">
            <a:extLst>
              <a:ext uri="{FF2B5EF4-FFF2-40B4-BE49-F238E27FC236}">
                <a16:creationId xmlns:a16="http://schemas.microsoft.com/office/drawing/2014/main" id="{82C0855D-19E0-5D3C-1378-A636CE674B55}"/>
              </a:ext>
            </a:extLst>
          </p:cNvPr>
          <p:cNvPicPr>
            <a:picLocks noChangeAspect="1"/>
          </p:cNvPicPr>
          <p:nvPr/>
        </p:nvPicPr>
        <p:blipFill>
          <a:blip r:embed="rId4"/>
          <a:stretch>
            <a:fillRect/>
          </a:stretch>
        </p:blipFill>
        <p:spPr>
          <a:xfrm>
            <a:off x="15047168" y="6477000"/>
            <a:ext cx="8635453" cy="6150431"/>
          </a:xfrm>
          <a:prstGeom prst="rect">
            <a:avLst/>
          </a:prstGeom>
        </p:spPr>
      </p:pic>
    </p:spTree>
    <p:extLst>
      <p:ext uri="{BB962C8B-B14F-4D97-AF65-F5344CB8AC3E}">
        <p14:creationId xmlns:p14="http://schemas.microsoft.com/office/powerpoint/2010/main" val="4148051759"/>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2.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3.xml><?xml version="1.0" encoding="utf-8"?>
<ds:datastoreItem xmlns:ds="http://schemas.openxmlformats.org/officeDocument/2006/customXml" ds:itemID="{026CCDC6-ACD1-43F6-8F4F-21E835B3CA3E}">
  <ds:schemaRefs>
    <ds:schemaRef ds:uri="http://schemas.microsoft.com/sharepoint/v3/contenttype/forms"/>
  </ds:schemaRefs>
</ds:datastoreItem>
</file>

<file path=customXml/itemProps4.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8882</TotalTime>
  <Words>3833</Words>
  <Application>Microsoft Office PowerPoint</Application>
  <PresentationFormat>Custom</PresentationFormat>
  <Paragraphs>213</Paragraphs>
  <Slides>34</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Aptos</vt:lpstr>
      <vt:lpstr>Arial</vt:lpstr>
      <vt:lpstr>Comic Sans MS</vt:lpstr>
      <vt:lpstr>inherit</vt:lpstr>
      <vt:lpstr>Roboto</vt:lpstr>
      <vt:lpstr>Wingdings</vt:lpstr>
      <vt:lpstr>Services background</vt:lpstr>
      <vt:lpstr>Safeguarding: June update</vt:lpstr>
      <vt:lpstr>  </vt:lpstr>
      <vt:lpstr>PowerPoint Presentation</vt:lpstr>
      <vt:lpstr>DSL Conference – hold the date</vt:lpstr>
      <vt:lpstr>PowerPoint Presentation</vt:lpstr>
      <vt:lpstr>PowerPoint Presentation</vt:lpstr>
      <vt:lpstr>PowerPoint Presentation</vt:lpstr>
      <vt:lpstr>Combatting Extremism in the Classroom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Restrictive Physical Intervention</vt:lpstr>
      <vt:lpstr>Local Data – Crime Rates</vt:lpstr>
      <vt:lpstr>PowerPoint Presentation</vt:lpstr>
      <vt:lpstr>AI policy: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4</cp:revision>
  <dcterms:created xsi:type="dcterms:W3CDTF">2023-04-27T13:13:25Z</dcterms:created>
  <dcterms:modified xsi:type="dcterms:W3CDTF">2026-02-11T09:29:00Z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