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0"/>
  </p:notesMasterIdLst>
  <p:sldIdLst>
    <p:sldId id="256" r:id="rId6"/>
    <p:sldId id="277" r:id="rId7"/>
    <p:sldId id="264" r:id="rId8"/>
    <p:sldId id="272" r:id="rId9"/>
    <p:sldId id="266" r:id="rId10"/>
    <p:sldId id="273" r:id="rId11"/>
    <p:sldId id="274" r:id="rId12"/>
    <p:sldId id="275" r:id="rId13"/>
    <p:sldId id="269" r:id="rId14"/>
    <p:sldId id="276" r:id="rId15"/>
    <p:sldId id="267" r:id="rId16"/>
    <p:sldId id="265" r:id="rId17"/>
    <p:sldId id="270" r:id="rId18"/>
    <p:sldId id="278" r:id="rId19"/>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7"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5" userDrawn="1">
          <p15:clr>
            <a:srgbClr val="A4A3A4"/>
          </p15:clr>
        </p15:guide>
        <p15:guide id="15" pos="9789" userDrawn="1">
          <p15:clr>
            <a:srgbClr val="A4A3A4"/>
          </p15:clr>
        </p15:guide>
        <p15:guide id="16" pos="9063" userDrawn="1">
          <p15:clr>
            <a:srgbClr val="A4A3A4"/>
          </p15:clr>
        </p15:guide>
        <p15:guide id="17" pos="8632" userDrawn="1">
          <p15:clr>
            <a:srgbClr val="A4A3A4"/>
          </p15:clr>
        </p15:guide>
        <p15:guide id="18" pos="7453" userDrawn="1">
          <p15:clr>
            <a:srgbClr val="A4A3A4"/>
          </p15:clr>
        </p15:guide>
        <p15:guide id="19" pos="7884" userDrawn="1">
          <p15:clr>
            <a:srgbClr val="A4A3A4"/>
          </p15:clr>
        </p15:guide>
        <p15:guide id="20" pos="10242" userDrawn="1">
          <p15:clr>
            <a:srgbClr val="A4A3A4"/>
          </p15:clr>
        </p15:guide>
        <p15:guide id="21" pos="11399" userDrawn="1">
          <p15:clr>
            <a:srgbClr val="A4A3A4"/>
          </p15:clr>
        </p15:guide>
        <p15:guide id="22" pos="10968" userDrawn="1">
          <p15:clr>
            <a:srgbClr val="A4A3A4"/>
          </p15:clr>
        </p15:guide>
        <p15:guide id="23" pos="12125" userDrawn="1">
          <p15:clr>
            <a:srgbClr val="A4A3A4"/>
          </p15:clr>
        </p15:guide>
        <p15:guide id="24" pos="12556"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14C"/>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4"/>
    <p:restoredTop sz="96197"/>
  </p:normalViewPr>
  <p:slideViewPr>
    <p:cSldViewPr snapToGrid="0" showGuides="1">
      <p:cViewPr varScale="1">
        <p:scale>
          <a:sx n="56" d="100"/>
          <a:sy n="56" d="100"/>
        </p:scale>
        <p:origin x="1020" y="96"/>
      </p:cViewPr>
      <p:guideLst>
        <p:guide orient="horz" pos="850"/>
        <p:guide pos="853"/>
        <p:guide pos="14483"/>
        <p:guide orient="horz" pos="7767"/>
        <p:guide pos="1556"/>
        <p:guide pos="2032"/>
        <p:guide pos="6727"/>
        <p:guide pos="6296"/>
        <p:guide pos="5548"/>
        <p:guide pos="5117"/>
        <p:guide pos="4346"/>
        <p:guide pos="2758"/>
        <p:guide pos="3212"/>
        <p:guide pos="3915"/>
        <p:guide pos="9789"/>
        <p:guide pos="9063"/>
        <p:guide pos="8632"/>
        <p:guide pos="7453"/>
        <p:guide pos="7884"/>
        <p:guide pos="10242"/>
        <p:guide pos="11399"/>
        <p:guide pos="10968"/>
        <p:guide pos="12125"/>
        <p:guide pos="12556"/>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gal, Liz" userId="229ee566-64a0-4d87-97c9-56729830528d" providerId="ADAL" clId="{79A54A18-D621-41C8-B033-F8F8C14E4267}"/>
    <pc:docChg chg="modSld">
      <pc:chgData name="Segal, Liz" userId="229ee566-64a0-4d87-97c9-56729830528d" providerId="ADAL" clId="{79A54A18-D621-41C8-B033-F8F8C14E4267}" dt="2026-10-22T13:51:25.672" v="38" actId="20577"/>
      <pc:docMkLst>
        <pc:docMk/>
      </pc:docMkLst>
      <pc:sldChg chg="modSp mod">
        <pc:chgData name="Segal, Liz" userId="229ee566-64a0-4d87-97c9-56729830528d" providerId="ADAL" clId="{79A54A18-D621-41C8-B033-F8F8C14E4267}" dt="2026-10-22T13:50:22.100" v="33" actId="20577"/>
        <pc:sldMkLst>
          <pc:docMk/>
          <pc:sldMk cId="1827627824" sldId="266"/>
        </pc:sldMkLst>
        <pc:spChg chg="mod">
          <ac:chgData name="Segal, Liz" userId="229ee566-64a0-4d87-97c9-56729830528d" providerId="ADAL" clId="{79A54A18-D621-41C8-B033-F8F8C14E4267}" dt="2026-10-22T13:50:22.100" v="33" actId="20577"/>
          <ac:spMkLst>
            <pc:docMk/>
            <pc:sldMk cId="1827627824" sldId="266"/>
            <ac:spMk id="3" creationId="{5D5EF250-88B8-2D0E-F25A-47EBF7C98DAB}"/>
          </ac:spMkLst>
        </pc:spChg>
      </pc:sldChg>
      <pc:sldChg chg="modSp mod">
        <pc:chgData name="Segal, Liz" userId="229ee566-64a0-4d87-97c9-56729830528d" providerId="ADAL" clId="{79A54A18-D621-41C8-B033-F8F8C14E4267}" dt="2026-10-22T13:50:46.223" v="34" actId="113"/>
        <pc:sldMkLst>
          <pc:docMk/>
          <pc:sldMk cId="2418121265" sldId="269"/>
        </pc:sldMkLst>
        <pc:spChg chg="mod">
          <ac:chgData name="Segal, Liz" userId="229ee566-64a0-4d87-97c9-56729830528d" providerId="ADAL" clId="{79A54A18-D621-41C8-B033-F8F8C14E4267}" dt="2026-10-22T13:50:46.223" v="34" actId="113"/>
          <ac:spMkLst>
            <pc:docMk/>
            <pc:sldMk cId="2418121265" sldId="269"/>
            <ac:spMk id="3" creationId="{783E089B-44D5-1A52-667D-4CBCAABEB2EF}"/>
          </ac:spMkLst>
        </pc:spChg>
      </pc:sldChg>
      <pc:sldChg chg="modSp mod">
        <pc:chgData name="Segal, Liz" userId="229ee566-64a0-4d87-97c9-56729830528d" providerId="ADAL" clId="{79A54A18-D621-41C8-B033-F8F8C14E4267}" dt="2026-10-22T13:51:25.672" v="38" actId="20577"/>
        <pc:sldMkLst>
          <pc:docMk/>
          <pc:sldMk cId="124183767" sldId="276"/>
        </pc:sldMkLst>
        <pc:spChg chg="mod">
          <ac:chgData name="Segal, Liz" userId="229ee566-64a0-4d87-97c9-56729830528d" providerId="ADAL" clId="{79A54A18-D621-41C8-B033-F8F8C14E4267}" dt="2026-10-22T13:51:25.672" v="38" actId="20577"/>
          <ac:spMkLst>
            <pc:docMk/>
            <pc:sldMk cId="124183767" sldId="276"/>
            <ac:spMk id="6" creationId="{E494B66B-EFB6-ED63-FC53-88DC71D916B7}"/>
          </ac:spMkLst>
        </pc:spChg>
      </pc:sldChg>
      <pc:sldChg chg="modSp mod">
        <pc:chgData name="Segal, Liz" userId="229ee566-64a0-4d87-97c9-56729830528d" providerId="ADAL" clId="{79A54A18-D621-41C8-B033-F8F8C14E4267}" dt="2026-10-22T13:50:07.594" v="8" actId="20577"/>
        <pc:sldMkLst>
          <pc:docMk/>
          <pc:sldMk cId="2614384097" sldId="277"/>
        </pc:sldMkLst>
        <pc:spChg chg="mod">
          <ac:chgData name="Segal, Liz" userId="229ee566-64a0-4d87-97c9-56729830528d" providerId="ADAL" clId="{79A54A18-D621-41C8-B033-F8F8C14E4267}" dt="2026-10-22T13:50:07.594" v="8" actId="20577"/>
          <ac:spMkLst>
            <pc:docMk/>
            <pc:sldMk cId="2614384097" sldId="277"/>
            <ac:spMk id="3" creationId="{A794AC3B-A4BC-2291-BCC0-CBB54590590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380BCB-AAC0-44B5-94E4-9865B151CE12}" type="datetimeFigureOut">
              <a:rPr lang="en-GB" smtClean="0"/>
              <a:t>22/10/2026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FC0736-E010-4FD7-A4DC-E3997F4E7116}" type="slidenum">
              <a:rPr lang="en-GB" smtClean="0"/>
              <a:t>‹#›</a:t>
            </a:fld>
            <a:endParaRPr lang="en-GB"/>
          </a:p>
        </p:txBody>
      </p:sp>
    </p:spTree>
    <p:extLst>
      <p:ext uri="{BB962C8B-B14F-4D97-AF65-F5344CB8AC3E}">
        <p14:creationId xmlns:p14="http://schemas.microsoft.com/office/powerpoint/2010/main" val="38997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C22CA918-D1D5-D6AF-D615-E480B5418626}"/>
              </a:ext>
            </a:extLst>
          </p:cNvPr>
          <p:cNvSpPr>
            <a:spLocks noGrp="1"/>
          </p:cNvSpPr>
          <p:nvPr>
            <p:ph idx="13" hasCustomPrompt="1"/>
          </p:nvPr>
        </p:nvSpPr>
        <p:spPr>
          <a:xfrm>
            <a:off x="1371601" y="4431892"/>
            <a:ext cx="21334521" cy="7873093"/>
          </a:xfrm>
          <a:prstGeom prst="rect">
            <a:avLst/>
          </a:prstGeom>
        </p:spPr>
        <p:txBody>
          <a:bodyPr>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a:t>
            </a:r>
          </a:p>
        </p:txBody>
      </p:sp>
    </p:spTree>
    <p:extLst>
      <p:ext uri="{BB962C8B-B14F-4D97-AF65-F5344CB8AC3E}">
        <p14:creationId xmlns:p14="http://schemas.microsoft.com/office/powerpoint/2010/main" val="4021111606"/>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8930ED8D-4BDE-196E-914C-62E1395EEA5E}"/>
              </a:ext>
            </a:extLst>
          </p:cNvPr>
          <p:cNvSpPr>
            <a:spLocks noGrp="1"/>
          </p:cNvSpPr>
          <p:nvPr>
            <p:ph idx="13" hasCustomPrompt="1"/>
          </p:nvPr>
        </p:nvSpPr>
        <p:spPr>
          <a:xfrm>
            <a:off x="1371601" y="4431892"/>
            <a:ext cx="21334521" cy="7873093"/>
          </a:xfrm>
          <a:prstGeom prst="rect">
            <a:avLst/>
          </a:prstGeom>
        </p:spPr>
        <p:txBody>
          <a:bodyPr numCol="2"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144628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1" y="730251"/>
            <a:ext cx="21334522"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53B659A6-DCB3-F617-8D9C-E4B57AF63E56}"/>
              </a:ext>
            </a:extLst>
          </p:cNvPr>
          <p:cNvSpPr>
            <a:spLocks noGrp="1"/>
          </p:cNvSpPr>
          <p:nvPr>
            <p:ph idx="13" hasCustomPrompt="1"/>
          </p:nvPr>
        </p:nvSpPr>
        <p:spPr>
          <a:xfrm>
            <a:off x="1371601" y="4431892"/>
            <a:ext cx="21334521" cy="7873093"/>
          </a:xfrm>
          <a:prstGeom prst="rect">
            <a:avLst/>
          </a:prstGeom>
        </p:spPr>
        <p:txBody>
          <a:bodyPr wrap="square" numCol="3" spcCol="1944000">
            <a:noAutofit/>
          </a:bodyPr>
          <a:lstStyle>
            <a:lvl1pPr marL="0" indent="0">
              <a:buNone/>
              <a:defRPr sz="3600">
                <a:solidFill>
                  <a:srgbClr val="08314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copy style in three columns of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328740055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5A86-DF32-896D-C766-D01DBC5E55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475B1E-6EF1-B33A-BBC3-8BA575405CE9}"/>
              </a:ext>
            </a:extLst>
          </p:cNvPr>
          <p:cNvSpPr>
            <a:spLocks noGrp="1"/>
          </p:cNvSpPr>
          <p:nvPr>
            <p:ph sz="half" idx="1"/>
          </p:nvPr>
        </p:nvSpPr>
        <p:spPr>
          <a:xfrm>
            <a:off x="1676291" y="3651250"/>
            <a:ext cx="10362526"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999E854-4AD7-CE81-B217-294F8D466A7F}"/>
              </a:ext>
            </a:extLst>
          </p:cNvPr>
          <p:cNvSpPr>
            <a:spLocks noGrp="1"/>
          </p:cNvSpPr>
          <p:nvPr>
            <p:ph sz="half" idx="2"/>
          </p:nvPr>
        </p:nvSpPr>
        <p:spPr>
          <a:xfrm>
            <a:off x="12343596" y="3651250"/>
            <a:ext cx="10362526"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1230DD8-11D0-4759-F173-7B44499D6506}"/>
              </a:ext>
            </a:extLst>
          </p:cNvPr>
          <p:cNvSpPr>
            <a:spLocks noGrp="1"/>
          </p:cNvSpPr>
          <p:nvPr>
            <p:ph type="dt" sz="half" idx="10"/>
          </p:nvPr>
        </p:nvSpPr>
        <p:spPr/>
        <p:txBody>
          <a:bodyPr/>
          <a:lstStyle/>
          <a:p>
            <a:fld id="{66CC4AC5-91C2-496A-9BB2-533C18176F9D}" type="datetimeFigureOut">
              <a:rPr lang="en-GB" smtClean="0"/>
              <a:t>22/10/2026</a:t>
            </a:fld>
            <a:endParaRPr lang="en-GB"/>
          </a:p>
        </p:txBody>
      </p:sp>
      <p:sp>
        <p:nvSpPr>
          <p:cNvPr id="6" name="Footer Placeholder 5">
            <a:extLst>
              <a:ext uri="{FF2B5EF4-FFF2-40B4-BE49-F238E27FC236}">
                <a16:creationId xmlns:a16="http://schemas.microsoft.com/office/drawing/2014/main" id="{B0678A15-F8E7-774C-F700-EF431E20E7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96307C-82BB-23B6-600D-3763493B475C}"/>
              </a:ext>
            </a:extLst>
          </p:cNvPr>
          <p:cNvSpPr>
            <a:spLocks noGrp="1"/>
          </p:cNvSpPr>
          <p:nvPr>
            <p:ph type="sldNum" sz="quarter" idx="12"/>
          </p:nvPr>
        </p:nvSpPr>
        <p:spPr/>
        <p:txBody>
          <a:bodyPr/>
          <a:lstStyle/>
          <a:p>
            <a:fld id="{A37DE453-EE4C-45A0-929F-E87C27F85201}" type="slidenum">
              <a:rPr lang="en-GB" smtClean="0"/>
              <a:t>‹#›</a:t>
            </a:fld>
            <a:endParaRPr lang="en-GB"/>
          </a:p>
        </p:txBody>
      </p:sp>
    </p:spTree>
    <p:extLst>
      <p:ext uri="{BB962C8B-B14F-4D97-AF65-F5344CB8AC3E}">
        <p14:creationId xmlns:p14="http://schemas.microsoft.com/office/powerpoint/2010/main" val="3377746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CAEB82-BA05-B409-C41D-B7EBDC79F7A2}"/>
              </a:ext>
            </a:extLst>
          </p:cNvPr>
          <p:cNvPicPr>
            <a:picLocks noChangeAspect="1"/>
          </p:cNvPicPr>
          <p:nvPr userDrawn="1"/>
        </p:nvPicPr>
        <p:blipFill>
          <a:blip r:embed="rId6"/>
          <a:srcRect/>
          <a:stretch/>
        </p:blipFill>
        <p:spPr>
          <a:xfrm>
            <a:off x="3" y="446"/>
            <a:ext cx="24383205" cy="13715553"/>
          </a:xfrm>
          <a:prstGeom prst="rect">
            <a:avLst/>
          </a:prstGeom>
        </p:spPr>
      </p:pic>
    </p:spTree>
    <p:extLst>
      <p:ext uri="{BB962C8B-B14F-4D97-AF65-F5344CB8AC3E}">
        <p14:creationId xmlns:p14="http://schemas.microsoft.com/office/powerpoint/2010/main" val="1565970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1828709" rtl="0" eaLnBrk="1" latinLnBrk="0" hangingPunct="1">
        <a:lnSpc>
          <a:spcPct val="90000"/>
        </a:lnSpc>
        <a:spcBef>
          <a:spcPct val="0"/>
        </a:spcBef>
        <a:buNone/>
        <a:defRPr sz="8800" b="1" kern="1200">
          <a:solidFill>
            <a:srgbClr val="08314C"/>
          </a:solidFill>
          <a:latin typeface="Arial" panose="020B0604020202020204" pitchFamily="34" charset="0"/>
          <a:ea typeface="+mj-ea"/>
          <a:cs typeface="Arial" panose="020B0604020202020204" pitchFamily="34" charset="0"/>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rgbClr val="08314C"/>
          </a:solidFill>
          <a:latin typeface="Arial" panose="020B0604020202020204" pitchFamily="34" charset="0"/>
          <a:ea typeface="+mn-ea"/>
          <a:cs typeface="Arial" panose="020B0604020202020204" pitchFamily="34" charset="0"/>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7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children-missing-education/children-missing-education-statutory-guidance-for-local-authorities-and-schools" TargetMode="External"/><Relationship Id="rId2" Type="http://schemas.openxmlformats.org/officeDocument/2006/relationships/hyperlink" Target="https://assets.publishing.service.gov.uk/media/66bf300da44f1c4c23e5bd1b/Working_together_to_improve_school_attendance_-_August_2024.pdf" TargetMode="External"/><Relationship Id="rId1" Type="http://schemas.openxmlformats.org/officeDocument/2006/relationships/slideLayout" Target="../slideLayouts/slideLayout1.xml"/><Relationship Id="rId4" Type="http://schemas.openxmlformats.org/officeDocument/2006/relationships/hyperlink" Target="https://www.legislation.gov.uk/uksi/2024/208/ma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mailto:ehehampshire@hants.gov.uk"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hants.sharepoint.com/sites/CSCommunications/SitePages/CME-Guidance-for-Schools.aspx" TargetMode="External"/><Relationship Id="rId2" Type="http://schemas.openxmlformats.org/officeDocument/2006/relationships/hyperlink" Target="https://assets.publishing.service.gov.uk/media/66bf300da44f1c4c23e5bd1b/Working_together_to_improve_school_attendance_-_August_2024.pdf" TargetMode="External"/><Relationship Id="rId1" Type="http://schemas.openxmlformats.org/officeDocument/2006/relationships/slideLayout" Target="../slideLayouts/slideLayout1.xml"/><Relationship Id="rId5" Type="http://schemas.openxmlformats.org/officeDocument/2006/relationships/hyperlink" Target="https://www.gov.uk/government/publications/school-to-school-guides-for-schools-and-local-authorities" TargetMode="External"/><Relationship Id="rId4" Type="http://schemas.openxmlformats.org/officeDocument/2006/relationships/hyperlink" Target="https://hias-moodle.mylearningapp.com/pluginfile.php/5246/mod_resource/content/1/CME%20Guidance%20for%20professionals%20WIP%20Sep%202025%20Final%20version.pdf"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5793BC-ACA0-3F26-32CA-1CF9550528D7}"/>
              </a:ext>
            </a:extLst>
          </p:cNvPr>
          <p:cNvSpPr txBox="1"/>
          <p:nvPr/>
        </p:nvSpPr>
        <p:spPr>
          <a:xfrm>
            <a:off x="1354138" y="4044191"/>
            <a:ext cx="21674138" cy="1892826"/>
          </a:xfrm>
          <a:prstGeom prst="rect">
            <a:avLst/>
          </a:prstGeom>
          <a:noFill/>
        </p:spPr>
        <p:txBody>
          <a:bodyPr wrap="square" rtlCol="0">
            <a:spAutoFit/>
          </a:bodyPr>
          <a:lstStyle/>
          <a:p>
            <a:r>
              <a:rPr lang="en-US" sz="11700" b="1" dirty="0">
                <a:solidFill>
                  <a:schemeClr val="bg1"/>
                </a:solidFill>
                <a:latin typeface="Arial" panose="020B0604020202020204" pitchFamily="34" charset="0"/>
                <a:cs typeface="Arial" panose="020B0604020202020204" pitchFamily="34" charset="0"/>
              </a:rPr>
              <a:t>Children Missing in Education</a:t>
            </a:r>
          </a:p>
        </p:txBody>
      </p:sp>
      <p:sp>
        <p:nvSpPr>
          <p:cNvPr id="3" name="TextBox 2">
            <a:extLst>
              <a:ext uri="{FF2B5EF4-FFF2-40B4-BE49-F238E27FC236}">
                <a16:creationId xmlns:a16="http://schemas.microsoft.com/office/drawing/2014/main" id="{9DB7FAB8-F0D8-3C50-14A8-43067664EF02}"/>
              </a:ext>
            </a:extLst>
          </p:cNvPr>
          <p:cNvSpPr txBox="1"/>
          <p:nvPr/>
        </p:nvSpPr>
        <p:spPr>
          <a:xfrm>
            <a:off x="1354137" y="7416781"/>
            <a:ext cx="21637625" cy="2308324"/>
          </a:xfrm>
          <a:prstGeom prst="rect">
            <a:avLst/>
          </a:prstGeom>
          <a:noFill/>
        </p:spPr>
        <p:txBody>
          <a:bodyPr wrap="square" rtlCol="0">
            <a:spAutoFit/>
          </a:bodyPr>
          <a:lstStyle/>
          <a:p>
            <a:r>
              <a:rPr lang="en-US" sz="7200" dirty="0">
                <a:solidFill>
                  <a:schemeClr val="bg1"/>
                </a:solidFill>
                <a:latin typeface="Arial" panose="020B0604020202020204" pitchFamily="34" charset="0"/>
                <a:cs typeface="Arial" panose="020B0604020202020204" pitchFamily="34" charset="0"/>
              </a:rPr>
              <a:t>Guidance regarding removal from roll</a:t>
            </a:r>
          </a:p>
          <a:p>
            <a:r>
              <a:rPr lang="en-US" sz="7200" dirty="0">
                <a:solidFill>
                  <a:schemeClr val="bg1"/>
                </a:solidFill>
                <a:latin typeface="Arial" panose="020B0604020202020204" pitchFamily="34" charset="0"/>
                <a:cs typeface="Arial" panose="020B0604020202020204" pitchFamily="34" charset="0"/>
              </a:rPr>
              <a:t>February 2026</a:t>
            </a:r>
          </a:p>
        </p:txBody>
      </p:sp>
      <p:sp>
        <p:nvSpPr>
          <p:cNvPr id="6" name="TextBox 5">
            <a:extLst>
              <a:ext uri="{FF2B5EF4-FFF2-40B4-BE49-F238E27FC236}">
                <a16:creationId xmlns:a16="http://schemas.microsoft.com/office/drawing/2014/main" id="{35B514BC-25A5-D910-7C12-BEE0D8B52206}"/>
              </a:ext>
            </a:extLst>
          </p:cNvPr>
          <p:cNvSpPr txBox="1"/>
          <p:nvPr/>
        </p:nvSpPr>
        <p:spPr>
          <a:xfrm>
            <a:off x="2744789" y="12236655"/>
            <a:ext cx="20246974" cy="738664"/>
          </a:xfrm>
          <a:prstGeom prst="rect">
            <a:avLst/>
          </a:prstGeom>
          <a:noFill/>
        </p:spPr>
        <p:txBody>
          <a:bodyPr wrap="square" rtlCol="0">
            <a:spAutoFit/>
          </a:bodyPr>
          <a:lstStyle/>
          <a:p>
            <a:pPr algn="r"/>
            <a:r>
              <a:rPr lang="en-US" sz="4200" dirty="0">
                <a:solidFill>
                  <a:srgbClr val="08314C"/>
                </a:solidFill>
                <a:latin typeface="Arial" panose="020B0604020202020204" pitchFamily="34" charset="0"/>
                <a:cs typeface="Arial" panose="020B0604020202020204" pitchFamily="34" charset="0"/>
              </a:rPr>
              <a:t>CME Team</a:t>
            </a:r>
          </a:p>
        </p:txBody>
      </p:sp>
    </p:spTree>
    <p:extLst>
      <p:ext uri="{BB962C8B-B14F-4D97-AF65-F5344CB8AC3E}">
        <p14:creationId xmlns:p14="http://schemas.microsoft.com/office/powerpoint/2010/main" val="110809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68F8-ACC8-F3F9-AAF9-EA4DB33E7F33}"/>
              </a:ext>
            </a:extLst>
          </p:cNvPr>
          <p:cNvSpPr>
            <a:spLocks noGrp="1"/>
          </p:cNvSpPr>
          <p:nvPr>
            <p:ph type="title"/>
          </p:nvPr>
        </p:nvSpPr>
        <p:spPr/>
        <p:txBody>
          <a:bodyPr/>
          <a:lstStyle/>
          <a:p>
            <a:r>
              <a:rPr lang="en-GB" dirty="0"/>
              <a:t>CME – Guidance for removal from Admissions Register (off-rolling)</a:t>
            </a:r>
          </a:p>
        </p:txBody>
      </p:sp>
      <p:sp>
        <p:nvSpPr>
          <p:cNvPr id="3" name="Content Placeholder 2">
            <a:extLst>
              <a:ext uri="{FF2B5EF4-FFF2-40B4-BE49-F238E27FC236}">
                <a16:creationId xmlns:a16="http://schemas.microsoft.com/office/drawing/2014/main" id="{A794AC3B-A4BC-2291-BCC0-CBB545905902}"/>
              </a:ext>
            </a:extLst>
          </p:cNvPr>
          <p:cNvSpPr>
            <a:spLocks noGrp="1"/>
          </p:cNvSpPr>
          <p:nvPr>
            <p:ph idx="13"/>
          </p:nvPr>
        </p:nvSpPr>
        <p:spPr/>
        <p:txBody>
          <a:bodyPr/>
          <a:lstStyle/>
          <a:p>
            <a:r>
              <a:rPr lang="en-GB" sz="4400" b="1" dirty="0"/>
              <a:t>Statutory Guidance documents: </a:t>
            </a:r>
            <a:endParaRPr lang="en-GB" sz="4400" b="1" dirty="0">
              <a:hlinkClick r:id="rId2">
                <a:extLst>
                  <a:ext uri="{A12FA001-AC4F-418D-AE19-62706E023703}">
                    <ahyp:hlinkClr xmlns:ahyp="http://schemas.microsoft.com/office/drawing/2018/hyperlinkcolor" val="tx"/>
                  </a:ext>
                </a:extLst>
              </a:hlinkClick>
            </a:endParaRPr>
          </a:p>
          <a:p>
            <a:endParaRPr lang="en-GB" dirty="0">
              <a:solidFill>
                <a:srgbClr val="0563C1"/>
              </a:solidFill>
              <a:hlinkClick r:id="rId2">
                <a:extLst>
                  <a:ext uri="{A12FA001-AC4F-418D-AE19-62706E023703}">
                    <ahyp:hlinkClr xmlns:ahyp="http://schemas.microsoft.com/office/drawing/2018/hyperlinkcolor" val="tx"/>
                  </a:ext>
                </a:extLst>
              </a:hlinkClick>
            </a:endParaRPr>
          </a:p>
          <a:p>
            <a:r>
              <a:rPr lang="en-GB" dirty="0">
                <a:solidFill>
                  <a:srgbClr val="0563C1"/>
                </a:solidFill>
                <a:hlinkClick r:id="rId2">
                  <a:extLst>
                    <a:ext uri="{A12FA001-AC4F-418D-AE19-62706E023703}">
                      <ahyp:hlinkClr xmlns:ahyp="http://schemas.microsoft.com/office/drawing/2018/hyperlinkcolor" val="tx"/>
                    </a:ext>
                  </a:extLst>
                </a:hlinkClick>
              </a:rPr>
              <a:t>Working together to improve school attendance (applies from July 2026)</a:t>
            </a:r>
            <a:endParaRPr lang="en-GB" dirty="0"/>
          </a:p>
          <a:p>
            <a:endParaRPr lang="en-GB" dirty="0"/>
          </a:p>
          <a:p>
            <a:r>
              <a:rPr lang="en-GB" dirty="0">
                <a:hlinkClick r:id="rId3"/>
              </a:rPr>
              <a:t>Children missing education: statutory guidance for local authorities and schools - GOV.UK</a:t>
            </a:r>
            <a:endParaRPr lang="en-GB" dirty="0"/>
          </a:p>
          <a:p>
            <a:endParaRPr lang="en-GB" dirty="0"/>
          </a:p>
          <a:p>
            <a:r>
              <a:rPr lang="en-GB" dirty="0">
                <a:hlinkClick r:id="rId4"/>
              </a:rPr>
              <a:t>The School Attendance (Pupil Registration) (England) Regulations 2024</a:t>
            </a:r>
            <a:endParaRPr lang="en-GB" dirty="0"/>
          </a:p>
          <a:p>
            <a:endParaRPr lang="en-GB" dirty="0"/>
          </a:p>
        </p:txBody>
      </p:sp>
    </p:spTree>
    <p:extLst>
      <p:ext uri="{BB962C8B-B14F-4D97-AF65-F5344CB8AC3E}">
        <p14:creationId xmlns:p14="http://schemas.microsoft.com/office/powerpoint/2010/main" val="2614384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96D8-13A3-A788-AC14-D9B116AB1EA6}"/>
              </a:ext>
            </a:extLst>
          </p:cNvPr>
          <p:cNvSpPr>
            <a:spLocks noGrp="1"/>
          </p:cNvSpPr>
          <p:nvPr>
            <p:ph type="title"/>
          </p:nvPr>
        </p:nvSpPr>
        <p:spPr>
          <a:xfrm>
            <a:off x="1676291" y="327542"/>
            <a:ext cx="21029831" cy="2650953"/>
          </a:xfrm>
        </p:spPr>
        <p:txBody>
          <a:bodyPr>
            <a:normAutofit fontScale="90000"/>
          </a:bodyPr>
          <a:lstStyle/>
          <a:p>
            <a:r>
              <a:rPr lang="en-GB" dirty="0"/>
              <a:t>Can I off- roll a pupil when:</a:t>
            </a:r>
            <a:br>
              <a:rPr lang="en-GB" dirty="0"/>
            </a:br>
            <a:r>
              <a:rPr lang="en-GB" sz="6000" b="1" dirty="0"/>
              <a:t>They have 20+ days of continuous, </a:t>
            </a:r>
            <a:r>
              <a:rPr lang="en-GB" sz="6000" b="1" u="sng" dirty="0"/>
              <a:t>unauthorised</a:t>
            </a:r>
            <a:r>
              <a:rPr lang="en-GB" sz="6000" b="1" dirty="0"/>
              <a:t> attendance</a:t>
            </a:r>
            <a:br>
              <a:rPr lang="en-GB" dirty="0"/>
            </a:br>
            <a:endParaRPr lang="en-GB" dirty="0"/>
          </a:p>
        </p:txBody>
      </p:sp>
      <p:sp>
        <p:nvSpPr>
          <p:cNvPr id="3" name="Content Placeholder 2">
            <a:extLst>
              <a:ext uri="{FF2B5EF4-FFF2-40B4-BE49-F238E27FC236}">
                <a16:creationId xmlns:a16="http://schemas.microsoft.com/office/drawing/2014/main" id="{35E67986-5746-F0F6-E566-7D0639BF57FE}"/>
              </a:ext>
            </a:extLst>
          </p:cNvPr>
          <p:cNvSpPr>
            <a:spLocks noGrp="1"/>
          </p:cNvSpPr>
          <p:nvPr>
            <p:ph sz="half" idx="1"/>
          </p:nvPr>
        </p:nvSpPr>
        <p:spPr>
          <a:xfrm>
            <a:off x="1981071" y="4485736"/>
            <a:ext cx="10210135" cy="7445307"/>
          </a:xfrm>
        </p:spPr>
        <p:txBody>
          <a:bodyPr>
            <a:normAutofit fontScale="77500" lnSpcReduction="20000"/>
          </a:bodyPr>
          <a:lstStyle/>
          <a:p>
            <a:pPr marL="0" indent="0">
              <a:buNone/>
            </a:pPr>
            <a:r>
              <a:rPr lang="en-GB" dirty="0">
                <a:highlight>
                  <a:srgbClr val="00FFFF"/>
                </a:highlight>
              </a:rPr>
              <a:t>Yes</a:t>
            </a:r>
            <a:r>
              <a:rPr lang="en-GB" dirty="0"/>
              <a:t> when:</a:t>
            </a:r>
          </a:p>
          <a:p>
            <a:pPr marL="0" indent="0">
              <a:buNone/>
            </a:pPr>
            <a:r>
              <a:rPr lang="en-GB" sz="5000" dirty="0"/>
              <a:t>• the school does not have reasonable grounds to believe that the pupil is unable to attend because of sickness or an unavoidable cause, and</a:t>
            </a:r>
          </a:p>
          <a:p>
            <a:pPr marL="0" indent="0">
              <a:buNone/>
            </a:pPr>
            <a:r>
              <a:rPr lang="en-GB" sz="5000" dirty="0"/>
              <a:t> • the school and the local authority have </a:t>
            </a:r>
            <a:r>
              <a:rPr lang="en-GB" sz="5000" b="1" dirty="0"/>
              <a:t>jointly made reasonable efforts</a:t>
            </a:r>
            <a:r>
              <a:rPr lang="en-GB" sz="5000" dirty="0"/>
              <a:t> to find out the pupil’s location and circumstances, but:</a:t>
            </a:r>
          </a:p>
          <a:p>
            <a:r>
              <a:rPr lang="en-GB" sz="4100" dirty="0"/>
              <a:t>they have not succeeded, or</a:t>
            </a:r>
          </a:p>
          <a:p>
            <a:r>
              <a:rPr lang="en-GB" sz="4100" dirty="0"/>
              <a:t>they have succeeded but they agree that there are no reasonable grounds to believe that the pupil will attend the school again, taking into account any reasonable steps they could take (either jointly or separately) to secure the pupil’s attendance. </a:t>
            </a:r>
          </a:p>
        </p:txBody>
      </p:sp>
      <p:sp>
        <p:nvSpPr>
          <p:cNvPr id="4" name="Content Placeholder 3">
            <a:extLst>
              <a:ext uri="{FF2B5EF4-FFF2-40B4-BE49-F238E27FC236}">
                <a16:creationId xmlns:a16="http://schemas.microsoft.com/office/drawing/2014/main" id="{F4368DE5-8559-CB0C-1204-67E10F102F37}"/>
              </a:ext>
            </a:extLst>
          </p:cNvPr>
          <p:cNvSpPr>
            <a:spLocks noGrp="1"/>
          </p:cNvSpPr>
          <p:nvPr>
            <p:ph sz="half" idx="2"/>
          </p:nvPr>
        </p:nvSpPr>
        <p:spPr>
          <a:xfrm>
            <a:off x="12343600" y="4606507"/>
            <a:ext cx="10362521" cy="6278946"/>
          </a:xfrm>
        </p:spPr>
        <p:txBody>
          <a:bodyPr>
            <a:normAutofit fontScale="77500" lnSpcReduction="20000"/>
          </a:bodyPr>
          <a:lstStyle/>
          <a:p>
            <a:pPr marL="0" indent="0">
              <a:buNone/>
            </a:pPr>
            <a:r>
              <a:rPr lang="en-GB" dirty="0">
                <a:highlight>
                  <a:srgbClr val="FFFF00"/>
                </a:highlight>
              </a:rPr>
              <a:t>No</a:t>
            </a:r>
            <a:r>
              <a:rPr lang="en-GB" dirty="0"/>
              <a:t> if:</a:t>
            </a:r>
          </a:p>
          <a:p>
            <a:r>
              <a:rPr lang="en-GB" dirty="0"/>
              <a:t> The school cannot evidence the ‘reasonable efforts’ made to improve attendance or encourage re-engagement</a:t>
            </a:r>
          </a:p>
          <a:p>
            <a:r>
              <a:rPr lang="en-GB" dirty="0"/>
              <a:t>The pupil is defined as either ‘severe’ or ‘persistently’ absent</a:t>
            </a:r>
          </a:p>
          <a:p>
            <a:r>
              <a:rPr lang="en-GB" dirty="0"/>
              <a:t>Legal enforcement could be taken to try to cause their return to school</a:t>
            </a:r>
          </a:p>
          <a:p>
            <a:r>
              <a:rPr lang="en-GB" dirty="0"/>
              <a:t>You do not have the agreement of the local authority</a:t>
            </a:r>
          </a:p>
          <a:p>
            <a:endParaRPr lang="en-GB" dirty="0"/>
          </a:p>
          <a:p>
            <a:endParaRPr lang="en-GB" dirty="0"/>
          </a:p>
        </p:txBody>
      </p:sp>
      <p:sp>
        <p:nvSpPr>
          <p:cNvPr id="5" name="TextBox 4">
            <a:extLst>
              <a:ext uri="{FF2B5EF4-FFF2-40B4-BE49-F238E27FC236}">
                <a16:creationId xmlns:a16="http://schemas.microsoft.com/office/drawing/2014/main" id="{E4D2472A-8590-B085-4F14-C387DE139372}"/>
              </a:ext>
            </a:extLst>
          </p:cNvPr>
          <p:cNvSpPr txBox="1"/>
          <p:nvPr/>
        </p:nvSpPr>
        <p:spPr>
          <a:xfrm>
            <a:off x="1676291" y="11931041"/>
            <a:ext cx="19353540" cy="1077218"/>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a:t>
            </a:r>
            <a:r>
              <a:rPr lang="en-GB" sz="5600" dirty="0">
                <a:solidFill>
                  <a:srgbClr val="08314C"/>
                </a:solidFill>
              </a:rPr>
              <a:t>As above, THEN CME (PMOOE) Referral </a:t>
            </a:r>
            <a:endParaRPr lang="en-GB" sz="6400" dirty="0">
              <a:solidFill>
                <a:srgbClr val="08314C"/>
              </a:solidFill>
            </a:endParaRPr>
          </a:p>
        </p:txBody>
      </p:sp>
      <p:sp>
        <p:nvSpPr>
          <p:cNvPr id="6" name="TextBox 5">
            <a:extLst>
              <a:ext uri="{FF2B5EF4-FFF2-40B4-BE49-F238E27FC236}">
                <a16:creationId xmlns:a16="http://schemas.microsoft.com/office/drawing/2014/main" id="{FAD4591C-5924-48B6-5F9E-20D1E23C157C}"/>
              </a:ext>
            </a:extLst>
          </p:cNvPr>
          <p:cNvSpPr txBox="1"/>
          <p:nvPr/>
        </p:nvSpPr>
        <p:spPr>
          <a:xfrm>
            <a:off x="1828684" y="2639503"/>
            <a:ext cx="21029831" cy="1323439"/>
          </a:xfrm>
          <a:prstGeom prst="rect">
            <a:avLst/>
          </a:prstGeom>
          <a:noFill/>
        </p:spPr>
        <p:txBody>
          <a:bodyPr wrap="square" rtlCol="0">
            <a:spAutoFit/>
          </a:bodyPr>
          <a:lstStyle/>
          <a:p>
            <a:r>
              <a:rPr lang="en-GB" sz="4000" i="1" dirty="0">
                <a:solidFill>
                  <a:srgbClr val="08314C"/>
                </a:solidFill>
              </a:rPr>
              <a:t>Context:</a:t>
            </a:r>
          </a:p>
          <a:p>
            <a:r>
              <a:rPr lang="en-GB" sz="4000" i="1" dirty="0">
                <a:solidFill>
                  <a:srgbClr val="08314C"/>
                </a:solidFill>
              </a:rPr>
              <a:t>“Ground I - The pupil has been continually absent from school for 20+ school days” </a:t>
            </a:r>
          </a:p>
        </p:txBody>
      </p:sp>
    </p:spTree>
    <p:extLst>
      <p:ext uri="{BB962C8B-B14F-4D97-AF65-F5344CB8AC3E}">
        <p14:creationId xmlns:p14="http://schemas.microsoft.com/office/powerpoint/2010/main" val="7994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438B-AFCB-4264-8EAB-6051BBE75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7F028-3923-90E2-941B-D6882C41C21A}"/>
              </a:ext>
            </a:extLst>
          </p:cNvPr>
          <p:cNvSpPr>
            <a:spLocks noGrp="1"/>
          </p:cNvSpPr>
          <p:nvPr>
            <p:ph type="title"/>
          </p:nvPr>
        </p:nvSpPr>
        <p:spPr>
          <a:xfrm>
            <a:off x="1676291" y="1492601"/>
            <a:ext cx="21029831" cy="2650953"/>
          </a:xfrm>
        </p:spPr>
        <p:txBody>
          <a:bodyPr>
            <a:normAutofit fontScale="90000"/>
          </a:bodyPr>
          <a:lstStyle/>
          <a:p>
            <a:r>
              <a:rPr lang="en-GB" dirty="0"/>
              <a:t>Can I off- roll a pupil when:</a:t>
            </a:r>
            <a:br>
              <a:rPr lang="en-GB" dirty="0"/>
            </a:br>
            <a:r>
              <a:rPr lang="en-GB" b="1" dirty="0"/>
              <a:t>They have poor, intermittent attendance</a:t>
            </a:r>
            <a:br>
              <a:rPr lang="en-GB" dirty="0"/>
            </a:br>
            <a:endParaRPr lang="en-GB" dirty="0"/>
          </a:p>
        </p:txBody>
      </p:sp>
      <p:sp>
        <p:nvSpPr>
          <p:cNvPr id="3" name="Content Placeholder 2">
            <a:extLst>
              <a:ext uri="{FF2B5EF4-FFF2-40B4-BE49-F238E27FC236}">
                <a16:creationId xmlns:a16="http://schemas.microsoft.com/office/drawing/2014/main" id="{2C2F0674-E787-1FBB-C92B-42D385A2BACC}"/>
              </a:ext>
            </a:extLst>
          </p:cNvPr>
          <p:cNvSpPr>
            <a:spLocks noGrp="1"/>
          </p:cNvSpPr>
          <p:nvPr>
            <p:ph sz="half" idx="1"/>
          </p:nvPr>
        </p:nvSpPr>
        <p:spPr>
          <a:xfrm>
            <a:off x="1676291" y="5334099"/>
            <a:ext cx="10362525" cy="4538668"/>
          </a:xfrm>
        </p:spPr>
        <p:txBody>
          <a:bodyPr/>
          <a:lstStyle/>
          <a:p>
            <a:pPr marL="0" indent="0">
              <a:buNone/>
            </a:pPr>
            <a:r>
              <a:rPr lang="en-GB" dirty="0">
                <a:highlight>
                  <a:srgbClr val="00FFFF"/>
                </a:highlight>
              </a:rPr>
              <a:t>Yes</a:t>
            </a:r>
            <a:r>
              <a:rPr lang="en-GB" dirty="0"/>
              <a:t> when:</a:t>
            </a:r>
          </a:p>
          <a:p>
            <a:pPr marL="0" indent="0">
              <a:buNone/>
            </a:pPr>
            <a:r>
              <a:rPr lang="en-GB" dirty="0"/>
              <a:t>NEVER</a:t>
            </a:r>
          </a:p>
        </p:txBody>
      </p:sp>
      <p:sp>
        <p:nvSpPr>
          <p:cNvPr id="6" name="TextBox 5">
            <a:extLst>
              <a:ext uri="{FF2B5EF4-FFF2-40B4-BE49-F238E27FC236}">
                <a16:creationId xmlns:a16="http://schemas.microsoft.com/office/drawing/2014/main" id="{96AA7E45-1593-87EF-CC57-15FADA79FA38}"/>
              </a:ext>
            </a:extLst>
          </p:cNvPr>
          <p:cNvSpPr txBox="1"/>
          <p:nvPr/>
        </p:nvSpPr>
        <p:spPr>
          <a:xfrm>
            <a:off x="1676291" y="10524703"/>
            <a:ext cx="19353540" cy="1077218"/>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Contact SAST in first instance</a:t>
            </a:r>
          </a:p>
        </p:txBody>
      </p:sp>
    </p:spTree>
    <p:extLst>
      <p:ext uri="{BB962C8B-B14F-4D97-AF65-F5344CB8AC3E}">
        <p14:creationId xmlns:p14="http://schemas.microsoft.com/office/powerpoint/2010/main" val="1924372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23A45-9759-07DC-552A-68B0BBA133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9F5D4C-8177-86F8-F854-E911CA867490}"/>
              </a:ext>
            </a:extLst>
          </p:cNvPr>
          <p:cNvSpPr>
            <a:spLocks noGrp="1"/>
          </p:cNvSpPr>
          <p:nvPr>
            <p:ph type="title"/>
          </p:nvPr>
        </p:nvSpPr>
        <p:spPr>
          <a:xfrm>
            <a:off x="1676291" y="730652"/>
            <a:ext cx="21029831" cy="2189315"/>
          </a:xfrm>
        </p:spPr>
        <p:txBody>
          <a:bodyPr>
            <a:normAutofit fontScale="90000"/>
          </a:bodyPr>
          <a:lstStyle/>
          <a:p>
            <a:r>
              <a:rPr lang="en-GB" dirty="0"/>
              <a:t>Can I off- roll a pupil when:</a:t>
            </a:r>
            <a:br>
              <a:rPr lang="en-GB" dirty="0"/>
            </a:br>
            <a:r>
              <a:rPr lang="en-GB" sz="8000" b="1" dirty="0"/>
              <a:t>They want to opt for EHE</a:t>
            </a:r>
            <a:br>
              <a:rPr lang="en-GB" dirty="0"/>
            </a:br>
            <a:endParaRPr lang="en-GB" dirty="0"/>
          </a:p>
        </p:txBody>
      </p:sp>
      <p:sp>
        <p:nvSpPr>
          <p:cNvPr id="3" name="Content Placeholder 2">
            <a:extLst>
              <a:ext uri="{FF2B5EF4-FFF2-40B4-BE49-F238E27FC236}">
                <a16:creationId xmlns:a16="http://schemas.microsoft.com/office/drawing/2014/main" id="{5D5EF250-88B8-2D0E-F25A-47EBF7C98DAB}"/>
              </a:ext>
            </a:extLst>
          </p:cNvPr>
          <p:cNvSpPr>
            <a:spLocks noGrp="1"/>
          </p:cNvSpPr>
          <p:nvPr>
            <p:ph sz="half" idx="1"/>
          </p:nvPr>
        </p:nvSpPr>
        <p:spPr>
          <a:xfrm>
            <a:off x="1219121" y="7318793"/>
            <a:ext cx="9665885" cy="4047410"/>
          </a:xfrm>
        </p:spPr>
        <p:txBody>
          <a:bodyPr>
            <a:normAutofit fontScale="77500" lnSpcReduction="20000"/>
          </a:bodyPr>
          <a:lstStyle/>
          <a:p>
            <a:pPr marL="0" indent="0">
              <a:buNone/>
            </a:pPr>
            <a:r>
              <a:rPr lang="en-GB" dirty="0">
                <a:highlight>
                  <a:srgbClr val="00FFFF"/>
                </a:highlight>
              </a:rPr>
              <a:t>Yes</a:t>
            </a:r>
            <a:r>
              <a:rPr lang="en-GB" dirty="0"/>
              <a:t> when:</a:t>
            </a:r>
          </a:p>
          <a:p>
            <a:r>
              <a:rPr lang="en-GB" sz="6200" dirty="0"/>
              <a:t>The parent has provided this information in writing, to the school</a:t>
            </a:r>
          </a:p>
          <a:p>
            <a:r>
              <a:rPr lang="en-GB" sz="6200" dirty="0"/>
              <a:t>The school have informed EHE Team via MENDIX notifications</a:t>
            </a:r>
          </a:p>
          <a:p>
            <a:pPr marL="0" indent="0">
              <a:buNone/>
            </a:pPr>
            <a:endParaRPr lang="en-GB" dirty="0">
              <a:highlight>
                <a:srgbClr val="FFFF00"/>
              </a:highlight>
            </a:endParaRPr>
          </a:p>
        </p:txBody>
      </p:sp>
      <p:sp>
        <p:nvSpPr>
          <p:cNvPr id="4" name="Content Placeholder 3">
            <a:extLst>
              <a:ext uri="{FF2B5EF4-FFF2-40B4-BE49-F238E27FC236}">
                <a16:creationId xmlns:a16="http://schemas.microsoft.com/office/drawing/2014/main" id="{B4690DDD-A65F-1DE6-FFCB-120F0AD7DC49}"/>
              </a:ext>
            </a:extLst>
          </p:cNvPr>
          <p:cNvSpPr>
            <a:spLocks noGrp="1"/>
          </p:cNvSpPr>
          <p:nvPr>
            <p:ph sz="half" idx="2"/>
          </p:nvPr>
        </p:nvSpPr>
        <p:spPr>
          <a:xfrm>
            <a:off x="12191206" y="7494760"/>
            <a:ext cx="10362525" cy="3720862"/>
          </a:xfrm>
        </p:spPr>
        <p:txBody>
          <a:bodyPr>
            <a:normAutofit fontScale="77500" lnSpcReduction="20000"/>
          </a:bodyPr>
          <a:lstStyle/>
          <a:p>
            <a:pPr marL="0" indent="0">
              <a:buNone/>
            </a:pPr>
            <a:r>
              <a:rPr lang="en-GB" dirty="0">
                <a:highlight>
                  <a:srgbClr val="FFFF00"/>
                </a:highlight>
              </a:rPr>
              <a:t>No</a:t>
            </a:r>
            <a:r>
              <a:rPr lang="en-GB" dirty="0"/>
              <a:t> if: </a:t>
            </a:r>
          </a:p>
          <a:p>
            <a:r>
              <a:rPr lang="en-GB" sz="6600" dirty="0"/>
              <a:t>School has made the suggestion to the parent of EHE</a:t>
            </a:r>
          </a:p>
          <a:p>
            <a:r>
              <a:rPr lang="en-GB" sz="6600" dirty="0"/>
              <a:t>Parent has not put intention in writing</a:t>
            </a:r>
          </a:p>
        </p:txBody>
      </p:sp>
      <p:sp>
        <p:nvSpPr>
          <p:cNvPr id="5" name="TextBox 4">
            <a:extLst>
              <a:ext uri="{FF2B5EF4-FFF2-40B4-BE49-F238E27FC236}">
                <a16:creationId xmlns:a16="http://schemas.microsoft.com/office/drawing/2014/main" id="{A894AF1E-BCA1-1AD0-5E09-5CBE024440ED}"/>
              </a:ext>
            </a:extLst>
          </p:cNvPr>
          <p:cNvSpPr txBox="1"/>
          <p:nvPr/>
        </p:nvSpPr>
        <p:spPr>
          <a:xfrm>
            <a:off x="1752485" y="3072348"/>
            <a:ext cx="20877441" cy="3785652"/>
          </a:xfrm>
          <a:prstGeom prst="rect">
            <a:avLst/>
          </a:prstGeom>
          <a:noFill/>
        </p:spPr>
        <p:txBody>
          <a:bodyPr wrap="square" rtlCol="0">
            <a:spAutoFit/>
          </a:bodyPr>
          <a:lstStyle/>
          <a:p>
            <a:r>
              <a:rPr lang="en-GB" sz="4400" i="1" dirty="0">
                <a:solidFill>
                  <a:srgbClr val="08314C"/>
                </a:solidFill>
              </a:rPr>
              <a:t>Context:</a:t>
            </a:r>
          </a:p>
          <a:p>
            <a:r>
              <a:rPr lang="en-GB" sz="4400" i="1" dirty="0">
                <a:solidFill>
                  <a:srgbClr val="08314C"/>
                </a:solidFill>
              </a:rPr>
              <a:t>“Ground F - The parent of a pupil has notified the school in writing that the pupil will be leaving the school to be educated otherwise than at a school” </a:t>
            </a:r>
          </a:p>
          <a:p>
            <a:r>
              <a:rPr lang="en-GB" sz="3600" i="1" dirty="0">
                <a:solidFill>
                  <a:srgbClr val="08314C"/>
                </a:solidFill>
              </a:rPr>
              <a:t>“Relevant regulation 9(1)(f) 240. Where the pupil’s parent has informed the school in writing that the pupil will no longer attend the school after a certain day and will receive education otherwise than at a school and that day has passed, and there is no school attendance order naming the school in force in relation to the pupil.”</a:t>
            </a:r>
          </a:p>
        </p:txBody>
      </p:sp>
      <p:sp>
        <p:nvSpPr>
          <p:cNvPr id="6" name="TextBox 5">
            <a:extLst>
              <a:ext uri="{FF2B5EF4-FFF2-40B4-BE49-F238E27FC236}">
                <a16:creationId xmlns:a16="http://schemas.microsoft.com/office/drawing/2014/main" id="{67754500-8352-FD1C-328A-C42DC58F509B}"/>
              </a:ext>
            </a:extLst>
          </p:cNvPr>
          <p:cNvSpPr txBox="1"/>
          <p:nvPr/>
        </p:nvSpPr>
        <p:spPr>
          <a:xfrm>
            <a:off x="1044960" y="11625635"/>
            <a:ext cx="21661162" cy="1692771"/>
          </a:xfrm>
          <a:prstGeom prst="rect">
            <a:avLst/>
          </a:prstGeom>
          <a:noFill/>
        </p:spPr>
        <p:txBody>
          <a:bodyPr wrap="square" rtlCol="0">
            <a:spAutoFit/>
          </a:bodyPr>
          <a:lstStyle/>
          <a:p>
            <a:r>
              <a:rPr lang="en-GB" sz="5600" b="1" dirty="0">
                <a:solidFill>
                  <a:srgbClr val="08314C"/>
                </a:solidFill>
              </a:rPr>
              <a:t>Actions for school</a:t>
            </a:r>
            <a:r>
              <a:rPr lang="en-GB" sz="5600" dirty="0">
                <a:solidFill>
                  <a:srgbClr val="08314C"/>
                </a:solidFill>
              </a:rPr>
              <a:t>: </a:t>
            </a:r>
            <a:r>
              <a:rPr lang="en-GB" sz="4800" dirty="0">
                <a:solidFill>
                  <a:srgbClr val="08314C"/>
                </a:solidFill>
              </a:rPr>
              <a:t>Inform EHE Hampshire on </a:t>
            </a:r>
            <a:r>
              <a:rPr lang="en-GB" sz="4800" dirty="0">
                <a:solidFill>
                  <a:srgbClr val="08314C"/>
                </a:solidFill>
                <a:hlinkClick r:id="rId2">
                  <a:extLst>
                    <a:ext uri="{A12FA001-AC4F-418D-AE19-62706E023703}">
                      <ahyp:hlinkClr xmlns:ahyp="http://schemas.microsoft.com/office/drawing/2018/hyperlinkcolor" val="tx"/>
                    </a:ext>
                  </a:extLst>
                </a:hlinkClick>
              </a:rPr>
              <a:t>ehehampshire@hants.gov.uk</a:t>
            </a:r>
            <a:endParaRPr lang="en-GB" sz="4800" dirty="0">
              <a:solidFill>
                <a:srgbClr val="08314C"/>
              </a:solidFill>
            </a:endParaRPr>
          </a:p>
          <a:p>
            <a:endParaRPr lang="en-GB" sz="4800" dirty="0"/>
          </a:p>
        </p:txBody>
      </p:sp>
    </p:spTree>
    <p:extLst>
      <p:ext uri="{BB962C8B-B14F-4D97-AF65-F5344CB8AC3E}">
        <p14:creationId xmlns:p14="http://schemas.microsoft.com/office/powerpoint/2010/main" val="1827627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C0CE-498C-5DE3-338E-F331277AF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037B0-B6DC-BFFD-EF7E-C87269A6E1AF}"/>
              </a:ext>
            </a:extLst>
          </p:cNvPr>
          <p:cNvSpPr>
            <a:spLocks noGrp="1"/>
          </p:cNvSpPr>
          <p:nvPr>
            <p:ph type="title"/>
          </p:nvPr>
        </p:nvSpPr>
        <p:spPr>
          <a:xfrm>
            <a:off x="1676291" y="730651"/>
            <a:ext cx="21029831" cy="1751578"/>
          </a:xfrm>
        </p:spPr>
        <p:txBody>
          <a:bodyPr>
            <a:normAutofit fontScale="90000"/>
          </a:bodyPr>
          <a:lstStyle/>
          <a:p>
            <a:r>
              <a:rPr lang="en-GB" dirty="0"/>
              <a:t>Can I off- roll a pupil when:</a:t>
            </a:r>
            <a:br>
              <a:rPr lang="en-GB" dirty="0"/>
            </a:br>
            <a:r>
              <a:rPr lang="en-GB" sz="8000" b="1" dirty="0"/>
              <a:t>They have left the UK</a:t>
            </a:r>
            <a:br>
              <a:rPr lang="en-GB" dirty="0"/>
            </a:br>
            <a:endParaRPr lang="en-GB" dirty="0"/>
          </a:p>
        </p:txBody>
      </p:sp>
      <p:sp>
        <p:nvSpPr>
          <p:cNvPr id="3" name="Content Placeholder 2">
            <a:extLst>
              <a:ext uri="{FF2B5EF4-FFF2-40B4-BE49-F238E27FC236}">
                <a16:creationId xmlns:a16="http://schemas.microsoft.com/office/drawing/2014/main" id="{598F0AC9-77D5-7B22-6436-9392BE8B7B6D}"/>
              </a:ext>
            </a:extLst>
          </p:cNvPr>
          <p:cNvSpPr>
            <a:spLocks noGrp="1"/>
          </p:cNvSpPr>
          <p:nvPr>
            <p:ph sz="half" idx="1"/>
          </p:nvPr>
        </p:nvSpPr>
        <p:spPr>
          <a:xfrm>
            <a:off x="1676291" y="5247019"/>
            <a:ext cx="10362525" cy="5104679"/>
          </a:xfrm>
        </p:spPr>
        <p:txBody>
          <a:bodyPr>
            <a:normAutofit lnSpcReduction="10000"/>
          </a:bodyPr>
          <a:lstStyle/>
          <a:p>
            <a:pPr marL="0" indent="0">
              <a:buNone/>
            </a:pPr>
            <a:r>
              <a:rPr lang="en-GB" dirty="0">
                <a:highlight>
                  <a:srgbClr val="00FFFF"/>
                </a:highlight>
              </a:rPr>
              <a:t>Yes</a:t>
            </a:r>
            <a:r>
              <a:rPr lang="en-GB" dirty="0"/>
              <a:t> when:</a:t>
            </a:r>
          </a:p>
          <a:p>
            <a:r>
              <a:rPr lang="en-GB" dirty="0"/>
              <a:t>Parent has informed school of leaving date (and ideally destination)</a:t>
            </a:r>
          </a:p>
          <a:p>
            <a:r>
              <a:rPr lang="en-GB" dirty="0"/>
              <a:t>Parent confirmed no return date</a:t>
            </a:r>
          </a:p>
          <a:p>
            <a:endParaRPr lang="en-GB" dirty="0"/>
          </a:p>
        </p:txBody>
      </p:sp>
      <p:sp>
        <p:nvSpPr>
          <p:cNvPr id="4" name="Content Placeholder 3">
            <a:extLst>
              <a:ext uri="{FF2B5EF4-FFF2-40B4-BE49-F238E27FC236}">
                <a16:creationId xmlns:a16="http://schemas.microsoft.com/office/drawing/2014/main" id="{381AE3A0-1B5C-507B-E2E7-4D1260026AC2}"/>
              </a:ext>
            </a:extLst>
          </p:cNvPr>
          <p:cNvSpPr>
            <a:spLocks noGrp="1"/>
          </p:cNvSpPr>
          <p:nvPr>
            <p:ph sz="half" idx="2"/>
          </p:nvPr>
        </p:nvSpPr>
        <p:spPr>
          <a:xfrm>
            <a:off x="12343596" y="5247016"/>
            <a:ext cx="10362525" cy="4745865"/>
          </a:xfrm>
        </p:spPr>
        <p:txBody>
          <a:bodyPr>
            <a:normAutofit lnSpcReduction="10000"/>
          </a:bodyPr>
          <a:lstStyle/>
          <a:p>
            <a:pPr marL="0" indent="0">
              <a:buNone/>
            </a:pPr>
            <a:r>
              <a:rPr lang="en-GB" dirty="0">
                <a:highlight>
                  <a:srgbClr val="FFFF00"/>
                </a:highlight>
              </a:rPr>
              <a:t>No</a:t>
            </a:r>
            <a:r>
              <a:rPr lang="en-GB" dirty="0"/>
              <a:t> if: </a:t>
            </a:r>
          </a:p>
          <a:p>
            <a:r>
              <a:rPr lang="en-GB" dirty="0"/>
              <a:t>A return date has been provided (this would constitute a Leave of Absence request)</a:t>
            </a:r>
          </a:p>
        </p:txBody>
      </p:sp>
      <p:sp>
        <p:nvSpPr>
          <p:cNvPr id="5" name="TextBox 4">
            <a:extLst>
              <a:ext uri="{FF2B5EF4-FFF2-40B4-BE49-F238E27FC236}">
                <a16:creationId xmlns:a16="http://schemas.microsoft.com/office/drawing/2014/main" id="{28A95E24-2BBC-7452-7E9A-378E068D2084}"/>
              </a:ext>
            </a:extLst>
          </p:cNvPr>
          <p:cNvSpPr txBox="1"/>
          <p:nvPr/>
        </p:nvSpPr>
        <p:spPr>
          <a:xfrm>
            <a:off x="1676291" y="2775068"/>
            <a:ext cx="21029831" cy="2308324"/>
          </a:xfrm>
          <a:prstGeom prst="rect">
            <a:avLst/>
          </a:prstGeom>
          <a:noFill/>
        </p:spPr>
        <p:txBody>
          <a:bodyPr wrap="square" rtlCol="0">
            <a:spAutoFit/>
          </a:bodyPr>
          <a:lstStyle/>
          <a:p>
            <a:r>
              <a:rPr lang="en-GB" sz="4800" i="1" dirty="0">
                <a:solidFill>
                  <a:srgbClr val="08314C"/>
                </a:solidFill>
              </a:rPr>
              <a:t>Context: </a:t>
            </a:r>
          </a:p>
          <a:p>
            <a:r>
              <a:rPr lang="en-GB" sz="4800" i="1" dirty="0">
                <a:solidFill>
                  <a:srgbClr val="08314C"/>
                </a:solidFill>
              </a:rPr>
              <a:t>“Ground G - The pupil no longer normally lives a reasonable distance from the school”</a:t>
            </a:r>
          </a:p>
        </p:txBody>
      </p:sp>
      <p:sp>
        <p:nvSpPr>
          <p:cNvPr id="6" name="TextBox 5">
            <a:extLst>
              <a:ext uri="{FF2B5EF4-FFF2-40B4-BE49-F238E27FC236}">
                <a16:creationId xmlns:a16="http://schemas.microsoft.com/office/drawing/2014/main" id="{E78B27C3-6BCD-5EAC-6F43-3D8370159740}"/>
              </a:ext>
            </a:extLst>
          </p:cNvPr>
          <p:cNvSpPr txBox="1"/>
          <p:nvPr/>
        </p:nvSpPr>
        <p:spPr>
          <a:xfrm>
            <a:off x="1398175" y="10717499"/>
            <a:ext cx="21029831" cy="2062103"/>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Submit CME Referral (MENDIX), remove from roll and upload CTF to Lost Pupil Database via S2S system. </a:t>
            </a:r>
          </a:p>
        </p:txBody>
      </p:sp>
    </p:spTree>
    <p:extLst>
      <p:ext uri="{BB962C8B-B14F-4D97-AF65-F5344CB8AC3E}">
        <p14:creationId xmlns:p14="http://schemas.microsoft.com/office/powerpoint/2010/main" val="418912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CDEA8-79A1-971D-CC8D-AFA6AF696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38FAFC-3D06-C103-E411-71ED351F1AFF}"/>
              </a:ext>
            </a:extLst>
          </p:cNvPr>
          <p:cNvSpPr>
            <a:spLocks noGrp="1"/>
          </p:cNvSpPr>
          <p:nvPr>
            <p:ph type="title"/>
          </p:nvPr>
        </p:nvSpPr>
        <p:spPr>
          <a:xfrm>
            <a:off x="1676291" y="730651"/>
            <a:ext cx="21029831" cy="1751578"/>
          </a:xfrm>
        </p:spPr>
        <p:txBody>
          <a:bodyPr>
            <a:normAutofit fontScale="90000"/>
          </a:bodyPr>
          <a:lstStyle/>
          <a:p>
            <a:r>
              <a:rPr lang="en-GB" dirty="0"/>
              <a:t>Can I off- roll a pupil when:</a:t>
            </a:r>
            <a:br>
              <a:rPr lang="en-GB" dirty="0"/>
            </a:br>
            <a:r>
              <a:rPr lang="en-GB" sz="8000" b="1" dirty="0"/>
              <a:t>They have left Hampshire</a:t>
            </a:r>
            <a:br>
              <a:rPr lang="en-GB" dirty="0"/>
            </a:br>
            <a:endParaRPr lang="en-GB" dirty="0"/>
          </a:p>
        </p:txBody>
      </p:sp>
      <p:sp>
        <p:nvSpPr>
          <p:cNvPr id="3" name="Content Placeholder 2">
            <a:extLst>
              <a:ext uri="{FF2B5EF4-FFF2-40B4-BE49-F238E27FC236}">
                <a16:creationId xmlns:a16="http://schemas.microsoft.com/office/drawing/2014/main" id="{9593FB5A-1734-E628-172C-FB92E6C24C57}"/>
              </a:ext>
            </a:extLst>
          </p:cNvPr>
          <p:cNvSpPr>
            <a:spLocks noGrp="1"/>
          </p:cNvSpPr>
          <p:nvPr>
            <p:ph sz="half" idx="1"/>
          </p:nvPr>
        </p:nvSpPr>
        <p:spPr>
          <a:xfrm>
            <a:off x="1676291" y="5247019"/>
            <a:ext cx="10362525" cy="4745863"/>
          </a:xfrm>
        </p:spPr>
        <p:txBody>
          <a:bodyPr>
            <a:normAutofit lnSpcReduction="10000"/>
          </a:bodyPr>
          <a:lstStyle/>
          <a:p>
            <a:pPr marL="0" indent="0">
              <a:buNone/>
            </a:pPr>
            <a:r>
              <a:rPr lang="en-GB" dirty="0">
                <a:highlight>
                  <a:srgbClr val="00FFFF"/>
                </a:highlight>
              </a:rPr>
              <a:t>Yes</a:t>
            </a:r>
            <a:r>
              <a:rPr lang="en-GB" dirty="0"/>
              <a:t> when:</a:t>
            </a:r>
          </a:p>
          <a:p>
            <a:r>
              <a:rPr lang="en-GB" dirty="0"/>
              <a:t>Parent has informed school of leaving date (and ideally destination)</a:t>
            </a:r>
          </a:p>
          <a:p>
            <a:r>
              <a:rPr lang="en-GB" dirty="0"/>
              <a:t>Parent confirmed no return date</a:t>
            </a:r>
          </a:p>
          <a:p>
            <a:endParaRPr lang="en-GB" dirty="0"/>
          </a:p>
        </p:txBody>
      </p:sp>
      <p:sp>
        <p:nvSpPr>
          <p:cNvPr id="4" name="Content Placeholder 3">
            <a:extLst>
              <a:ext uri="{FF2B5EF4-FFF2-40B4-BE49-F238E27FC236}">
                <a16:creationId xmlns:a16="http://schemas.microsoft.com/office/drawing/2014/main" id="{D9F30D3A-9DF6-6B75-D781-73A0DFB5209B}"/>
              </a:ext>
            </a:extLst>
          </p:cNvPr>
          <p:cNvSpPr>
            <a:spLocks noGrp="1"/>
          </p:cNvSpPr>
          <p:nvPr>
            <p:ph sz="half" idx="2"/>
          </p:nvPr>
        </p:nvSpPr>
        <p:spPr>
          <a:xfrm>
            <a:off x="12343596" y="5247016"/>
            <a:ext cx="10362525" cy="4745865"/>
          </a:xfrm>
        </p:spPr>
        <p:txBody>
          <a:bodyPr lIns="91440" tIns="45720" rIns="91440" bIns="45720" anchor="t">
            <a:normAutofit lnSpcReduction="10000"/>
          </a:bodyPr>
          <a:lstStyle/>
          <a:p>
            <a:pPr marL="0" indent="0">
              <a:buNone/>
            </a:pPr>
            <a:r>
              <a:rPr lang="en-GB" dirty="0">
                <a:highlight>
                  <a:srgbClr val="FFFF00"/>
                </a:highlight>
              </a:rPr>
              <a:t>No</a:t>
            </a:r>
            <a:r>
              <a:rPr lang="en-GB" dirty="0"/>
              <a:t> if: </a:t>
            </a:r>
          </a:p>
          <a:p>
            <a:pPr marL="456565" indent="-456565"/>
            <a:r>
              <a:rPr lang="en-GB" dirty="0">
                <a:latin typeface="Arial"/>
                <a:cs typeface="Arial"/>
              </a:rPr>
              <a:t>A return date has been provided (this would constitute a Leave of Absence request)</a:t>
            </a:r>
            <a:endParaRPr lang="en-GB" dirty="0"/>
          </a:p>
        </p:txBody>
      </p:sp>
      <p:sp>
        <p:nvSpPr>
          <p:cNvPr id="5" name="TextBox 4">
            <a:extLst>
              <a:ext uri="{FF2B5EF4-FFF2-40B4-BE49-F238E27FC236}">
                <a16:creationId xmlns:a16="http://schemas.microsoft.com/office/drawing/2014/main" id="{99BF3913-2500-8A47-0304-1E7C7CFF9DE5}"/>
              </a:ext>
            </a:extLst>
          </p:cNvPr>
          <p:cNvSpPr txBox="1"/>
          <p:nvPr/>
        </p:nvSpPr>
        <p:spPr>
          <a:xfrm>
            <a:off x="1121435" y="2851560"/>
            <a:ext cx="21584688" cy="1569660"/>
          </a:xfrm>
          <a:prstGeom prst="rect">
            <a:avLst/>
          </a:prstGeom>
          <a:noFill/>
        </p:spPr>
        <p:txBody>
          <a:bodyPr wrap="square" rtlCol="0">
            <a:spAutoFit/>
          </a:bodyPr>
          <a:lstStyle/>
          <a:p>
            <a:r>
              <a:rPr lang="en-GB" sz="4800" i="1" dirty="0">
                <a:solidFill>
                  <a:srgbClr val="08314C"/>
                </a:solidFill>
              </a:rPr>
              <a:t>Context: </a:t>
            </a:r>
          </a:p>
          <a:p>
            <a:r>
              <a:rPr lang="en-GB" sz="4800" i="1" dirty="0">
                <a:solidFill>
                  <a:srgbClr val="08314C"/>
                </a:solidFill>
              </a:rPr>
              <a:t>“Ground G - The pupil no longer normally lives a reasonable distance from the school”</a:t>
            </a:r>
          </a:p>
        </p:txBody>
      </p:sp>
      <p:sp>
        <p:nvSpPr>
          <p:cNvPr id="6" name="TextBox 5">
            <a:extLst>
              <a:ext uri="{FF2B5EF4-FFF2-40B4-BE49-F238E27FC236}">
                <a16:creationId xmlns:a16="http://schemas.microsoft.com/office/drawing/2014/main" id="{B1FBE955-846C-CFA2-ABCD-3403F35FFE4E}"/>
              </a:ext>
            </a:extLst>
          </p:cNvPr>
          <p:cNvSpPr txBox="1"/>
          <p:nvPr/>
        </p:nvSpPr>
        <p:spPr>
          <a:xfrm>
            <a:off x="828136" y="9992881"/>
            <a:ext cx="22566702" cy="3046988"/>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Submit CME Referral (MENDIX), remove from roll and upload CTF to Lost Pupil Database via S2S system. </a:t>
            </a:r>
          </a:p>
          <a:p>
            <a:r>
              <a:rPr lang="en-GB" sz="6000" dirty="0">
                <a:solidFill>
                  <a:srgbClr val="08314C"/>
                </a:solidFill>
              </a:rPr>
              <a:t>(If EHCP – contact SEN also who will complete ‘moving out’ process)</a:t>
            </a:r>
            <a:endParaRPr lang="en-GB" sz="6400" dirty="0">
              <a:solidFill>
                <a:srgbClr val="08314C"/>
              </a:solidFill>
            </a:endParaRPr>
          </a:p>
        </p:txBody>
      </p:sp>
    </p:spTree>
    <p:extLst>
      <p:ext uri="{BB962C8B-B14F-4D97-AF65-F5344CB8AC3E}">
        <p14:creationId xmlns:p14="http://schemas.microsoft.com/office/powerpoint/2010/main" val="3906112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4B4C-B5E1-E29C-71E7-6099FB7E8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B5570-A4DF-C5F3-FA00-409D037E9EF3}"/>
              </a:ext>
            </a:extLst>
          </p:cNvPr>
          <p:cNvSpPr>
            <a:spLocks noGrp="1"/>
          </p:cNvSpPr>
          <p:nvPr>
            <p:ph type="title"/>
          </p:nvPr>
        </p:nvSpPr>
        <p:spPr>
          <a:xfrm>
            <a:off x="1023191" y="723684"/>
            <a:ext cx="22640810" cy="1751578"/>
          </a:xfrm>
        </p:spPr>
        <p:txBody>
          <a:bodyPr>
            <a:normAutofit fontScale="90000"/>
          </a:bodyPr>
          <a:lstStyle/>
          <a:p>
            <a:r>
              <a:rPr lang="en-GB" dirty="0"/>
              <a:t>Can I off- roll a pupil when:</a:t>
            </a:r>
            <a:br>
              <a:rPr lang="en-GB" dirty="0"/>
            </a:br>
            <a:r>
              <a:rPr lang="en-GB" sz="7300" dirty="0"/>
              <a:t>They have moved out of area but remain in Hampshire</a:t>
            </a:r>
            <a:br>
              <a:rPr lang="en-GB" dirty="0"/>
            </a:br>
            <a:endParaRPr lang="en-GB" dirty="0"/>
          </a:p>
        </p:txBody>
      </p:sp>
      <p:sp>
        <p:nvSpPr>
          <p:cNvPr id="3" name="Content Placeholder 2">
            <a:extLst>
              <a:ext uri="{FF2B5EF4-FFF2-40B4-BE49-F238E27FC236}">
                <a16:creationId xmlns:a16="http://schemas.microsoft.com/office/drawing/2014/main" id="{C73E3946-3B12-A8ED-AE12-38129B581B45}"/>
              </a:ext>
            </a:extLst>
          </p:cNvPr>
          <p:cNvSpPr>
            <a:spLocks noGrp="1"/>
          </p:cNvSpPr>
          <p:nvPr>
            <p:ph sz="half" idx="1"/>
          </p:nvPr>
        </p:nvSpPr>
        <p:spPr>
          <a:xfrm>
            <a:off x="1676291" y="5247019"/>
            <a:ext cx="10362525" cy="4745863"/>
          </a:xfrm>
        </p:spPr>
        <p:txBody>
          <a:bodyPr>
            <a:normAutofit fontScale="92500" lnSpcReduction="10000"/>
          </a:bodyPr>
          <a:lstStyle/>
          <a:p>
            <a:pPr marL="0" indent="0">
              <a:buNone/>
            </a:pPr>
            <a:r>
              <a:rPr lang="en-GB" dirty="0">
                <a:highlight>
                  <a:srgbClr val="00FFFF"/>
                </a:highlight>
              </a:rPr>
              <a:t>Yes</a:t>
            </a:r>
            <a:r>
              <a:rPr lang="en-GB" dirty="0"/>
              <a:t> when:</a:t>
            </a:r>
          </a:p>
          <a:p>
            <a:r>
              <a:rPr lang="en-GB" dirty="0"/>
              <a:t>Parent has informed school of leaving date (and ideally destination)</a:t>
            </a:r>
          </a:p>
          <a:p>
            <a:r>
              <a:rPr lang="en-GB" dirty="0"/>
              <a:t>Parent confirmed no return date</a:t>
            </a:r>
          </a:p>
          <a:p>
            <a:endParaRPr lang="en-GB" dirty="0"/>
          </a:p>
        </p:txBody>
      </p:sp>
      <p:sp>
        <p:nvSpPr>
          <p:cNvPr id="4" name="Content Placeholder 3">
            <a:extLst>
              <a:ext uri="{FF2B5EF4-FFF2-40B4-BE49-F238E27FC236}">
                <a16:creationId xmlns:a16="http://schemas.microsoft.com/office/drawing/2014/main" id="{666FBF52-B8A4-10BC-D89D-2DB543BA86C4}"/>
              </a:ext>
            </a:extLst>
          </p:cNvPr>
          <p:cNvSpPr>
            <a:spLocks noGrp="1"/>
          </p:cNvSpPr>
          <p:nvPr>
            <p:ph sz="half" idx="2"/>
          </p:nvPr>
        </p:nvSpPr>
        <p:spPr>
          <a:xfrm>
            <a:off x="12343596" y="5247016"/>
            <a:ext cx="10612880" cy="4745865"/>
          </a:xfrm>
        </p:spPr>
        <p:txBody>
          <a:bodyPr lIns="91440" tIns="45720" rIns="91440" bIns="45720" anchor="t">
            <a:normAutofit fontScale="92500" lnSpcReduction="10000"/>
          </a:bodyPr>
          <a:lstStyle/>
          <a:p>
            <a:pPr marL="0" indent="0">
              <a:buNone/>
            </a:pPr>
            <a:r>
              <a:rPr lang="en-GB" dirty="0">
                <a:highlight>
                  <a:srgbClr val="FFFF00"/>
                </a:highlight>
              </a:rPr>
              <a:t>No</a:t>
            </a:r>
            <a:r>
              <a:rPr lang="en-GB" dirty="0"/>
              <a:t> if: </a:t>
            </a:r>
          </a:p>
          <a:p>
            <a:pPr marL="456565" indent="-456565"/>
            <a:r>
              <a:rPr lang="en-GB" dirty="0">
                <a:latin typeface="Arial"/>
                <a:cs typeface="Arial"/>
              </a:rPr>
              <a:t>A return date has been provided (this would constitute a Leave of Absence request)</a:t>
            </a:r>
          </a:p>
          <a:p>
            <a:pPr marL="456565" indent="-456565"/>
            <a:r>
              <a:rPr lang="en-GB" dirty="0">
                <a:latin typeface="Arial"/>
                <a:cs typeface="Arial"/>
              </a:rPr>
              <a:t>The student has an EHCP </a:t>
            </a:r>
          </a:p>
          <a:p>
            <a:pPr marL="0" indent="0">
              <a:buNone/>
            </a:pPr>
            <a:r>
              <a:rPr lang="en-GB" sz="4000" dirty="0">
                <a:latin typeface="Arial"/>
                <a:cs typeface="Arial"/>
              </a:rPr>
              <a:t>(Review required to identify new placement)</a:t>
            </a:r>
            <a:r>
              <a:rPr lang="en-GB" dirty="0">
                <a:latin typeface="Arial"/>
                <a:cs typeface="Arial"/>
              </a:rPr>
              <a:t> </a:t>
            </a:r>
            <a:endParaRPr lang="en-GB" dirty="0"/>
          </a:p>
        </p:txBody>
      </p:sp>
      <p:sp>
        <p:nvSpPr>
          <p:cNvPr id="5" name="TextBox 4">
            <a:extLst>
              <a:ext uri="{FF2B5EF4-FFF2-40B4-BE49-F238E27FC236}">
                <a16:creationId xmlns:a16="http://schemas.microsoft.com/office/drawing/2014/main" id="{A8303F73-18D3-F527-53C6-357F315E3E6C}"/>
              </a:ext>
            </a:extLst>
          </p:cNvPr>
          <p:cNvSpPr txBox="1"/>
          <p:nvPr/>
        </p:nvSpPr>
        <p:spPr>
          <a:xfrm>
            <a:off x="1121155" y="3301416"/>
            <a:ext cx="21835321" cy="1569660"/>
          </a:xfrm>
          <a:prstGeom prst="rect">
            <a:avLst/>
          </a:prstGeom>
          <a:noFill/>
        </p:spPr>
        <p:txBody>
          <a:bodyPr wrap="square" rtlCol="0">
            <a:spAutoFit/>
          </a:bodyPr>
          <a:lstStyle/>
          <a:p>
            <a:r>
              <a:rPr lang="en-GB" sz="4800" i="1" dirty="0">
                <a:solidFill>
                  <a:srgbClr val="08314C"/>
                </a:solidFill>
              </a:rPr>
              <a:t>Context: </a:t>
            </a:r>
          </a:p>
          <a:p>
            <a:r>
              <a:rPr lang="en-GB" sz="4800" i="1" dirty="0">
                <a:solidFill>
                  <a:srgbClr val="08314C"/>
                </a:solidFill>
              </a:rPr>
              <a:t>“Ground G - The pupil no longer normally lives a reasonable distance from the school”</a:t>
            </a:r>
          </a:p>
        </p:txBody>
      </p:sp>
      <p:sp>
        <p:nvSpPr>
          <p:cNvPr id="6" name="TextBox 5">
            <a:extLst>
              <a:ext uri="{FF2B5EF4-FFF2-40B4-BE49-F238E27FC236}">
                <a16:creationId xmlns:a16="http://schemas.microsoft.com/office/drawing/2014/main" id="{301E6FB5-D0A0-0F0E-B1F9-832E931E3474}"/>
              </a:ext>
            </a:extLst>
          </p:cNvPr>
          <p:cNvSpPr txBox="1"/>
          <p:nvPr/>
        </p:nvSpPr>
        <p:spPr>
          <a:xfrm>
            <a:off x="1301565" y="10414584"/>
            <a:ext cx="21474500" cy="2062103"/>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Submit CME Referral (MENDIX), remove from roll and upload CTF to Lost Pupil Database via S2S system. </a:t>
            </a:r>
          </a:p>
        </p:txBody>
      </p:sp>
    </p:spTree>
    <p:extLst>
      <p:ext uri="{BB962C8B-B14F-4D97-AF65-F5344CB8AC3E}">
        <p14:creationId xmlns:p14="http://schemas.microsoft.com/office/powerpoint/2010/main" val="1941790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6F1CA-D8D0-1FBF-0811-A95C6677F8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66DC4-90A6-7547-4B87-33F2A791CFB6}"/>
              </a:ext>
            </a:extLst>
          </p:cNvPr>
          <p:cNvSpPr>
            <a:spLocks noGrp="1"/>
          </p:cNvSpPr>
          <p:nvPr>
            <p:ph type="title"/>
          </p:nvPr>
        </p:nvSpPr>
        <p:spPr/>
        <p:txBody>
          <a:bodyPr>
            <a:normAutofit fontScale="90000"/>
          </a:bodyPr>
          <a:lstStyle/>
          <a:p>
            <a:br>
              <a:rPr lang="en-GB" dirty="0"/>
            </a:br>
            <a:br>
              <a:rPr lang="en-GB" dirty="0"/>
            </a:br>
            <a:endParaRPr lang="en-GB" dirty="0"/>
          </a:p>
        </p:txBody>
      </p:sp>
      <p:sp>
        <p:nvSpPr>
          <p:cNvPr id="3" name="Content Placeholder 2">
            <a:extLst>
              <a:ext uri="{FF2B5EF4-FFF2-40B4-BE49-F238E27FC236}">
                <a16:creationId xmlns:a16="http://schemas.microsoft.com/office/drawing/2014/main" id="{783E089B-44D5-1A52-667D-4CBCAABEB2EF}"/>
              </a:ext>
            </a:extLst>
          </p:cNvPr>
          <p:cNvSpPr>
            <a:spLocks noGrp="1"/>
          </p:cNvSpPr>
          <p:nvPr>
            <p:ph sz="half" idx="1"/>
          </p:nvPr>
        </p:nvSpPr>
        <p:spPr>
          <a:xfrm>
            <a:off x="1219120" y="3987582"/>
            <a:ext cx="13105547" cy="8096527"/>
          </a:xfrm>
        </p:spPr>
        <p:txBody>
          <a:bodyPr>
            <a:noAutofit/>
          </a:bodyPr>
          <a:lstStyle/>
          <a:p>
            <a:pPr marL="0" indent="0">
              <a:buNone/>
            </a:pPr>
            <a:r>
              <a:rPr lang="en-GB" sz="3200" dirty="0">
                <a:highlight>
                  <a:srgbClr val="00FFFF"/>
                </a:highlight>
              </a:rPr>
              <a:t>Yes</a:t>
            </a:r>
            <a:r>
              <a:rPr lang="en-GB" sz="3200" dirty="0"/>
              <a:t> when:</a:t>
            </a:r>
          </a:p>
          <a:p>
            <a:r>
              <a:rPr lang="en-GB" sz="3600" dirty="0"/>
              <a:t>A pupil has been granted a leave of absence and: </a:t>
            </a:r>
          </a:p>
          <a:p>
            <a:pPr marL="0" indent="0">
              <a:buNone/>
            </a:pPr>
            <a:r>
              <a:rPr lang="en-GB" sz="3600" dirty="0"/>
              <a:t>• the pupil has not attended school within the ten school days immediately after the end of the period that the leave was granted for, </a:t>
            </a:r>
          </a:p>
          <a:p>
            <a:pPr marL="0" indent="0">
              <a:buNone/>
            </a:pPr>
            <a:r>
              <a:rPr lang="en-GB" sz="3600" dirty="0"/>
              <a:t>• the school does not have reasonable grounds to believe that the pupil is unable to attend because of sickness or an unavoidable cause, and </a:t>
            </a:r>
          </a:p>
          <a:p>
            <a:pPr marL="0" indent="0">
              <a:buNone/>
            </a:pPr>
            <a:r>
              <a:rPr lang="en-GB" sz="3600" dirty="0"/>
              <a:t>• the school </a:t>
            </a:r>
            <a:r>
              <a:rPr lang="en-GB" sz="3600" b="1" dirty="0"/>
              <a:t>and</a:t>
            </a:r>
            <a:r>
              <a:rPr lang="en-GB" sz="3600" dirty="0"/>
              <a:t> the local authority have jointly made reasonable efforts to find out the pupil’s location and circumstances, but: </a:t>
            </a:r>
            <a:endParaRPr lang="en-GB" sz="3000" dirty="0"/>
          </a:p>
          <a:p>
            <a:pPr>
              <a:buFont typeface="Courier New" panose="02070309020205020404" pitchFamily="49" charset="0"/>
              <a:buChar char="o"/>
            </a:pPr>
            <a:r>
              <a:rPr lang="en-GB" sz="3000" dirty="0"/>
              <a:t>they have not succeeded, or </a:t>
            </a:r>
          </a:p>
          <a:p>
            <a:pPr>
              <a:buFont typeface="Courier New" panose="02070309020205020404" pitchFamily="49" charset="0"/>
              <a:buChar char="o"/>
            </a:pPr>
            <a:r>
              <a:rPr lang="en-GB" sz="3000" dirty="0"/>
              <a:t>they have succeeded but they agree that there are no reasonable grounds to believe that the pupil will attend the school again, taking into account any reasonable steps that could be taken (either jointly or separately) to secure the pupil’s attendance.</a:t>
            </a:r>
          </a:p>
        </p:txBody>
      </p:sp>
      <p:sp>
        <p:nvSpPr>
          <p:cNvPr id="4" name="Content Placeholder 3">
            <a:extLst>
              <a:ext uri="{FF2B5EF4-FFF2-40B4-BE49-F238E27FC236}">
                <a16:creationId xmlns:a16="http://schemas.microsoft.com/office/drawing/2014/main" id="{55CB07B9-6B34-A05F-B430-38A0BA98560A}"/>
              </a:ext>
            </a:extLst>
          </p:cNvPr>
          <p:cNvSpPr>
            <a:spLocks noGrp="1"/>
          </p:cNvSpPr>
          <p:nvPr>
            <p:ph sz="half" idx="2"/>
          </p:nvPr>
        </p:nvSpPr>
        <p:spPr>
          <a:xfrm>
            <a:off x="14585907" y="3987583"/>
            <a:ext cx="8120213" cy="4612020"/>
          </a:xfrm>
        </p:spPr>
        <p:txBody>
          <a:bodyPr>
            <a:normAutofit fontScale="77500" lnSpcReduction="20000"/>
          </a:bodyPr>
          <a:lstStyle/>
          <a:p>
            <a:pPr marL="0" indent="0">
              <a:buNone/>
            </a:pPr>
            <a:r>
              <a:rPr lang="en-GB" dirty="0">
                <a:highlight>
                  <a:srgbClr val="FFFF00"/>
                </a:highlight>
              </a:rPr>
              <a:t>No</a:t>
            </a:r>
            <a:r>
              <a:rPr lang="en-GB" dirty="0"/>
              <a:t> if: </a:t>
            </a:r>
          </a:p>
          <a:p>
            <a:r>
              <a:rPr lang="en-GB" dirty="0"/>
              <a:t> The school cannot evidence the ‘reasonable efforts’ made ascertain return date</a:t>
            </a:r>
          </a:p>
          <a:p>
            <a:r>
              <a:rPr lang="en-GB" dirty="0"/>
              <a:t>You do not have the agreement of the local authority</a:t>
            </a:r>
          </a:p>
          <a:p>
            <a:pPr marL="0" indent="0">
              <a:buNone/>
            </a:pPr>
            <a:endParaRPr lang="en-GB" dirty="0"/>
          </a:p>
        </p:txBody>
      </p:sp>
      <p:sp>
        <p:nvSpPr>
          <p:cNvPr id="5" name="TextBox 4">
            <a:extLst>
              <a:ext uri="{FF2B5EF4-FFF2-40B4-BE49-F238E27FC236}">
                <a16:creationId xmlns:a16="http://schemas.microsoft.com/office/drawing/2014/main" id="{D3A304D8-4C8F-BD28-A556-588A6B3554AC}"/>
              </a:ext>
            </a:extLst>
          </p:cNvPr>
          <p:cNvSpPr txBox="1"/>
          <p:nvPr/>
        </p:nvSpPr>
        <p:spPr>
          <a:xfrm>
            <a:off x="1676289" y="2909081"/>
            <a:ext cx="21029831" cy="830997"/>
          </a:xfrm>
          <a:prstGeom prst="rect">
            <a:avLst/>
          </a:prstGeom>
          <a:noFill/>
        </p:spPr>
        <p:txBody>
          <a:bodyPr wrap="square" rtlCol="0">
            <a:spAutoFit/>
          </a:bodyPr>
          <a:lstStyle/>
          <a:p>
            <a:r>
              <a:rPr lang="en-GB" sz="4800" i="1" dirty="0">
                <a:solidFill>
                  <a:srgbClr val="08314C"/>
                </a:solidFill>
              </a:rPr>
              <a:t>Context: “Ground H - The pupil has not returned following a leave of absence” </a:t>
            </a:r>
          </a:p>
        </p:txBody>
      </p:sp>
      <p:sp>
        <p:nvSpPr>
          <p:cNvPr id="6" name="TextBox 5">
            <a:extLst>
              <a:ext uri="{FF2B5EF4-FFF2-40B4-BE49-F238E27FC236}">
                <a16:creationId xmlns:a16="http://schemas.microsoft.com/office/drawing/2014/main" id="{EAF18A06-4D35-BA7D-75FC-88F570BE6BBF}"/>
              </a:ext>
            </a:extLst>
          </p:cNvPr>
          <p:cNvSpPr txBox="1"/>
          <p:nvPr/>
        </p:nvSpPr>
        <p:spPr>
          <a:xfrm>
            <a:off x="14585906" y="9260578"/>
            <a:ext cx="8577386" cy="3046988"/>
          </a:xfrm>
          <a:prstGeom prst="rect">
            <a:avLst/>
          </a:prstGeom>
          <a:noFill/>
        </p:spPr>
        <p:txBody>
          <a:bodyPr wrap="square" rtlCol="0">
            <a:spAutoFit/>
          </a:bodyPr>
          <a:lstStyle/>
          <a:p>
            <a:r>
              <a:rPr lang="en-GB" sz="6400" b="1" dirty="0">
                <a:solidFill>
                  <a:srgbClr val="08314C"/>
                </a:solidFill>
              </a:rPr>
              <a:t>Actions for school:</a:t>
            </a:r>
          </a:p>
          <a:p>
            <a:r>
              <a:rPr lang="en-GB" sz="6400" dirty="0">
                <a:solidFill>
                  <a:srgbClr val="08314C"/>
                </a:solidFill>
              </a:rPr>
              <a:t>Submit CME (PMOOE) referral via MENDIX</a:t>
            </a:r>
          </a:p>
        </p:txBody>
      </p:sp>
      <p:sp>
        <p:nvSpPr>
          <p:cNvPr id="7" name="Title 1">
            <a:extLst>
              <a:ext uri="{FF2B5EF4-FFF2-40B4-BE49-F238E27FC236}">
                <a16:creationId xmlns:a16="http://schemas.microsoft.com/office/drawing/2014/main" id="{E06113A4-0A20-4674-3100-69BAFB49F5BD}"/>
              </a:ext>
            </a:extLst>
          </p:cNvPr>
          <p:cNvSpPr txBox="1">
            <a:spLocks/>
          </p:cNvSpPr>
          <p:nvPr/>
        </p:nvSpPr>
        <p:spPr>
          <a:xfrm>
            <a:off x="994833" y="658473"/>
            <a:ext cx="22640810" cy="1999081"/>
          </a:xfrm>
        </p:spPr>
        <p:txBody>
          <a:bodyPr>
            <a:normAutofit fontScale="25000" lnSpcReduction="20000"/>
          </a:bodyPr>
          <a:lstStyle>
            <a:lvl1pPr algn="l" defTabSz="1828709" rtl="0" eaLnBrk="1" latinLnBrk="0" hangingPunct="1">
              <a:lnSpc>
                <a:spcPct val="90000"/>
              </a:lnSpc>
              <a:spcBef>
                <a:spcPct val="0"/>
              </a:spcBef>
              <a:buNone/>
              <a:defRPr sz="8800" b="1" kern="1200">
                <a:solidFill>
                  <a:srgbClr val="08314C"/>
                </a:solidFill>
                <a:latin typeface="Arial" panose="020B0604020202020204" pitchFamily="34" charset="0"/>
                <a:ea typeface="+mj-ea"/>
                <a:cs typeface="Arial" panose="020B0604020202020204" pitchFamily="34" charset="0"/>
              </a:defRPr>
            </a:lvl1pPr>
          </a:lstStyle>
          <a:p>
            <a:pPr>
              <a:lnSpc>
                <a:spcPct val="120000"/>
              </a:lnSpc>
            </a:pPr>
            <a:r>
              <a:rPr lang="en-GB" sz="26300" dirty="0"/>
              <a:t>Can I off- roll a pupil when:</a:t>
            </a:r>
            <a:br>
              <a:rPr lang="en-GB" dirty="0"/>
            </a:br>
            <a:r>
              <a:rPr lang="en-GB" sz="24000" dirty="0"/>
              <a:t>They have not returned after a leave of absence</a:t>
            </a:r>
            <a:br>
              <a:rPr lang="en-GB" dirty="0"/>
            </a:br>
            <a:endParaRPr lang="en-GB" dirty="0"/>
          </a:p>
        </p:txBody>
      </p:sp>
    </p:spTree>
    <p:extLst>
      <p:ext uri="{BB962C8B-B14F-4D97-AF65-F5344CB8AC3E}">
        <p14:creationId xmlns:p14="http://schemas.microsoft.com/office/powerpoint/2010/main" val="2418121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E2986-F75D-54EF-20CC-E9D8392A1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351EC-32A9-E697-9FA1-97095B00FBDC}"/>
              </a:ext>
            </a:extLst>
          </p:cNvPr>
          <p:cNvSpPr>
            <a:spLocks noGrp="1"/>
          </p:cNvSpPr>
          <p:nvPr>
            <p:ph type="title"/>
          </p:nvPr>
        </p:nvSpPr>
        <p:spPr>
          <a:xfrm>
            <a:off x="1676291" y="730649"/>
            <a:ext cx="21029831" cy="4080970"/>
          </a:xfrm>
        </p:spPr>
        <p:txBody>
          <a:bodyPr>
            <a:normAutofit fontScale="90000"/>
          </a:bodyPr>
          <a:lstStyle/>
          <a:p>
            <a:r>
              <a:rPr lang="en-GB" dirty="0"/>
              <a:t>Can I off- roll a pupil when:</a:t>
            </a:r>
            <a:br>
              <a:rPr lang="en-GB" dirty="0"/>
            </a:br>
            <a:r>
              <a:rPr lang="en-GB" sz="8000" b="1" dirty="0"/>
              <a:t>Their parents refuse to send them in, because they disagree with the school named on their EHCP</a:t>
            </a:r>
            <a:br>
              <a:rPr lang="en-GB" dirty="0"/>
            </a:br>
            <a:endParaRPr lang="en-GB" dirty="0"/>
          </a:p>
        </p:txBody>
      </p:sp>
      <p:sp>
        <p:nvSpPr>
          <p:cNvPr id="4" name="Content Placeholder 3">
            <a:extLst>
              <a:ext uri="{FF2B5EF4-FFF2-40B4-BE49-F238E27FC236}">
                <a16:creationId xmlns:a16="http://schemas.microsoft.com/office/drawing/2014/main" id="{95BEE307-39DF-0CE7-534E-B56334274E9F}"/>
              </a:ext>
            </a:extLst>
          </p:cNvPr>
          <p:cNvSpPr>
            <a:spLocks noGrp="1"/>
          </p:cNvSpPr>
          <p:nvPr>
            <p:ph sz="half" idx="2"/>
          </p:nvPr>
        </p:nvSpPr>
        <p:spPr>
          <a:xfrm>
            <a:off x="1371510" y="5508261"/>
            <a:ext cx="21334611" cy="4789402"/>
          </a:xfrm>
        </p:spPr>
        <p:txBody>
          <a:bodyPr/>
          <a:lstStyle/>
          <a:p>
            <a:pPr marL="0" indent="0">
              <a:buNone/>
            </a:pPr>
            <a:r>
              <a:rPr lang="en-GB" dirty="0">
                <a:highlight>
                  <a:srgbClr val="FFFF00"/>
                </a:highlight>
              </a:rPr>
              <a:t>No</a:t>
            </a:r>
            <a:r>
              <a:rPr lang="en-GB" dirty="0"/>
              <a:t> because: </a:t>
            </a:r>
          </a:p>
          <a:p>
            <a:r>
              <a:rPr lang="en-GB" dirty="0"/>
              <a:t>If parents are appealing provision as per EHCP, this should be directed to SEN Tribunal</a:t>
            </a:r>
          </a:p>
          <a:p>
            <a:r>
              <a:rPr lang="en-GB" dirty="0"/>
              <a:t>If parents do not appeal but continue to refuse, this should be directed to LIT</a:t>
            </a:r>
          </a:p>
          <a:p>
            <a:endParaRPr lang="en-GB" dirty="0"/>
          </a:p>
        </p:txBody>
      </p:sp>
      <p:sp>
        <p:nvSpPr>
          <p:cNvPr id="6" name="TextBox 5">
            <a:extLst>
              <a:ext uri="{FF2B5EF4-FFF2-40B4-BE49-F238E27FC236}">
                <a16:creationId xmlns:a16="http://schemas.microsoft.com/office/drawing/2014/main" id="{E494B66B-EFB6-ED63-FC53-88DC71D916B7}"/>
              </a:ext>
            </a:extLst>
          </p:cNvPr>
          <p:cNvSpPr txBox="1"/>
          <p:nvPr/>
        </p:nvSpPr>
        <p:spPr>
          <a:xfrm>
            <a:off x="1371510" y="10831056"/>
            <a:ext cx="19353540" cy="2062103"/>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Liaise with SAST in </a:t>
            </a:r>
            <a:r>
              <a:rPr lang="en-GB" sz="6400">
                <a:solidFill>
                  <a:srgbClr val="08314C"/>
                </a:solidFill>
              </a:rPr>
              <a:t>first instance </a:t>
            </a:r>
            <a:r>
              <a:rPr lang="en-GB" sz="6400" dirty="0">
                <a:solidFill>
                  <a:srgbClr val="08314C"/>
                </a:solidFill>
              </a:rPr>
              <a:t>and then SEN and/or LIT as appropriate</a:t>
            </a:r>
          </a:p>
        </p:txBody>
      </p:sp>
    </p:spTree>
    <p:extLst>
      <p:ext uri="{BB962C8B-B14F-4D97-AF65-F5344CB8AC3E}">
        <p14:creationId xmlns:p14="http://schemas.microsoft.com/office/powerpoint/2010/main" val="124183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64C15-089B-B1FD-C5F3-2ABDC1130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A56C6-D9F9-1697-7681-EFF22B5F7551}"/>
              </a:ext>
            </a:extLst>
          </p:cNvPr>
          <p:cNvSpPr>
            <a:spLocks noGrp="1"/>
          </p:cNvSpPr>
          <p:nvPr>
            <p:ph type="title"/>
          </p:nvPr>
        </p:nvSpPr>
        <p:spPr>
          <a:xfrm>
            <a:off x="1676291" y="730651"/>
            <a:ext cx="21029831" cy="3319020"/>
          </a:xfrm>
        </p:spPr>
        <p:txBody>
          <a:bodyPr>
            <a:normAutofit fontScale="90000"/>
          </a:bodyPr>
          <a:lstStyle/>
          <a:p>
            <a:r>
              <a:rPr lang="en-GB" dirty="0"/>
              <a:t>Can I off- roll a pupil when:</a:t>
            </a:r>
            <a:br>
              <a:rPr lang="en-GB" dirty="0"/>
            </a:br>
            <a:r>
              <a:rPr lang="en-GB" sz="8000" b="1" dirty="0"/>
              <a:t>They have an SAO </a:t>
            </a:r>
            <a:br>
              <a:rPr lang="en-GB" dirty="0"/>
            </a:br>
            <a:endParaRPr lang="en-GB" dirty="0"/>
          </a:p>
        </p:txBody>
      </p:sp>
      <p:sp>
        <p:nvSpPr>
          <p:cNvPr id="3" name="Content Placeholder 2">
            <a:extLst>
              <a:ext uri="{FF2B5EF4-FFF2-40B4-BE49-F238E27FC236}">
                <a16:creationId xmlns:a16="http://schemas.microsoft.com/office/drawing/2014/main" id="{1C4D72F9-DADA-2C1D-42AD-2080A2A90806}"/>
              </a:ext>
            </a:extLst>
          </p:cNvPr>
          <p:cNvSpPr>
            <a:spLocks noGrp="1"/>
          </p:cNvSpPr>
          <p:nvPr>
            <p:ph sz="half" idx="1"/>
          </p:nvPr>
        </p:nvSpPr>
        <p:spPr>
          <a:xfrm>
            <a:off x="1436820" y="5094626"/>
            <a:ext cx="10362525" cy="4528163"/>
          </a:xfrm>
        </p:spPr>
        <p:txBody>
          <a:bodyPr/>
          <a:lstStyle/>
          <a:p>
            <a:pPr marL="0" indent="0">
              <a:buNone/>
            </a:pPr>
            <a:r>
              <a:rPr lang="en-GB" dirty="0">
                <a:highlight>
                  <a:srgbClr val="00FFFF"/>
                </a:highlight>
              </a:rPr>
              <a:t>Yes</a:t>
            </a:r>
            <a:r>
              <a:rPr lang="en-GB" dirty="0"/>
              <a:t> when:</a:t>
            </a:r>
          </a:p>
          <a:p>
            <a:r>
              <a:rPr lang="en-GB" dirty="0"/>
              <a:t>The School Attendance Order has been revoked under Ground E</a:t>
            </a:r>
          </a:p>
        </p:txBody>
      </p:sp>
      <p:sp>
        <p:nvSpPr>
          <p:cNvPr id="4" name="Content Placeholder 3">
            <a:extLst>
              <a:ext uri="{FF2B5EF4-FFF2-40B4-BE49-F238E27FC236}">
                <a16:creationId xmlns:a16="http://schemas.microsoft.com/office/drawing/2014/main" id="{DD3DABA7-B1B1-A0CF-654A-34A06D219665}"/>
              </a:ext>
            </a:extLst>
          </p:cNvPr>
          <p:cNvSpPr>
            <a:spLocks noGrp="1"/>
          </p:cNvSpPr>
          <p:nvPr>
            <p:ph sz="half" idx="2"/>
          </p:nvPr>
        </p:nvSpPr>
        <p:spPr>
          <a:xfrm>
            <a:off x="12343596" y="5138169"/>
            <a:ext cx="10362525" cy="4528163"/>
          </a:xfrm>
        </p:spPr>
        <p:txBody>
          <a:bodyPr/>
          <a:lstStyle/>
          <a:p>
            <a:pPr marL="0" indent="0">
              <a:buNone/>
            </a:pPr>
            <a:r>
              <a:rPr lang="en-GB" dirty="0">
                <a:highlight>
                  <a:srgbClr val="FFFF00"/>
                </a:highlight>
              </a:rPr>
              <a:t>No</a:t>
            </a:r>
            <a:r>
              <a:rPr lang="en-GB" dirty="0"/>
              <a:t> if:</a:t>
            </a:r>
          </a:p>
          <a:p>
            <a:r>
              <a:rPr lang="en-GB" dirty="0"/>
              <a:t>The School Attendance is still in place, </a:t>
            </a:r>
            <a:r>
              <a:rPr lang="en-GB" b="1" dirty="0"/>
              <a:t>even if </a:t>
            </a:r>
            <a:r>
              <a:rPr lang="en-GB" dirty="0"/>
              <a:t>other Grounds are applicable (G, H, I etc)</a:t>
            </a:r>
          </a:p>
        </p:txBody>
      </p:sp>
      <p:sp>
        <p:nvSpPr>
          <p:cNvPr id="6" name="TextBox 5">
            <a:extLst>
              <a:ext uri="{FF2B5EF4-FFF2-40B4-BE49-F238E27FC236}">
                <a16:creationId xmlns:a16="http://schemas.microsoft.com/office/drawing/2014/main" id="{81F4A852-AEB0-02EC-E104-27AFECCE359D}"/>
              </a:ext>
            </a:extLst>
          </p:cNvPr>
          <p:cNvSpPr txBox="1"/>
          <p:nvPr/>
        </p:nvSpPr>
        <p:spPr>
          <a:xfrm>
            <a:off x="1676291" y="10275893"/>
            <a:ext cx="19353540" cy="1077218"/>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 Refer to LIT</a:t>
            </a:r>
            <a:r>
              <a:rPr lang="en-GB" sz="6400" dirty="0"/>
              <a:t>.</a:t>
            </a:r>
          </a:p>
        </p:txBody>
      </p:sp>
    </p:spTree>
    <p:extLst>
      <p:ext uri="{BB962C8B-B14F-4D97-AF65-F5344CB8AC3E}">
        <p14:creationId xmlns:p14="http://schemas.microsoft.com/office/powerpoint/2010/main" val="1154125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F4E6E-ACF2-7E80-0E3D-A67FCB221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1EF77-CAC4-996A-01B9-029279D847D4}"/>
              </a:ext>
            </a:extLst>
          </p:cNvPr>
          <p:cNvSpPr>
            <a:spLocks noGrp="1"/>
          </p:cNvSpPr>
          <p:nvPr>
            <p:ph type="title"/>
          </p:nvPr>
        </p:nvSpPr>
        <p:spPr>
          <a:xfrm>
            <a:off x="1676291" y="730649"/>
            <a:ext cx="21029831" cy="3123089"/>
          </a:xfrm>
        </p:spPr>
        <p:txBody>
          <a:bodyPr>
            <a:normAutofit fontScale="90000"/>
          </a:bodyPr>
          <a:lstStyle/>
          <a:p>
            <a:r>
              <a:rPr lang="en-GB" dirty="0"/>
              <a:t>Can I off- roll a pupil when:</a:t>
            </a:r>
            <a:br>
              <a:rPr lang="en-GB" dirty="0"/>
            </a:br>
            <a:r>
              <a:rPr lang="en-GB" sz="8000" b="1" dirty="0"/>
              <a:t>They have a place at another school</a:t>
            </a:r>
            <a:br>
              <a:rPr lang="en-GB" dirty="0"/>
            </a:br>
            <a:endParaRPr lang="en-GB" dirty="0"/>
          </a:p>
        </p:txBody>
      </p:sp>
      <p:sp>
        <p:nvSpPr>
          <p:cNvPr id="3" name="Content Placeholder 2">
            <a:extLst>
              <a:ext uri="{FF2B5EF4-FFF2-40B4-BE49-F238E27FC236}">
                <a16:creationId xmlns:a16="http://schemas.microsoft.com/office/drawing/2014/main" id="{3FCD8BC3-11BC-78F8-6B45-AC8357264C90}"/>
              </a:ext>
            </a:extLst>
          </p:cNvPr>
          <p:cNvSpPr>
            <a:spLocks noGrp="1"/>
          </p:cNvSpPr>
          <p:nvPr>
            <p:ph sz="half" idx="1"/>
          </p:nvPr>
        </p:nvSpPr>
        <p:spPr>
          <a:xfrm>
            <a:off x="1828681" y="4851639"/>
            <a:ext cx="10362525" cy="2986012"/>
          </a:xfrm>
        </p:spPr>
        <p:txBody>
          <a:bodyPr/>
          <a:lstStyle/>
          <a:p>
            <a:pPr marL="0" indent="0">
              <a:buNone/>
            </a:pPr>
            <a:r>
              <a:rPr lang="en-GB" dirty="0">
                <a:highlight>
                  <a:srgbClr val="00FFFF"/>
                </a:highlight>
              </a:rPr>
              <a:t>Yes</a:t>
            </a:r>
            <a:r>
              <a:rPr lang="en-GB" dirty="0"/>
              <a:t> when:</a:t>
            </a:r>
          </a:p>
          <a:p>
            <a:r>
              <a:rPr lang="en-GB" dirty="0"/>
              <a:t>The pupil has been registered at another school</a:t>
            </a:r>
          </a:p>
          <a:p>
            <a:pPr marL="0" indent="0">
              <a:buNone/>
            </a:pPr>
            <a:endParaRPr lang="en-GB" dirty="0"/>
          </a:p>
          <a:p>
            <a:endParaRPr lang="en-GB" dirty="0"/>
          </a:p>
        </p:txBody>
      </p:sp>
      <p:sp>
        <p:nvSpPr>
          <p:cNvPr id="4" name="Content Placeholder 3">
            <a:extLst>
              <a:ext uri="{FF2B5EF4-FFF2-40B4-BE49-F238E27FC236}">
                <a16:creationId xmlns:a16="http://schemas.microsoft.com/office/drawing/2014/main" id="{E27E5AB8-9B0D-ACE2-5813-1169F7FEE5A0}"/>
              </a:ext>
            </a:extLst>
          </p:cNvPr>
          <p:cNvSpPr>
            <a:spLocks noGrp="1"/>
          </p:cNvSpPr>
          <p:nvPr>
            <p:ph sz="half" idx="2"/>
          </p:nvPr>
        </p:nvSpPr>
        <p:spPr>
          <a:xfrm>
            <a:off x="12343606" y="4677164"/>
            <a:ext cx="10362525" cy="4858232"/>
          </a:xfrm>
        </p:spPr>
        <p:txBody>
          <a:bodyPr/>
          <a:lstStyle/>
          <a:p>
            <a:pPr marL="0" indent="0">
              <a:buNone/>
            </a:pPr>
            <a:r>
              <a:rPr lang="en-GB" dirty="0">
                <a:highlight>
                  <a:srgbClr val="FFFF00"/>
                </a:highlight>
              </a:rPr>
              <a:t>No</a:t>
            </a:r>
            <a:r>
              <a:rPr lang="en-GB" dirty="0"/>
              <a:t> if: </a:t>
            </a:r>
          </a:p>
          <a:p>
            <a:r>
              <a:rPr lang="en-GB" sz="4800" dirty="0"/>
              <a:t>An SAO is in place</a:t>
            </a:r>
          </a:p>
          <a:p>
            <a:r>
              <a:rPr lang="en-GB" sz="4800" dirty="0"/>
              <a:t>A Prohibitive Steps order is in place</a:t>
            </a:r>
          </a:p>
          <a:p>
            <a:r>
              <a:rPr lang="en-GB" sz="4800" dirty="0"/>
              <a:t>School has decided to dual register (and has control at other school)</a:t>
            </a:r>
          </a:p>
          <a:p>
            <a:pPr marL="0" indent="0">
              <a:buNone/>
            </a:pPr>
            <a:endParaRPr lang="en-GB" sz="4800" dirty="0"/>
          </a:p>
          <a:p>
            <a:endParaRPr lang="en-GB" sz="4800" dirty="0"/>
          </a:p>
        </p:txBody>
      </p:sp>
      <p:sp>
        <p:nvSpPr>
          <p:cNvPr id="5" name="TextBox 4">
            <a:extLst>
              <a:ext uri="{FF2B5EF4-FFF2-40B4-BE49-F238E27FC236}">
                <a16:creationId xmlns:a16="http://schemas.microsoft.com/office/drawing/2014/main" id="{B342F1AD-F7BE-3E76-1ECB-A86414B0658C}"/>
              </a:ext>
            </a:extLst>
          </p:cNvPr>
          <p:cNvSpPr txBox="1"/>
          <p:nvPr/>
        </p:nvSpPr>
        <p:spPr>
          <a:xfrm>
            <a:off x="1523896" y="2888179"/>
            <a:ext cx="21029831" cy="1569660"/>
          </a:xfrm>
          <a:prstGeom prst="rect">
            <a:avLst/>
          </a:prstGeom>
          <a:noFill/>
        </p:spPr>
        <p:txBody>
          <a:bodyPr wrap="square" rtlCol="0">
            <a:spAutoFit/>
          </a:bodyPr>
          <a:lstStyle/>
          <a:p>
            <a:r>
              <a:rPr lang="en-GB" sz="4800" i="1" dirty="0">
                <a:solidFill>
                  <a:srgbClr val="08314C"/>
                </a:solidFill>
              </a:rPr>
              <a:t>Context:</a:t>
            </a:r>
          </a:p>
          <a:p>
            <a:r>
              <a:rPr lang="en-GB" sz="4800" i="1" dirty="0">
                <a:solidFill>
                  <a:srgbClr val="08314C"/>
                </a:solidFill>
              </a:rPr>
              <a:t>“Ground A - The pupil has been registered at another school</a:t>
            </a:r>
            <a:r>
              <a:rPr lang="en-GB" sz="4000" i="1" dirty="0">
                <a:solidFill>
                  <a:srgbClr val="08314C"/>
                </a:solidFill>
              </a:rPr>
              <a:t>”</a:t>
            </a:r>
          </a:p>
        </p:txBody>
      </p:sp>
      <p:sp>
        <p:nvSpPr>
          <p:cNvPr id="6" name="TextBox 5">
            <a:extLst>
              <a:ext uri="{FF2B5EF4-FFF2-40B4-BE49-F238E27FC236}">
                <a16:creationId xmlns:a16="http://schemas.microsoft.com/office/drawing/2014/main" id="{B5807925-F575-40F7-DE3D-92C707F7B860}"/>
              </a:ext>
            </a:extLst>
          </p:cNvPr>
          <p:cNvSpPr txBox="1"/>
          <p:nvPr/>
        </p:nvSpPr>
        <p:spPr>
          <a:xfrm>
            <a:off x="2110874" y="8855567"/>
            <a:ext cx="19353540" cy="3539430"/>
          </a:xfrm>
          <a:prstGeom prst="rect">
            <a:avLst/>
          </a:prstGeom>
          <a:noFill/>
        </p:spPr>
        <p:txBody>
          <a:bodyPr wrap="square" rtlCol="0">
            <a:spAutoFit/>
          </a:bodyPr>
          <a:lstStyle/>
          <a:p>
            <a:r>
              <a:rPr lang="en-GB" sz="6400" b="1" dirty="0">
                <a:solidFill>
                  <a:srgbClr val="08314C"/>
                </a:solidFill>
              </a:rPr>
              <a:t>Actions for school</a:t>
            </a:r>
            <a:r>
              <a:rPr lang="en-GB" sz="6400" dirty="0">
                <a:solidFill>
                  <a:srgbClr val="08314C"/>
                </a:solidFill>
              </a:rPr>
              <a:t>:</a:t>
            </a:r>
          </a:p>
          <a:p>
            <a:r>
              <a:rPr lang="en-GB" sz="4800" dirty="0">
                <a:solidFill>
                  <a:srgbClr val="08314C"/>
                </a:solidFill>
              </a:rPr>
              <a:t>Remove from admissions register on </a:t>
            </a:r>
            <a:r>
              <a:rPr lang="en-GB" sz="4800" u="sng" dirty="0">
                <a:solidFill>
                  <a:srgbClr val="08314C"/>
                </a:solidFill>
              </a:rPr>
              <a:t>last day of attendance </a:t>
            </a:r>
            <a:r>
              <a:rPr lang="en-GB" sz="4800" dirty="0">
                <a:solidFill>
                  <a:srgbClr val="08314C"/>
                </a:solidFill>
              </a:rPr>
              <a:t>or as soon as they are entered on the admissions register of the new school. </a:t>
            </a:r>
          </a:p>
          <a:p>
            <a:r>
              <a:rPr lang="en-GB" sz="6400" dirty="0">
                <a:solidFill>
                  <a:srgbClr val="08314C"/>
                </a:solidFill>
              </a:rPr>
              <a:t>Refer to CME if not starting on the following school day</a:t>
            </a:r>
          </a:p>
        </p:txBody>
      </p:sp>
    </p:spTree>
    <p:extLst>
      <p:ext uri="{BB962C8B-B14F-4D97-AF65-F5344CB8AC3E}">
        <p14:creationId xmlns:p14="http://schemas.microsoft.com/office/powerpoint/2010/main" val="1478836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ADA1A-2C74-536C-1A37-CA114EA37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CBC77-8831-BA9B-5CE9-C9B65AD5FAA5}"/>
              </a:ext>
            </a:extLst>
          </p:cNvPr>
          <p:cNvSpPr>
            <a:spLocks noGrp="1"/>
          </p:cNvSpPr>
          <p:nvPr>
            <p:ph type="title"/>
          </p:nvPr>
        </p:nvSpPr>
        <p:spPr>
          <a:xfrm>
            <a:off x="1676291" y="730649"/>
            <a:ext cx="21029831" cy="3123089"/>
          </a:xfrm>
        </p:spPr>
        <p:txBody>
          <a:bodyPr>
            <a:normAutofit fontScale="90000"/>
          </a:bodyPr>
          <a:lstStyle/>
          <a:p>
            <a:r>
              <a:rPr lang="en-GB" dirty="0"/>
              <a:t>Can I off- roll a pupil when:</a:t>
            </a:r>
            <a:br>
              <a:rPr lang="en-GB" dirty="0"/>
            </a:br>
            <a:r>
              <a:rPr lang="en-GB" b="1" dirty="0"/>
              <a:t>We are a </a:t>
            </a:r>
            <a:r>
              <a:rPr lang="en-GB" b="1"/>
              <a:t>Special School and….</a:t>
            </a:r>
            <a:br>
              <a:rPr lang="en-GB" dirty="0"/>
            </a:br>
            <a:endParaRPr lang="en-GB" dirty="0"/>
          </a:p>
        </p:txBody>
      </p:sp>
      <p:sp>
        <p:nvSpPr>
          <p:cNvPr id="4" name="Content Placeholder 3">
            <a:extLst>
              <a:ext uri="{FF2B5EF4-FFF2-40B4-BE49-F238E27FC236}">
                <a16:creationId xmlns:a16="http://schemas.microsoft.com/office/drawing/2014/main" id="{64E68BFE-417A-26C3-C7A3-080960A0D22F}"/>
              </a:ext>
            </a:extLst>
          </p:cNvPr>
          <p:cNvSpPr>
            <a:spLocks noGrp="1"/>
          </p:cNvSpPr>
          <p:nvPr>
            <p:ph sz="half" idx="2"/>
          </p:nvPr>
        </p:nvSpPr>
        <p:spPr>
          <a:xfrm>
            <a:off x="1502130" y="5442950"/>
            <a:ext cx="21203995" cy="4702322"/>
          </a:xfrm>
        </p:spPr>
        <p:txBody>
          <a:bodyPr>
            <a:normAutofit lnSpcReduction="10000"/>
          </a:bodyPr>
          <a:lstStyle/>
          <a:p>
            <a:pPr marL="0" indent="0">
              <a:buNone/>
            </a:pPr>
            <a:r>
              <a:rPr lang="en-GB" dirty="0"/>
              <a:t>No: </a:t>
            </a:r>
          </a:p>
          <a:p>
            <a:pPr marL="0" indent="0">
              <a:buNone/>
            </a:pPr>
            <a:r>
              <a:rPr lang="en-GB" dirty="0"/>
              <a:t>“Where a pupil of compulsory school age is registered at a </a:t>
            </a:r>
            <a:r>
              <a:rPr lang="en-GB" u="sng" dirty="0"/>
              <a:t>special school</a:t>
            </a:r>
            <a:r>
              <a:rPr lang="en-GB" dirty="0"/>
              <a:t> under arrangements made by a local authority, the pupil’s name cannot be deleted without the consent of the local authority, or if the local authority refuses to give consent, without a direction from the Secretary of State”</a:t>
            </a:r>
          </a:p>
        </p:txBody>
      </p:sp>
      <p:sp>
        <p:nvSpPr>
          <p:cNvPr id="5" name="TextBox 4">
            <a:extLst>
              <a:ext uri="{FF2B5EF4-FFF2-40B4-BE49-F238E27FC236}">
                <a16:creationId xmlns:a16="http://schemas.microsoft.com/office/drawing/2014/main" id="{5AD2ED19-5C0A-9BE0-1536-8C39CFE14C72}"/>
              </a:ext>
            </a:extLst>
          </p:cNvPr>
          <p:cNvSpPr txBox="1"/>
          <p:nvPr/>
        </p:nvSpPr>
        <p:spPr>
          <a:xfrm>
            <a:off x="1676291" y="3263439"/>
            <a:ext cx="21029831" cy="1323439"/>
          </a:xfrm>
          <a:prstGeom prst="rect">
            <a:avLst/>
          </a:prstGeom>
          <a:noFill/>
        </p:spPr>
        <p:txBody>
          <a:bodyPr wrap="square" rtlCol="0">
            <a:spAutoFit/>
          </a:bodyPr>
          <a:lstStyle/>
          <a:p>
            <a:r>
              <a:rPr lang="en-GB" sz="4000" i="1" dirty="0">
                <a:solidFill>
                  <a:srgbClr val="08314C"/>
                </a:solidFill>
              </a:rPr>
              <a:t>Context:</a:t>
            </a:r>
          </a:p>
          <a:p>
            <a:r>
              <a:rPr lang="en-GB" sz="4000" i="1" dirty="0">
                <a:solidFill>
                  <a:srgbClr val="08314C"/>
                </a:solidFill>
              </a:rPr>
              <a:t>“Relevant regulation 9(1)(o) ”</a:t>
            </a:r>
          </a:p>
        </p:txBody>
      </p:sp>
    </p:spTree>
    <p:extLst>
      <p:ext uri="{BB962C8B-B14F-4D97-AF65-F5344CB8AC3E}">
        <p14:creationId xmlns:p14="http://schemas.microsoft.com/office/powerpoint/2010/main" val="2757889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5D65E-63C4-1A06-82CF-526A04ECC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890A24-0507-A96D-3F0C-55210A333D49}"/>
              </a:ext>
            </a:extLst>
          </p:cNvPr>
          <p:cNvSpPr>
            <a:spLocks noGrp="1"/>
          </p:cNvSpPr>
          <p:nvPr>
            <p:ph type="title"/>
          </p:nvPr>
        </p:nvSpPr>
        <p:spPr/>
        <p:txBody>
          <a:bodyPr/>
          <a:lstStyle/>
          <a:p>
            <a:r>
              <a:rPr lang="en-GB" dirty="0"/>
              <a:t>CME – Guidance for removal from Admissions Register (off-rolling)</a:t>
            </a:r>
          </a:p>
        </p:txBody>
      </p:sp>
      <p:sp>
        <p:nvSpPr>
          <p:cNvPr id="3" name="Content Placeholder 2">
            <a:extLst>
              <a:ext uri="{FF2B5EF4-FFF2-40B4-BE49-F238E27FC236}">
                <a16:creationId xmlns:a16="http://schemas.microsoft.com/office/drawing/2014/main" id="{757858B0-CD3F-44ED-36EF-8D7478F6FC74}"/>
              </a:ext>
            </a:extLst>
          </p:cNvPr>
          <p:cNvSpPr>
            <a:spLocks noGrp="1"/>
          </p:cNvSpPr>
          <p:nvPr>
            <p:ph idx="13"/>
          </p:nvPr>
        </p:nvSpPr>
        <p:spPr/>
        <p:txBody>
          <a:bodyPr/>
          <a:lstStyle/>
          <a:p>
            <a:r>
              <a:rPr lang="en-GB" sz="4400" b="1" dirty="0"/>
              <a:t>Where to get more info/ helpful links: </a:t>
            </a:r>
            <a:endParaRPr lang="en-GB" sz="4400" b="1" dirty="0">
              <a:hlinkClick r:id="rId2">
                <a:extLst>
                  <a:ext uri="{A12FA001-AC4F-418D-AE19-62706E023703}">
                    <ahyp:hlinkClr xmlns:ahyp="http://schemas.microsoft.com/office/drawing/2018/hyperlinkcolor" val="tx"/>
                  </a:ext>
                </a:extLst>
              </a:hlinkClick>
            </a:endParaRPr>
          </a:p>
          <a:p>
            <a:endParaRPr lang="en-GB" dirty="0">
              <a:solidFill>
                <a:srgbClr val="0563C1"/>
              </a:solidFill>
              <a:hlinkClick r:id="rId2">
                <a:extLst>
                  <a:ext uri="{A12FA001-AC4F-418D-AE19-62706E023703}">
                    <ahyp:hlinkClr xmlns:ahyp="http://schemas.microsoft.com/office/drawing/2018/hyperlinkcolor" val="tx"/>
                  </a:ext>
                </a:extLst>
              </a:hlinkClick>
            </a:endParaRPr>
          </a:p>
          <a:p>
            <a:r>
              <a:rPr lang="en-GB" dirty="0">
                <a:hlinkClick r:id="rId3"/>
              </a:rPr>
              <a:t>CME Guidance for Schools</a:t>
            </a:r>
            <a:endParaRPr lang="en-GB" dirty="0"/>
          </a:p>
          <a:p>
            <a:endParaRPr lang="en-GB" dirty="0"/>
          </a:p>
          <a:p>
            <a:r>
              <a:rPr lang="en-GB" dirty="0">
                <a:hlinkClick r:id="rId4"/>
              </a:rPr>
              <a:t>Microsoft Word - Guidance for children at risk of missing in education - revised April 2016_(HF000011496716</a:t>
            </a:r>
            <a:r>
              <a:rPr lang="en-GB">
                <a:hlinkClick r:id="rId4"/>
              </a:rPr>
              <a:t>).doc</a:t>
            </a:r>
            <a:endParaRPr lang="en-GB"/>
          </a:p>
          <a:p>
            <a:endParaRPr lang="en-GB" dirty="0"/>
          </a:p>
          <a:p>
            <a:r>
              <a:rPr lang="en-GB" dirty="0">
                <a:hlinkClick r:id="rId5"/>
              </a:rPr>
              <a:t>School to school (S2S) data transfer system: guides - GOV.UK</a:t>
            </a:r>
            <a:endParaRPr lang="en-GB" dirty="0"/>
          </a:p>
          <a:p>
            <a:endParaRPr lang="en-GB" dirty="0"/>
          </a:p>
        </p:txBody>
      </p:sp>
    </p:spTree>
    <p:extLst>
      <p:ext uri="{BB962C8B-B14F-4D97-AF65-F5344CB8AC3E}">
        <p14:creationId xmlns:p14="http://schemas.microsoft.com/office/powerpoint/2010/main" val="31249442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lcf76f155ced4ddcb4097134ff3c332f xmlns="1e1c1808-369b-40d7-9886-afbc5f49b136">
      <Terms xmlns="http://schemas.microsoft.com/office/infopath/2007/PartnerControls"/>
    </lcf76f155ced4ddcb4097134ff3c332f>
    <_dlc_DocId xmlns="d0393e64-3c0e-487f-804d-ccdf56bf1631">NX2CHFJHQK4R-1350286470-31</_dlc_DocId>
    <_dlc_DocIdUrl xmlns="d0393e64-3c0e-487f-804d-ccdf56bf1631">
      <Url>https://hants.sharepoint.com/sites/HIAS8251/_layouts/15/DocIdRedir.aspx?ID=NX2CHFJHQK4R-1350286470-31</Url>
      <Description>NX2CHFJHQK4R-1350286470-31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154B67-28CD-4416-A8CA-1B6E1B0FC999}">
  <ds:schemaRefs>
    <ds:schemaRef ds:uri="http://schemas.microsoft.com/office/2006/metadata/properties"/>
    <ds:schemaRef ds:uri="http://purl.org/dc/terms/"/>
    <ds:schemaRef ds:uri="http://schemas.openxmlformats.org/package/2006/metadata/core-properties"/>
    <ds:schemaRef ds:uri="c5dbf80e-f509-45f6-9fe5-406e3eefabbb"/>
    <ds:schemaRef ds:uri="http://schemas.microsoft.com/office/2006/documentManagement/types"/>
    <ds:schemaRef ds:uri="http://www.w3.org/XML/1998/namespace"/>
    <ds:schemaRef ds:uri="http://schemas.microsoft.com/office/infopath/2007/PartnerControls"/>
    <ds:schemaRef ds:uri="1e1c1808-369b-40d7-9886-afbc5f49b136"/>
    <ds:schemaRef ds:uri="d0393e64-3c0e-487f-804d-ccdf56bf1631"/>
    <ds:schemaRef ds:uri="http://purl.org/dc/dcmitype/"/>
    <ds:schemaRef ds:uri="http://purl.org/dc/elements/1.1/"/>
  </ds:schemaRefs>
</ds:datastoreItem>
</file>

<file path=customXml/itemProps2.xml><?xml version="1.0" encoding="utf-8"?>
<ds:datastoreItem xmlns:ds="http://schemas.openxmlformats.org/officeDocument/2006/customXml" ds:itemID="{B07A310B-0793-496B-BE5D-9C0228F38A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393e64-3c0e-487f-804d-ccdf56bf1631"/>
    <ds:schemaRef ds:uri="1e1c1808-369b-40d7-9886-afbc5f49b136"/>
    <ds:schemaRef ds:uri="c5dbf80e-f509-45f6-9fe5-406e3eefa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472F75-F4F4-44B0-8E05-4C84193C3F6E}">
  <ds:schemaRefs>
    <ds:schemaRef ds:uri="http://schemas.microsoft.com/sharepoint/events"/>
  </ds:schemaRefs>
</ds:datastoreItem>
</file>

<file path=customXml/itemProps4.xml><?xml version="1.0" encoding="utf-8"?>
<ds:datastoreItem xmlns:ds="http://schemas.openxmlformats.org/officeDocument/2006/customXml" ds:itemID="{EAC118E8-5797-4132-9939-863C752558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900</TotalTime>
  <Words>1421</Words>
  <Application>Microsoft Office PowerPoint</Application>
  <PresentationFormat>Custom</PresentationFormat>
  <Paragraphs>122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Courier New</vt:lpstr>
      <vt:lpstr>Office Theme</vt:lpstr>
      <vt:lpstr>PowerPoint Presentation</vt:lpstr>
      <vt:lpstr>CME – Guidance for removal from Admissions Register (off-rolling)</vt:lpstr>
      <vt:lpstr>Can I off- roll a pupil when: They have 20+ days of continuous, unauthorised attendance </vt:lpstr>
      <vt:lpstr>Can I off- roll a pupil when: They have poor, intermittent attendance </vt:lpstr>
      <vt:lpstr>Can I off- roll a pupil when: They want to opt for EHE </vt:lpstr>
      <vt:lpstr>Can I off- roll a pupil when: They have left the UK </vt:lpstr>
      <vt:lpstr>Can I off- roll a pupil when: They have left Hampshire </vt:lpstr>
      <vt:lpstr>Can I off- roll a pupil when: They have moved out of area but remain in Hampshire </vt:lpstr>
      <vt:lpstr>  </vt:lpstr>
      <vt:lpstr>Can I off- roll a pupil when: Their parents refuse to send them in, because they disagree with the school named on their EHCP </vt:lpstr>
      <vt:lpstr>Can I off- roll a pupil when: They have an SAO  </vt:lpstr>
      <vt:lpstr>Can I off- roll a pupil when: They have a place at another school </vt:lpstr>
      <vt:lpstr>Can I off- roll a pupil when: We are a Special School and…. </vt:lpstr>
      <vt:lpstr>CME – Guidance for removal from Admissions Register (off-rolling)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Nicholas</dc:creator>
  <cp:lastModifiedBy>Segal, Liz</cp:lastModifiedBy>
  <cp:revision>45</cp:revision>
  <dcterms:created xsi:type="dcterms:W3CDTF">2023-04-27T13:13:25Z</dcterms:created>
  <dcterms:modified xsi:type="dcterms:W3CDTF">2026-10-22T13:51:29Z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d2598aea-ae91-4563-9723-211283ca6146</vt:lpwstr>
  </property>
  <property fmtid="{D5CDD505-2E9C-101B-9397-08002B2CF9AE}" pid="4" name="MediaServiceImageTags">
    <vt:lpwstr/>
  </property>
</Properties>
</file>