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257" r:id="rId5"/>
    <p:sldId id="278" r:id="rId6"/>
    <p:sldId id="279" r:id="rId7"/>
    <p:sldId id="280" r:id="rId8"/>
    <p:sldId id="281" r:id="rId9"/>
    <p:sldId id="282" r:id="rId10"/>
    <p:sldId id="284" r:id="rId11"/>
    <p:sldId id="283" r:id="rId12"/>
    <p:sldId id="285" r:id="rId13"/>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3A10B4-9A33-40F5-A297-5D9CC2084237}" v="16" dt="2021-12-06T09:35:18.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58023" autoAdjust="0"/>
  </p:normalViewPr>
  <p:slideViewPr>
    <p:cSldViewPr>
      <p:cViewPr varScale="1">
        <p:scale>
          <a:sx n="57" d="100"/>
          <a:sy n="57" d="100"/>
        </p:scale>
        <p:origin x="2620"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244" y="-114"/>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2725" y="0"/>
            <a:ext cx="3078163" cy="511175"/>
          </a:xfrm>
          <a:prstGeom prst="rect">
            <a:avLst/>
          </a:prstGeom>
        </p:spPr>
        <p:txBody>
          <a:bodyPr vert="horz" lIns="91440" tIns="45720" rIns="91440" bIns="45720" rtlCol="0"/>
          <a:lstStyle>
            <a:lvl1pPr algn="r">
              <a:defRPr sz="1200"/>
            </a:lvl1pPr>
          </a:lstStyle>
          <a:p>
            <a:fld id="{33952516-F3B0-448C-A53D-4235710A7A92}" type="datetimeFigureOut">
              <a:rPr lang="en-GB" smtClean="0"/>
              <a:t>06/12/2021</a:t>
            </a:fld>
            <a:endParaRPr lang="en-GB"/>
          </a:p>
        </p:txBody>
      </p:sp>
      <p:sp>
        <p:nvSpPr>
          <p:cNvPr id="4" name="Footer Placeholder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2725" y="9721850"/>
            <a:ext cx="3078163" cy="511175"/>
          </a:xfrm>
          <a:prstGeom prst="rect">
            <a:avLst/>
          </a:prstGeom>
        </p:spPr>
        <p:txBody>
          <a:bodyPr vert="horz" lIns="91440" tIns="45720" rIns="91440" bIns="45720" rtlCol="0" anchor="b"/>
          <a:lstStyle>
            <a:lvl1pPr algn="r">
              <a:defRPr sz="1200"/>
            </a:lvl1pPr>
          </a:lstStyle>
          <a:p>
            <a:fld id="{552AFB23-EBB9-4A25-A620-26D9B7B944B2}" type="slidenum">
              <a:rPr lang="en-GB" smtClean="0"/>
              <a:t>‹#›</a:t>
            </a:fld>
            <a:endParaRPr lang="en-GB"/>
          </a:p>
        </p:txBody>
      </p:sp>
    </p:spTree>
    <p:extLst>
      <p:ext uri="{BB962C8B-B14F-4D97-AF65-F5344CB8AC3E}">
        <p14:creationId xmlns:p14="http://schemas.microsoft.com/office/powerpoint/2010/main" val="407983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2725" y="0"/>
            <a:ext cx="3078163" cy="511175"/>
          </a:xfrm>
          <a:prstGeom prst="rect">
            <a:avLst/>
          </a:prstGeom>
        </p:spPr>
        <p:txBody>
          <a:bodyPr vert="horz" lIns="91440" tIns="45720" rIns="91440" bIns="45720" rtlCol="0"/>
          <a:lstStyle>
            <a:lvl1pPr algn="r">
              <a:defRPr sz="1200"/>
            </a:lvl1pPr>
          </a:lstStyle>
          <a:p>
            <a:fld id="{E25118A7-E0DA-4F61-994A-99213ABBEA3F}" type="datetimeFigureOut">
              <a:rPr lang="en-GB" smtClean="0"/>
              <a:t>06/12/2021</a:t>
            </a:fld>
            <a:endParaRPr lang="en-GB"/>
          </a:p>
        </p:txBody>
      </p:sp>
      <p:sp>
        <p:nvSpPr>
          <p:cNvPr id="4" name="Slide Image Placeholder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860925"/>
            <a:ext cx="5683250" cy="4605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2725" y="9721850"/>
            <a:ext cx="3078163" cy="511175"/>
          </a:xfrm>
          <a:prstGeom prst="rect">
            <a:avLst/>
          </a:prstGeom>
        </p:spPr>
        <p:txBody>
          <a:bodyPr vert="horz" lIns="91440" tIns="45720" rIns="91440" bIns="45720" rtlCol="0" anchor="b"/>
          <a:lstStyle>
            <a:lvl1pPr algn="r">
              <a:defRPr sz="1200"/>
            </a:lvl1pPr>
          </a:lstStyle>
          <a:p>
            <a:fld id="{26772EB6-3975-4D52-80ED-BFAA1A69427F}" type="slidenum">
              <a:rPr lang="en-GB" smtClean="0"/>
              <a:t>‹#›</a:t>
            </a:fld>
            <a:endParaRPr lang="en-GB"/>
          </a:p>
        </p:txBody>
      </p:sp>
    </p:spTree>
    <p:extLst>
      <p:ext uri="{BB962C8B-B14F-4D97-AF65-F5344CB8AC3E}">
        <p14:creationId xmlns:p14="http://schemas.microsoft.com/office/powerpoint/2010/main" val="1000585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eplab.co/kb/view/KB559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eplab.co/kb/view/KB559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1</a:t>
            </a:fld>
            <a:endParaRPr lang="en-GB"/>
          </a:p>
        </p:txBody>
      </p:sp>
    </p:spTree>
    <p:extLst>
      <p:ext uri="{BB962C8B-B14F-4D97-AF65-F5344CB8AC3E}">
        <p14:creationId xmlns:p14="http://schemas.microsoft.com/office/powerpoint/2010/main" val="295298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2</a:t>
            </a:fld>
            <a:endParaRPr lang="en-GB"/>
          </a:p>
        </p:txBody>
      </p:sp>
    </p:spTree>
    <p:extLst>
      <p:ext uri="{BB962C8B-B14F-4D97-AF65-F5344CB8AC3E}">
        <p14:creationId xmlns:p14="http://schemas.microsoft.com/office/powerpoint/2010/main" val="370934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Concern over duplication of material</a:t>
            </a:r>
          </a:p>
          <a:p>
            <a:r>
              <a:rPr lang="en-GB" dirty="0"/>
              <a:t>2 different purposes</a:t>
            </a:r>
          </a:p>
          <a:p>
            <a:r>
              <a:rPr lang="en-GB" dirty="0" err="1"/>
              <a:t>ECTmanager</a:t>
            </a:r>
            <a:r>
              <a:rPr lang="en-GB" dirty="0"/>
              <a:t>  - is the platform Hampshire use to link with DfE to record progress towards meeting the teacher standards ( modified </a:t>
            </a:r>
            <a:r>
              <a:rPr lang="en-GB" dirty="0" err="1"/>
              <a:t>NQTmanager</a:t>
            </a:r>
            <a:r>
              <a:rPr lang="en-GB" dirty="0"/>
              <a:t>)</a:t>
            </a:r>
          </a:p>
          <a:p>
            <a:r>
              <a:rPr lang="en-GB" dirty="0"/>
              <a:t>There must be an evidence trail and formal judgemental assessments against the teaching standards</a:t>
            </a:r>
          </a:p>
          <a:p>
            <a:r>
              <a:rPr lang="en-GB" sz="1800" dirty="0">
                <a:effectLst/>
                <a:latin typeface="Abadi Extra Light" panose="020B0204020104020204" pitchFamily="34" charset="0"/>
                <a:ea typeface="Calibri" panose="020F0502020204030204" pitchFamily="34" charset="0"/>
                <a:cs typeface="Calibri" panose="020F0502020204030204" pitchFamily="34" charset="0"/>
              </a:rPr>
              <a:t>There are they on track’ </a:t>
            </a:r>
            <a:r>
              <a:rPr lang="en-GB" sz="1800" dirty="0" err="1">
                <a:effectLst/>
                <a:latin typeface="Abadi Extra Light" panose="020B0204020104020204" pitchFamily="34" charset="0"/>
                <a:ea typeface="Calibri" panose="020F0502020204030204" pitchFamily="34" charset="0"/>
                <a:cs typeface="Calibri" panose="020F0502020204030204" pitchFamily="34" charset="0"/>
              </a:rPr>
              <a:t>tickbox</a:t>
            </a:r>
            <a:r>
              <a:rPr lang="en-GB" sz="1800" dirty="0">
                <a:effectLst/>
                <a:latin typeface="Abadi Extra Light" panose="020B0204020104020204" pitchFamily="34" charset="0"/>
                <a:ea typeface="Calibri" panose="020F0502020204030204" pitchFamily="34" charset="0"/>
                <a:cs typeface="Calibri" panose="020F0502020204030204" pitchFamily="34" charset="0"/>
              </a:rPr>
              <a:t> assessment at the end of each term 1,2,4,5 and the two more formal full written assessments in term 3 and 6 (which is the two you’re referring to) – may be worth being clear on this on the slide</a:t>
            </a:r>
            <a:endParaRPr lang="en-GB" dirty="0"/>
          </a:p>
          <a:p>
            <a:endParaRPr lang="en-GB" dirty="0"/>
          </a:p>
          <a:p>
            <a:r>
              <a:rPr lang="en-GB" dirty="0"/>
              <a:t>My Ambition uses the platform </a:t>
            </a:r>
            <a:r>
              <a:rPr lang="en-GB" dirty="0" err="1"/>
              <a:t>Steplab</a:t>
            </a:r>
            <a:r>
              <a:rPr lang="en-GB" dirty="0"/>
              <a:t> to provided a very comprehensive programme of support.</a:t>
            </a:r>
          </a:p>
          <a:p>
            <a:r>
              <a:rPr lang="en-GB" dirty="0"/>
              <a:t>There is no expectation to keep paperwork, however the stepped programme is very comprehensive and some schools have decided not to use all the paperwork in </a:t>
            </a:r>
            <a:r>
              <a:rPr lang="en-GB" dirty="0" err="1"/>
              <a:t>ECTmanager</a:t>
            </a:r>
            <a:r>
              <a:rPr lang="en-GB" dirty="0"/>
              <a:t> and to use </a:t>
            </a:r>
            <a:r>
              <a:rPr lang="en-GB" dirty="0" err="1"/>
              <a:t>Steplab</a:t>
            </a:r>
            <a:r>
              <a:rPr lang="en-GB" dirty="0"/>
              <a:t> as their evidence base.</a:t>
            </a:r>
          </a:p>
          <a:p>
            <a:endParaRPr lang="en-GB" dirty="0"/>
          </a:p>
          <a:p>
            <a:r>
              <a:rPr lang="en-GB" dirty="0"/>
              <a:t>However I would strongly suggest that as part of the weekly mentor/ ECT meeting a weekly record of progress towards the teacher standards is kept</a:t>
            </a:r>
          </a:p>
          <a:p>
            <a:endParaRPr lang="en-GB" dirty="0"/>
          </a:p>
          <a:p>
            <a:r>
              <a:rPr lang="en-GB" dirty="0"/>
              <a:t>Give clarity to who should be filling in the forms and what evidence should be kept.</a:t>
            </a:r>
          </a:p>
        </p:txBody>
      </p:sp>
      <p:sp>
        <p:nvSpPr>
          <p:cNvPr id="4" name="Slide Number Placeholder 3"/>
          <p:cNvSpPr>
            <a:spLocks noGrp="1"/>
          </p:cNvSpPr>
          <p:nvPr>
            <p:ph type="sldNum" sz="quarter" idx="5"/>
          </p:nvPr>
        </p:nvSpPr>
        <p:spPr/>
        <p:txBody>
          <a:bodyPr/>
          <a:lstStyle/>
          <a:p>
            <a:fld id="{26772EB6-3975-4D52-80ED-BFAA1A69427F}" type="slidenum">
              <a:rPr lang="en-GB" smtClean="0"/>
              <a:t>4</a:t>
            </a:fld>
            <a:endParaRPr lang="en-GB"/>
          </a:p>
        </p:txBody>
      </p:sp>
    </p:spTree>
    <p:extLst>
      <p:ext uri="{BB962C8B-B14F-4D97-AF65-F5344CB8AC3E}">
        <p14:creationId xmlns:p14="http://schemas.microsoft.com/office/powerpoint/2010/main" val="383865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stepped programme is very comprehensive, some schools have decided not to use all the paperwork in </a:t>
            </a:r>
            <a:r>
              <a:rPr lang="en-GB" dirty="0" err="1"/>
              <a:t>ECTmanager</a:t>
            </a:r>
            <a:r>
              <a:rPr lang="en-GB" dirty="0"/>
              <a:t> and to use </a:t>
            </a:r>
            <a:r>
              <a:rPr lang="en-GB" dirty="0" err="1"/>
              <a:t>Steplab</a:t>
            </a:r>
            <a:r>
              <a:rPr lang="en-GB" dirty="0"/>
              <a:t> as their evidence base.</a:t>
            </a:r>
          </a:p>
          <a:p>
            <a:endParaRPr lang="en-GB" dirty="0"/>
          </a:p>
          <a:p>
            <a:r>
              <a:rPr lang="en-GB" dirty="0"/>
              <a:t>However I would strongly suggest that as part of the weekly mentor/ ECT meeting a weekly record of progress towards the teacher standards is kept alongside the Teachers Standards record of evidence tracker. This will be essential evidence for the Appropriate Body aspect especially if your ECT is not making expected progress. School needs to evidence that they have put in sufficient support.</a:t>
            </a:r>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5</a:t>
            </a:fld>
            <a:endParaRPr lang="en-GB"/>
          </a:p>
        </p:txBody>
      </p:sp>
    </p:spTree>
    <p:extLst>
      <p:ext uri="{BB962C8B-B14F-4D97-AF65-F5344CB8AC3E}">
        <p14:creationId xmlns:p14="http://schemas.microsoft.com/office/powerpoint/2010/main" val="305258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All Events are found My Ambition for mentors and ECTs – no training for Leads – so this is why we have put this in – would more be useful?</a:t>
            </a:r>
          </a:p>
          <a:p>
            <a:r>
              <a:rPr lang="en-GB" dirty="0"/>
              <a:t> </a:t>
            </a:r>
          </a:p>
          <a:p>
            <a:r>
              <a:rPr lang="en-GB" dirty="0" err="1"/>
              <a:t>Steplab</a:t>
            </a:r>
            <a:r>
              <a:rPr lang="en-GB" dirty="0"/>
              <a:t> is the small step programme for ECTs and mentors </a:t>
            </a:r>
          </a:p>
          <a:p>
            <a:r>
              <a:rPr lang="en-GB" dirty="0"/>
              <a:t>3 terms: behaviour, instruction and subject</a:t>
            </a:r>
          </a:p>
          <a:p>
            <a:r>
              <a:rPr lang="en-GB" dirty="0"/>
              <a:t>Explain the expectations</a:t>
            </a:r>
          </a:p>
          <a:p>
            <a:r>
              <a:rPr lang="en-GB" dirty="0"/>
              <a:t>No new material in Y2</a:t>
            </a:r>
          </a:p>
          <a:p>
            <a:r>
              <a:rPr lang="en-GB" dirty="0"/>
              <a:t>Not a race</a:t>
            </a:r>
          </a:p>
          <a:p>
            <a:r>
              <a:rPr lang="en-GB" dirty="0"/>
              <a:t>But time must be allocated for ECT/ mentors to work together</a:t>
            </a:r>
          </a:p>
          <a:p>
            <a:endParaRPr lang="en-GB" dirty="0"/>
          </a:p>
          <a:p>
            <a:r>
              <a:rPr lang="en-GB" dirty="0"/>
              <a:t>Designed to be comprehensive – </a:t>
            </a:r>
            <a:r>
              <a:rPr lang="en-GB"/>
              <a:t>but has been overwhelming for many.</a:t>
            </a:r>
          </a:p>
        </p:txBody>
      </p:sp>
      <p:sp>
        <p:nvSpPr>
          <p:cNvPr id="4" name="Slide Number Placeholder 3"/>
          <p:cNvSpPr>
            <a:spLocks noGrp="1"/>
          </p:cNvSpPr>
          <p:nvPr>
            <p:ph type="sldNum" sz="quarter" idx="5"/>
          </p:nvPr>
        </p:nvSpPr>
        <p:spPr/>
        <p:txBody>
          <a:bodyPr/>
          <a:lstStyle/>
          <a:p>
            <a:fld id="{26772EB6-3975-4D52-80ED-BFAA1A69427F}" type="slidenum">
              <a:rPr lang="en-GB" smtClean="0"/>
              <a:t>6</a:t>
            </a:fld>
            <a:endParaRPr lang="en-GB"/>
          </a:p>
        </p:txBody>
      </p:sp>
    </p:spTree>
    <p:extLst>
      <p:ext uri="{BB962C8B-B14F-4D97-AF65-F5344CB8AC3E}">
        <p14:creationId xmlns:p14="http://schemas.microsoft.com/office/powerpoint/2010/main" val="85288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each role and responsibility and event on the timeline</a:t>
            </a:r>
          </a:p>
          <a:p>
            <a:r>
              <a:rPr lang="en-GB" dirty="0"/>
              <a:t>Lines of communication – ECT.Align@hants.gov.uk</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7</a:t>
            </a:fld>
            <a:endParaRPr lang="en-GB"/>
          </a:p>
        </p:txBody>
      </p:sp>
    </p:spTree>
    <p:extLst>
      <p:ext uri="{BB962C8B-B14F-4D97-AF65-F5344CB8AC3E}">
        <p14:creationId xmlns:p14="http://schemas.microsoft.com/office/powerpoint/2010/main" val="306593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Leads training </a:t>
            </a:r>
            <a:r>
              <a:rPr lang="en-GB" dirty="0">
                <a:hlinkClick r:id="rId3"/>
              </a:rPr>
              <a:t>Knowledge Base | </a:t>
            </a:r>
            <a:r>
              <a:rPr lang="en-GB" dirty="0" err="1">
                <a:hlinkClick r:id="rId3"/>
              </a:rPr>
              <a:t>Steplab</a:t>
            </a:r>
            <a:r>
              <a:rPr lang="en-GB" dirty="0"/>
              <a:t> – what you need to do</a:t>
            </a:r>
          </a:p>
          <a:p>
            <a:r>
              <a:rPr lang="en-GB" dirty="0"/>
              <a:t>Nudge and praise buttons</a:t>
            </a:r>
          </a:p>
          <a:p>
            <a:endParaRPr lang="en-GB" dirty="0"/>
          </a:p>
          <a:p>
            <a:r>
              <a:rPr lang="en-GB" dirty="0"/>
              <a:t>Link to mentors/ coaches – what they need to do observing and the coaching</a:t>
            </a:r>
          </a:p>
          <a:p>
            <a:endParaRPr lang="en-GB" dirty="0"/>
          </a:p>
          <a:p>
            <a:r>
              <a:rPr lang="en-GB" dirty="0"/>
              <a:t>Link to ECT/ learners – using learn and study for ECT first years</a:t>
            </a:r>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8</a:t>
            </a:fld>
            <a:endParaRPr lang="en-GB"/>
          </a:p>
        </p:txBody>
      </p:sp>
    </p:spTree>
    <p:extLst>
      <p:ext uri="{BB962C8B-B14F-4D97-AF65-F5344CB8AC3E}">
        <p14:creationId xmlns:p14="http://schemas.microsoft.com/office/powerpoint/2010/main" val="116202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Leads training </a:t>
            </a:r>
            <a:r>
              <a:rPr lang="en-GB" dirty="0">
                <a:hlinkClick r:id="rId3"/>
              </a:rPr>
              <a:t>Knowledge Base | </a:t>
            </a:r>
            <a:r>
              <a:rPr lang="en-GB" dirty="0" err="1">
                <a:hlinkClick r:id="rId3"/>
              </a:rPr>
              <a:t>Steplab</a:t>
            </a:r>
            <a:r>
              <a:rPr lang="en-GB" dirty="0"/>
              <a:t> – what you need to do</a:t>
            </a:r>
          </a:p>
          <a:p>
            <a:r>
              <a:rPr lang="en-GB" dirty="0"/>
              <a:t>Link to mentors/ coaches – what they need to do observing and the coaching</a:t>
            </a:r>
          </a:p>
          <a:p>
            <a:r>
              <a:rPr lang="en-GB" dirty="0"/>
              <a:t>Link to ECT/ learners – using learn and study for ECT first years</a:t>
            </a:r>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9</a:t>
            </a:fld>
            <a:endParaRPr lang="en-GB"/>
          </a:p>
        </p:txBody>
      </p:sp>
    </p:spTree>
    <p:extLst>
      <p:ext uri="{BB962C8B-B14F-4D97-AF65-F5344CB8AC3E}">
        <p14:creationId xmlns:p14="http://schemas.microsoft.com/office/powerpoint/2010/main" val="119476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56143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57200" y="1916831"/>
            <a:ext cx="8229600" cy="40324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2814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995"/>
            <a:ext cx="77724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1700808"/>
            <a:ext cx="77724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86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294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700808"/>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80"/>
            <a:ext cx="4040188" cy="36004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709118"/>
            <a:ext cx="4041775"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48880"/>
            <a:ext cx="4041775" cy="3600400"/>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4101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36527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92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1916831"/>
            <a:ext cx="5111750" cy="4032449"/>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916832"/>
            <a:ext cx="3008313" cy="4030555"/>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927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453752"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453752" y="5367338"/>
            <a:ext cx="54864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53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13102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916831"/>
            <a:ext cx="8229600" cy="40324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81208" b="43192"/>
          <a:stretch/>
        </p:blipFill>
        <p:spPr bwMode="auto">
          <a:xfrm>
            <a:off x="7436139" y="4653135"/>
            <a:ext cx="1888389" cy="221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912480" y="260648"/>
            <a:ext cx="1980000" cy="76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396000" y="6062400"/>
            <a:ext cx="1911600" cy="50760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9792" y="6021288"/>
            <a:ext cx="1911600" cy="601642"/>
          </a:xfrm>
          <a:prstGeom prst="rect">
            <a:avLst/>
          </a:prstGeom>
        </p:spPr>
      </p:pic>
    </p:spTree>
    <p:extLst>
      <p:ext uri="{BB962C8B-B14F-4D97-AF65-F5344CB8AC3E}">
        <p14:creationId xmlns:p14="http://schemas.microsoft.com/office/powerpoint/2010/main" val="248697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ECT.Align@hants.gov.uk"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hyperlink" Target="mailto:ectsupport@ambition.org.uk"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ECT.Align@hants.gov.uk" TargetMode="External"/><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a:bodyPr>
          <a:lstStyle/>
          <a:p>
            <a:r>
              <a:rPr lang="en-GB" dirty="0"/>
              <a:t>Kila Barber</a:t>
            </a:r>
          </a:p>
          <a:p>
            <a:r>
              <a:rPr lang="en-GB" dirty="0"/>
              <a:t>Leadership and Learning Partner - HIAS</a:t>
            </a:r>
          </a:p>
          <a:p>
            <a:r>
              <a:rPr lang="en-GB" dirty="0"/>
              <a:t>Visiting Fellow – My Ambition</a:t>
            </a:r>
          </a:p>
        </p:txBody>
      </p:sp>
      <p:sp>
        <p:nvSpPr>
          <p:cNvPr id="5" name="Title 4">
            <a:extLst>
              <a:ext uri="{FF2B5EF4-FFF2-40B4-BE49-F238E27FC236}">
                <a16:creationId xmlns:a16="http://schemas.microsoft.com/office/drawing/2014/main" id="{C8C16D9B-06B8-4E77-BDA7-E6A96F0C6086}"/>
              </a:ext>
            </a:extLst>
          </p:cNvPr>
          <p:cNvSpPr>
            <a:spLocks noGrp="1"/>
          </p:cNvSpPr>
          <p:nvPr>
            <p:ph type="ctrTitle"/>
          </p:nvPr>
        </p:nvSpPr>
        <p:spPr/>
        <p:txBody>
          <a:bodyPr/>
          <a:lstStyle/>
          <a:p>
            <a:pPr algn="ctr"/>
            <a:r>
              <a:rPr lang="en-GB" dirty="0"/>
              <a:t>Early Career Teacher</a:t>
            </a:r>
            <a:br>
              <a:rPr lang="en-GB" dirty="0"/>
            </a:br>
            <a:r>
              <a:rPr lang="en-GB" dirty="0"/>
              <a:t>Lead and Coordinator Briefing</a:t>
            </a:r>
            <a:br>
              <a:rPr lang="en-GB" dirty="0"/>
            </a:br>
            <a:r>
              <a:rPr lang="en-GB" sz="2400" dirty="0"/>
              <a:t>Monday 22</a:t>
            </a:r>
            <a:r>
              <a:rPr lang="en-GB" sz="2400" baseline="30000" dirty="0"/>
              <a:t>nd</a:t>
            </a:r>
            <a:r>
              <a:rPr lang="en-GB" sz="2400" dirty="0"/>
              <a:t> November </a:t>
            </a:r>
            <a:br>
              <a:rPr lang="en-GB" dirty="0"/>
            </a:br>
            <a:endParaRPr lang="en-GB" dirty="0"/>
          </a:p>
        </p:txBody>
      </p:sp>
      <p:pic>
        <p:nvPicPr>
          <p:cNvPr id="4" name="Picture 3">
            <a:extLst>
              <a:ext uri="{FF2B5EF4-FFF2-40B4-BE49-F238E27FC236}">
                <a16:creationId xmlns:a16="http://schemas.microsoft.com/office/drawing/2014/main" id="{1CCAB297-248B-43C1-B692-A60ECADB37E0}"/>
              </a:ext>
            </a:extLst>
          </p:cNvPr>
          <p:cNvPicPr>
            <a:picLocks noChangeAspect="1"/>
          </p:cNvPicPr>
          <p:nvPr/>
        </p:nvPicPr>
        <p:blipFill>
          <a:blip r:embed="rId5"/>
          <a:stretch>
            <a:fillRect/>
          </a:stretch>
        </p:blipFill>
        <p:spPr>
          <a:xfrm>
            <a:off x="-5518" y="188640"/>
            <a:ext cx="4323266" cy="1296144"/>
          </a:xfrm>
          <a:prstGeom prst="rect">
            <a:avLst/>
          </a:prstGeom>
        </p:spPr>
      </p:pic>
      <p:pic>
        <p:nvPicPr>
          <p:cNvPr id="8" name="Audio 7">
            <a:hlinkClick r:id="" action="ppaction://media"/>
            <a:extLst>
              <a:ext uri="{FF2B5EF4-FFF2-40B4-BE49-F238E27FC236}">
                <a16:creationId xmlns:a16="http://schemas.microsoft.com/office/drawing/2014/main" id="{1CE51823-66B0-4F15-B43C-F37CFB70AE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48705447"/>
      </p:ext>
    </p:extLst>
  </p:cSld>
  <p:clrMapOvr>
    <a:masterClrMapping/>
  </p:clrMapOvr>
  <mc:AlternateContent xmlns:mc="http://schemas.openxmlformats.org/markup-compatibility/2006" xmlns:p14="http://schemas.microsoft.com/office/powerpoint/2010/main">
    <mc:Choice Requires="p14">
      <p:transition spd="slow" p14:dur="2000" advTm="20838"/>
    </mc:Choice>
    <mc:Fallback xmlns="">
      <p:transition spd="slow" advTm="20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2627784" y="1916832"/>
            <a:ext cx="4752528" cy="4030555"/>
          </a:xfrm>
        </p:spPr>
        <p:txBody>
          <a:bodyPr>
            <a:normAutofit fontScale="32500" lnSpcReduction="20000"/>
          </a:bodyPr>
          <a:lstStyle/>
          <a:p>
            <a:pPr algn="ctr"/>
            <a:r>
              <a:rPr lang="en-US" sz="7400" b="1" u="sng" dirty="0"/>
              <a:t>Aims of the Session</a:t>
            </a:r>
          </a:p>
          <a:p>
            <a:endParaRPr lang="en-US" sz="2000" dirty="0"/>
          </a:p>
          <a:p>
            <a:pPr marL="342900" indent="-342900">
              <a:buFont typeface="Arial" panose="020B0604020202020204" pitchFamily="34" charset="0"/>
              <a:buChar char="•"/>
            </a:pPr>
            <a:r>
              <a:rPr lang="en-US" sz="4500" dirty="0"/>
              <a:t>Overview of Hampshire Offer</a:t>
            </a:r>
          </a:p>
          <a:p>
            <a:pPr marL="800100" lvl="1" indent="-342900">
              <a:buFont typeface="Arial" panose="020B0604020202020204" pitchFamily="34" charset="0"/>
              <a:buChar char="•"/>
            </a:pPr>
            <a:r>
              <a:rPr lang="en-US" sz="4500" dirty="0"/>
              <a:t>Assure</a:t>
            </a:r>
          </a:p>
          <a:p>
            <a:pPr marL="800100" lvl="1" indent="-342900">
              <a:buFont typeface="Arial" panose="020B0604020202020204" pitchFamily="34" charset="0"/>
              <a:buChar char="•"/>
            </a:pPr>
            <a:r>
              <a:rPr lang="en-US" sz="4500" dirty="0"/>
              <a:t>Align</a:t>
            </a:r>
          </a:p>
          <a:p>
            <a:pPr marL="800100" lvl="1" indent="-342900">
              <a:buFont typeface="Arial" panose="020B0604020202020204" pitchFamily="34" charset="0"/>
              <a:buChar char="•"/>
            </a:pPr>
            <a:r>
              <a:rPr lang="en-US" sz="4500" dirty="0"/>
              <a:t>Advance</a:t>
            </a:r>
          </a:p>
          <a:p>
            <a:pPr marL="342900" indent="-342900">
              <a:buFont typeface="Arial" panose="020B0604020202020204" pitchFamily="34" charset="0"/>
              <a:buChar char="•"/>
            </a:pPr>
            <a:r>
              <a:rPr lang="en-US" sz="4500" dirty="0"/>
              <a:t>Statutory Requirements </a:t>
            </a:r>
          </a:p>
          <a:p>
            <a:pPr marL="800100" lvl="1" indent="-342900">
              <a:buFont typeface="Arial" panose="020B0604020202020204" pitchFamily="34" charset="0"/>
              <a:buChar char="•"/>
            </a:pPr>
            <a:r>
              <a:rPr lang="en-US" sz="4500" dirty="0"/>
              <a:t>Appropriate Body </a:t>
            </a:r>
          </a:p>
          <a:p>
            <a:pPr marL="800100" lvl="1" indent="-342900">
              <a:buFont typeface="Arial" panose="020B0604020202020204" pitchFamily="34" charset="0"/>
              <a:buChar char="•"/>
            </a:pPr>
            <a:r>
              <a:rPr lang="en-US" sz="4500" dirty="0"/>
              <a:t>Early Career Framework ( ECF)</a:t>
            </a:r>
          </a:p>
          <a:p>
            <a:pPr marL="342900" indent="-342900">
              <a:buFont typeface="Arial" panose="020B0604020202020204" pitchFamily="34" charset="0"/>
              <a:buChar char="•"/>
            </a:pPr>
            <a:r>
              <a:rPr lang="en-US" sz="4500" dirty="0"/>
              <a:t>Roles and responsibilities</a:t>
            </a:r>
          </a:p>
          <a:p>
            <a:pPr marL="800100" lvl="1" indent="-342900">
              <a:buFont typeface="Arial" panose="020B0604020202020204" pitchFamily="34" charset="0"/>
              <a:buChar char="•"/>
            </a:pPr>
            <a:r>
              <a:rPr lang="en-US" sz="4500" dirty="0"/>
              <a:t>Early Career Teacher</a:t>
            </a:r>
          </a:p>
          <a:p>
            <a:pPr marL="800100" lvl="1" indent="-342900">
              <a:buFont typeface="Arial" panose="020B0604020202020204" pitchFamily="34" charset="0"/>
              <a:buChar char="•"/>
            </a:pPr>
            <a:r>
              <a:rPr lang="en-US" sz="4500" dirty="0"/>
              <a:t>Mentors </a:t>
            </a:r>
          </a:p>
          <a:p>
            <a:pPr marL="800100" lvl="1" indent="-342900">
              <a:buFont typeface="Arial" panose="020B0604020202020204" pitchFamily="34" charset="0"/>
              <a:buChar char="•"/>
            </a:pPr>
            <a:r>
              <a:rPr lang="en-US" sz="4500" dirty="0"/>
              <a:t>Leads/ Coordinators</a:t>
            </a:r>
          </a:p>
          <a:p>
            <a:pPr marL="342900" indent="-342900">
              <a:buFont typeface="Arial" panose="020B0604020202020204" pitchFamily="34" charset="0"/>
              <a:buChar char="•"/>
            </a:pPr>
            <a:r>
              <a:rPr lang="en-US" sz="4500" dirty="0"/>
              <a:t>Navigation of My Ambition/ </a:t>
            </a:r>
            <a:r>
              <a:rPr lang="en-US" sz="4500" dirty="0" err="1"/>
              <a:t>Steplab</a:t>
            </a:r>
            <a:endParaRPr lang="en-US" sz="4500" dirty="0"/>
          </a:p>
          <a:p>
            <a:pPr marL="342900" indent="-342900">
              <a:buFont typeface="Arial" panose="020B0604020202020204" pitchFamily="34" charset="0"/>
              <a:buChar char="•"/>
            </a:pPr>
            <a:r>
              <a:rPr lang="en-US" sz="4500" dirty="0"/>
              <a:t>Upcoming events/ communication</a:t>
            </a:r>
          </a:p>
          <a:p>
            <a:pPr marL="342900" indent="-342900">
              <a:buFont typeface="Arial" panose="020B0604020202020204" pitchFamily="34" charset="0"/>
              <a:buChar char="•"/>
            </a:pPr>
            <a:r>
              <a:rPr lang="en-US" sz="4500" dirty="0"/>
              <a:t>Further support</a:t>
            </a:r>
          </a:p>
        </p:txBody>
      </p:sp>
      <p:pic>
        <p:nvPicPr>
          <p:cNvPr id="3" name="Audio 2">
            <a:hlinkClick r:id="" action="ppaction://media"/>
            <a:extLst>
              <a:ext uri="{FF2B5EF4-FFF2-40B4-BE49-F238E27FC236}">
                <a16:creationId xmlns:a16="http://schemas.microsoft.com/office/drawing/2014/main" id="{4B519D18-6490-4F10-A8F4-9CFBD59594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77692356"/>
      </p:ext>
    </p:extLst>
  </p:cSld>
  <p:clrMapOvr>
    <a:masterClrMapping/>
  </p:clrMapOvr>
  <mc:AlternateContent xmlns:mc="http://schemas.openxmlformats.org/markup-compatibility/2006" xmlns:p14="http://schemas.microsoft.com/office/powerpoint/2010/main">
    <mc:Choice Requires="p14">
      <p:transition spd="slow" p14:dur="2000" advTm="27200"/>
    </mc:Choice>
    <mc:Fallback xmlns="">
      <p:transition spd="slow" advTm="2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4"/>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7643192" cy="4030555"/>
          </a:xfrm>
        </p:spPr>
        <p:txBody>
          <a:bodyPr/>
          <a:lstStyle/>
          <a:p>
            <a:pPr algn="ctr"/>
            <a:r>
              <a:rPr lang="en-US" sz="2400" b="1" u="sng" dirty="0"/>
              <a:t>Overview of Hampshire Provision</a:t>
            </a:r>
          </a:p>
          <a:p>
            <a:endParaRPr lang="en-US" dirty="0"/>
          </a:p>
          <a:p>
            <a:endParaRPr lang="en-US" sz="1400" dirty="0"/>
          </a:p>
          <a:p>
            <a:endParaRPr lang="en-US" dirty="0"/>
          </a:p>
        </p:txBody>
      </p:sp>
      <p:pic>
        <p:nvPicPr>
          <p:cNvPr id="3" name="Picture 2">
            <a:extLst>
              <a:ext uri="{FF2B5EF4-FFF2-40B4-BE49-F238E27FC236}">
                <a16:creationId xmlns:a16="http://schemas.microsoft.com/office/drawing/2014/main" id="{062F1396-9BBB-489B-8BA9-74F9C342E7E4}"/>
              </a:ext>
            </a:extLst>
          </p:cNvPr>
          <p:cNvPicPr>
            <a:picLocks noChangeAspect="1"/>
          </p:cNvPicPr>
          <p:nvPr/>
        </p:nvPicPr>
        <p:blipFill>
          <a:blip r:embed="rId5"/>
          <a:stretch>
            <a:fillRect/>
          </a:stretch>
        </p:blipFill>
        <p:spPr>
          <a:xfrm>
            <a:off x="251520" y="2276872"/>
            <a:ext cx="6732240" cy="3723353"/>
          </a:xfrm>
          <a:prstGeom prst="rect">
            <a:avLst/>
          </a:prstGeom>
        </p:spPr>
      </p:pic>
      <p:pic>
        <p:nvPicPr>
          <p:cNvPr id="5" name="Audio 4">
            <a:hlinkClick r:id="" action="ppaction://media"/>
            <a:extLst>
              <a:ext uri="{FF2B5EF4-FFF2-40B4-BE49-F238E27FC236}">
                <a16:creationId xmlns:a16="http://schemas.microsoft.com/office/drawing/2014/main" id="{FD653AE6-37F9-45AB-B558-0E7AA296AB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67296895"/>
      </p:ext>
    </p:extLst>
  </p:cSld>
  <p:clrMapOvr>
    <a:masterClrMapping/>
  </p:clrMapOvr>
  <mc:AlternateContent xmlns:mc="http://schemas.openxmlformats.org/markup-compatibility/2006" xmlns:p14="http://schemas.microsoft.com/office/powerpoint/2010/main">
    <mc:Choice Requires="p14">
      <p:transition spd="slow" p14:dur="2000" advTm="99786"/>
    </mc:Choice>
    <mc:Fallback xmlns="">
      <p:transition spd="slow" advTm="99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179512" y="1545248"/>
            <a:ext cx="8507288" cy="4030555"/>
          </a:xfrm>
        </p:spPr>
        <p:txBody>
          <a:bodyPr>
            <a:normAutofit fontScale="85000" lnSpcReduction="20000"/>
          </a:bodyPr>
          <a:lstStyle/>
          <a:p>
            <a:pPr algn="ctr"/>
            <a:r>
              <a:rPr lang="en-US" sz="2400" b="1" u="sng" dirty="0"/>
              <a:t>Statutory Requirements </a:t>
            </a:r>
          </a:p>
          <a:p>
            <a:pPr algn="ctr"/>
            <a:endParaRPr lang="en-US" sz="2400" b="1" u="sng" dirty="0"/>
          </a:p>
          <a:p>
            <a:r>
              <a:rPr lang="en-US" sz="1800" dirty="0"/>
              <a:t>Appropriate Body  ( Hampshire Assure)</a:t>
            </a:r>
          </a:p>
          <a:p>
            <a:pPr marL="285750" indent="-285750">
              <a:buFont typeface="Arial" panose="020B0604020202020204" pitchFamily="34" charset="0"/>
              <a:buChar char="•"/>
            </a:pPr>
            <a:r>
              <a:rPr lang="en-US" sz="1800" dirty="0"/>
              <a:t>DfE requirements that Early Career Teachers are able to meet the teacher standards </a:t>
            </a:r>
          </a:p>
          <a:p>
            <a:pPr marL="285750" indent="-285750">
              <a:buFont typeface="Arial" panose="020B0604020202020204" pitchFamily="34" charset="0"/>
              <a:buChar char="•"/>
            </a:pPr>
            <a:r>
              <a:rPr lang="en-US" sz="1800" dirty="0"/>
              <a:t>Formal assessments</a:t>
            </a:r>
          </a:p>
          <a:p>
            <a:pPr marL="285750" indent="-285750">
              <a:buFont typeface="Arial" panose="020B0604020202020204" pitchFamily="34" charset="0"/>
              <a:buChar char="•"/>
            </a:pPr>
            <a:r>
              <a:rPr lang="en-US" sz="1800" dirty="0"/>
              <a:t>Ensure that the ECT is receiving the appropriate support from the school</a:t>
            </a:r>
          </a:p>
          <a:p>
            <a:pPr marL="285750" indent="-285750">
              <a:buFont typeface="Arial" panose="020B0604020202020204" pitchFamily="34" charset="0"/>
              <a:buChar char="•"/>
            </a:pPr>
            <a:r>
              <a:rPr lang="en-US" sz="1800" dirty="0" err="1"/>
              <a:t>ECTmanager</a:t>
            </a:r>
            <a:r>
              <a:rPr lang="en-US" sz="1800" dirty="0"/>
              <a:t> provides the platform – you must complete formal reviews term 1,2,4,5 and full assessments term 3 &amp; 6</a:t>
            </a:r>
          </a:p>
          <a:p>
            <a:pPr marL="285750" indent="-285750">
              <a:buFont typeface="Arial" panose="020B0604020202020204" pitchFamily="34" charset="0"/>
              <a:buChar char="•"/>
            </a:pPr>
            <a:r>
              <a:rPr lang="en-US" sz="1800" dirty="0"/>
              <a:t>All other paperwork is for school records only</a:t>
            </a:r>
          </a:p>
          <a:p>
            <a:endParaRPr lang="en-US" sz="1800" dirty="0"/>
          </a:p>
          <a:p>
            <a:r>
              <a:rPr lang="en-US" sz="1800" dirty="0"/>
              <a:t>Early Career Framework ( ECF)</a:t>
            </a:r>
          </a:p>
          <a:p>
            <a:pPr marL="285750" indent="-285750">
              <a:buFont typeface="Arial" panose="020B0604020202020204" pitchFamily="34" charset="0"/>
              <a:buChar char="•"/>
            </a:pPr>
            <a:r>
              <a:rPr lang="en-US" sz="1800" dirty="0" err="1"/>
              <a:t>Programme</a:t>
            </a:r>
            <a:r>
              <a:rPr lang="en-US" sz="1800" dirty="0"/>
              <a:t> of CPD to develop the ECT to be the best they can be</a:t>
            </a:r>
          </a:p>
          <a:p>
            <a:pPr marL="285750" indent="-285750">
              <a:buFont typeface="Arial" panose="020B0604020202020204" pitchFamily="34" charset="0"/>
              <a:buChar char="•"/>
            </a:pPr>
            <a:r>
              <a:rPr lang="en-US" sz="1800" dirty="0"/>
              <a:t>Mentor provides weekly/ fortnightly coaching</a:t>
            </a:r>
          </a:p>
          <a:p>
            <a:pPr marL="285750" indent="-285750">
              <a:buFont typeface="Arial" panose="020B0604020202020204" pitchFamily="34" charset="0"/>
              <a:buChar char="•"/>
            </a:pPr>
            <a:r>
              <a:rPr lang="en-US" sz="1800" dirty="0"/>
              <a:t>Self study</a:t>
            </a:r>
          </a:p>
          <a:p>
            <a:pPr marL="285750" indent="-285750">
              <a:buFont typeface="Arial" panose="020B0604020202020204" pitchFamily="34" charset="0"/>
              <a:buChar char="•"/>
            </a:pPr>
            <a:r>
              <a:rPr lang="en-US" sz="1800" dirty="0"/>
              <a:t>My Ambition is the training organization that Hampshire have partnered with</a:t>
            </a:r>
          </a:p>
          <a:p>
            <a:pPr marL="285750" indent="-285750">
              <a:buFont typeface="Arial" panose="020B0604020202020204" pitchFamily="34" charset="0"/>
              <a:buChar char="•"/>
            </a:pPr>
            <a:r>
              <a:rPr lang="en-US" sz="1800" dirty="0"/>
              <a:t>No Assessment – 2 year developmental </a:t>
            </a:r>
            <a:r>
              <a:rPr lang="en-US" sz="1800" dirty="0" err="1"/>
              <a:t>programme</a:t>
            </a:r>
            <a:r>
              <a:rPr lang="en-US" sz="1800" dirty="0"/>
              <a:t>, to support and retain ECTs</a:t>
            </a:r>
          </a:p>
          <a:p>
            <a:endParaRPr lang="en-US" dirty="0"/>
          </a:p>
        </p:txBody>
      </p:sp>
      <p:pic>
        <p:nvPicPr>
          <p:cNvPr id="3" name="Audio 2">
            <a:hlinkClick r:id="" action="ppaction://media"/>
            <a:extLst>
              <a:ext uri="{FF2B5EF4-FFF2-40B4-BE49-F238E27FC236}">
                <a16:creationId xmlns:a16="http://schemas.microsoft.com/office/drawing/2014/main" id="{D26CD247-4CAB-4D7A-AD35-C6A41858A2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90611597"/>
      </p:ext>
    </p:extLst>
  </p:cSld>
  <p:clrMapOvr>
    <a:masterClrMapping/>
  </p:clrMapOvr>
  <mc:AlternateContent xmlns:mc="http://schemas.openxmlformats.org/markup-compatibility/2006" xmlns:p14="http://schemas.microsoft.com/office/powerpoint/2010/main">
    <mc:Choice Requires="p14">
      <p:transition spd="slow" p14:dur="2000" advTm="89081"/>
    </mc:Choice>
    <mc:Fallback xmlns="">
      <p:transition spd="slow" advTm="89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4FD02-040B-44E0-A946-96EAE131BC81}"/>
              </a:ext>
            </a:extLst>
          </p:cNvPr>
          <p:cNvPicPr>
            <a:picLocks noChangeAspect="1"/>
          </p:cNvPicPr>
          <p:nvPr/>
        </p:nvPicPr>
        <p:blipFill>
          <a:blip r:embed="rId5"/>
          <a:stretch>
            <a:fillRect/>
          </a:stretch>
        </p:blipFill>
        <p:spPr>
          <a:xfrm>
            <a:off x="25580" y="1696426"/>
            <a:ext cx="8316416" cy="4043742"/>
          </a:xfrm>
          <a:prstGeom prst="rect">
            <a:avLst/>
          </a:prstGeom>
        </p:spPr>
      </p:pic>
      <p:sp>
        <p:nvSpPr>
          <p:cNvPr id="5" name="TextBox 4">
            <a:extLst>
              <a:ext uri="{FF2B5EF4-FFF2-40B4-BE49-F238E27FC236}">
                <a16:creationId xmlns:a16="http://schemas.microsoft.com/office/drawing/2014/main" id="{D218FDF9-B3E5-4ABE-B6F9-5C85ADCD042D}"/>
              </a:ext>
            </a:extLst>
          </p:cNvPr>
          <p:cNvSpPr txBox="1"/>
          <p:nvPr/>
        </p:nvSpPr>
        <p:spPr>
          <a:xfrm>
            <a:off x="323528" y="1335613"/>
            <a:ext cx="3600400" cy="369332"/>
          </a:xfrm>
          <a:prstGeom prst="rect">
            <a:avLst/>
          </a:prstGeom>
          <a:noFill/>
        </p:spPr>
        <p:txBody>
          <a:bodyPr wrap="square" rtlCol="0">
            <a:spAutoFit/>
          </a:bodyPr>
          <a:lstStyle/>
          <a:p>
            <a:r>
              <a:rPr lang="en-GB" dirty="0"/>
              <a:t>Appropriate Body - </a:t>
            </a:r>
            <a:r>
              <a:rPr lang="en-GB" dirty="0" err="1"/>
              <a:t>ECTmanager</a:t>
            </a:r>
            <a:endParaRPr lang="en-GB" dirty="0"/>
          </a:p>
        </p:txBody>
      </p:sp>
      <p:pic>
        <p:nvPicPr>
          <p:cNvPr id="6" name="Picture 5">
            <a:extLst>
              <a:ext uri="{FF2B5EF4-FFF2-40B4-BE49-F238E27FC236}">
                <a16:creationId xmlns:a16="http://schemas.microsoft.com/office/drawing/2014/main" id="{2F1BFD09-323A-4C28-A64C-5BACDF761CC5}"/>
              </a:ext>
            </a:extLst>
          </p:cNvPr>
          <p:cNvPicPr>
            <a:picLocks noChangeAspect="1"/>
          </p:cNvPicPr>
          <p:nvPr/>
        </p:nvPicPr>
        <p:blipFill>
          <a:blip r:embed="rId6"/>
          <a:stretch>
            <a:fillRect/>
          </a:stretch>
        </p:blipFill>
        <p:spPr>
          <a:xfrm>
            <a:off x="52423" y="-25084"/>
            <a:ext cx="4663594" cy="1348614"/>
          </a:xfrm>
          <a:prstGeom prst="rect">
            <a:avLst/>
          </a:prstGeom>
        </p:spPr>
      </p:pic>
      <p:pic>
        <p:nvPicPr>
          <p:cNvPr id="4" name="Audio 3">
            <a:hlinkClick r:id="" action="ppaction://media"/>
            <a:extLst>
              <a:ext uri="{FF2B5EF4-FFF2-40B4-BE49-F238E27FC236}">
                <a16:creationId xmlns:a16="http://schemas.microsoft.com/office/drawing/2014/main" id="{56AB5781-FEAC-4CD4-BDD4-39A3BCDA02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45344254"/>
      </p:ext>
    </p:extLst>
  </p:cSld>
  <p:clrMapOvr>
    <a:masterClrMapping/>
  </p:clrMapOvr>
  <mc:AlternateContent xmlns:mc="http://schemas.openxmlformats.org/markup-compatibility/2006" xmlns:p14="http://schemas.microsoft.com/office/powerpoint/2010/main">
    <mc:Choice Requires="p14">
      <p:transition spd="slow" p14:dur="2000" advTm="99135"/>
    </mc:Choice>
    <mc:Fallback xmlns="">
      <p:transition spd="slow" advTm="9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8291264" cy="4030555"/>
          </a:xfrm>
        </p:spPr>
        <p:txBody>
          <a:bodyPr/>
          <a:lstStyle/>
          <a:p>
            <a:pPr marL="342900" indent="-342900">
              <a:buFont typeface="Arial" panose="020B0604020202020204" pitchFamily="34" charset="0"/>
              <a:buChar char="•"/>
            </a:pPr>
            <a:r>
              <a:rPr lang="en-US" sz="2000" dirty="0"/>
              <a:t>Roles and responsibilities – </a:t>
            </a:r>
            <a:r>
              <a:rPr lang="en-US" sz="2000" dirty="0" err="1"/>
              <a:t>MyAmbition</a:t>
            </a:r>
            <a:r>
              <a:rPr lang="en-US" sz="2000" dirty="0"/>
              <a:t>/ </a:t>
            </a:r>
            <a:r>
              <a:rPr lang="en-US" sz="2000" dirty="0" err="1"/>
              <a:t>Steplab</a:t>
            </a:r>
            <a:endParaRPr lang="en-US" sz="2000" dirty="0"/>
          </a:p>
          <a:p>
            <a:pPr marL="800100" lvl="1" indent="-342900">
              <a:buFont typeface="Arial" panose="020B0604020202020204" pitchFamily="34" charset="0"/>
              <a:buChar char="•"/>
            </a:pPr>
            <a:r>
              <a:rPr lang="en-US" sz="1800" dirty="0"/>
              <a:t>Early Career Teacher</a:t>
            </a:r>
          </a:p>
          <a:p>
            <a:pPr marL="1257300" lvl="2" indent="-342900">
              <a:buFont typeface="Arial" panose="020B0604020202020204" pitchFamily="34" charset="0"/>
              <a:buChar char="•"/>
            </a:pPr>
            <a:r>
              <a:rPr lang="en-US" sz="1600" dirty="0"/>
              <a:t>Weekly Self Study units on </a:t>
            </a:r>
            <a:r>
              <a:rPr lang="en-US" sz="1600" dirty="0" err="1"/>
              <a:t>Steplab</a:t>
            </a:r>
            <a:endParaRPr lang="en-US" sz="1600" dirty="0"/>
          </a:p>
          <a:p>
            <a:pPr marL="1257300" lvl="2" indent="-342900">
              <a:buFont typeface="Arial" panose="020B0604020202020204" pitchFamily="34" charset="0"/>
              <a:buChar char="•"/>
            </a:pPr>
            <a:r>
              <a:rPr lang="en-US" sz="1600" dirty="0"/>
              <a:t>Primer, quiz, training video, reflection task ( ½ hour a week)</a:t>
            </a:r>
          </a:p>
          <a:p>
            <a:pPr marL="1257300" lvl="2" indent="-342900">
              <a:buFont typeface="Arial" panose="020B0604020202020204" pitchFamily="34" charset="0"/>
              <a:buChar char="•"/>
            </a:pPr>
            <a:r>
              <a:rPr lang="en-US" sz="1600" dirty="0"/>
              <a:t>Action step to practice in the classroom</a:t>
            </a:r>
          </a:p>
          <a:p>
            <a:pPr marL="800100" lvl="1" indent="-342900">
              <a:buFont typeface="Arial" panose="020B0604020202020204" pitchFamily="34" charset="0"/>
              <a:buChar char="•"/>
            </a:pPr>
            <a:r>
              <a:rPr lang="en-US" sz="1800" dirty="0"/>
              <a:t>Mentors </a:t>
            </a:r>
          </a:p>
          <a:p>
            <a:pPr marL="1257300" lvl="2" indent="-342900">
              <a:buFont typeface="Arial" panose="020B0604020202020204" pitchFamily="34" charset="0"/>
              <a:buChar char="•"/>
            </a:pPr>
            <a:r>
              <a:rPr lang="en-US" sz="1600" dirty="0"/>
              <a:t>Weekly observation of the ECT ( max 15 minutes)</a:t>
            </a:r>
          </a:p>
          <a:p>
            <a:pPr marL="1257300" lvl="2" indent="-342900">
              <a:buFont typeface="Arial" panose="020B0604020202020204" pitchFamily="34" charset="0"/>
              <a:buChar char="•"/>
            </a:pPr>
            <a:r>
              <a:rPr lang="en-US" sz="1600" dirty="0"/>
              <a:t>Preparation of coaching session</a:t>
            </a:r>
          </a:p>
          <a:p>
            <a:pPr marL="1257300" lvl="2" indent="-342900">
              <a:buFont typeface="Arial" panose="020B0604020202020204" pitchFamily="34" charset="0"/>
              <a:buChar char="•"/>
            </a:pPr>
            <a:r>
              <a:rPr lang="en-US" sz="1600" dirty="0"/>
              <a:t>Coaching session based on identified step ( ½ hour)</a:t>
            </a:r>
          </a:p>
          <a:p>
            <a:pPr marL="800100" lvl="1" indent="-342900">
              <a:buFont typeface="Arial" panose="020B0604020202020204" pitchFamily="34" charset="0"/>
              <a:buChar char="•"/>
            </a:pPr>
            <a:r>
              <a:rPr lang="en-US" sz="1800" dirty="0"/>
              <a:t>Leads/ Coordinators</a:t>
            </a:r>
          </a:p>
          <a:p>
            <a:pPr marL="1257300" lvl="2" indent="-342900">
              <a:buFont typeface="Arial" panose="020B0604020202020204" pitchFamily="34" charset="0"/>
              <a:buChar char="•"/>
            </a:pPr>
            <a:r>
              <a:rPr lang="en-US" sz="1600" dirty="0"/>
              <a:t>Ensure that ECT has designated 10% study time in Y1 ( 5% in Y2)</a:t>
            </a:r>
          </a:p>
          <a:p>
            <a:pPr marL="1257300" lvl="2" indent="-342900">
              <a:buFont typeface="Arial" panose="020B0604020202020204" pitchFamily="34" charset="0"/>
              <a:buChar char="•"/>
            </a:pPr>
            <a:r>
              <a:rPr lang="en-US" sz="1600" dirty="0"/>
              <a:t>Ensure that Mentor is observing and coaching the ECT on a weekly basis</a:t>
            </a:r>
          </a:p>
          <a:p>
            <a:pPr marL="1257300" lvl="2" indent="-342900">
              <a:buFont typeface="Arial" panose="020B0604020202020204" pitchFamily="34" charset="0"/>
              <a:buChar char="•"/>
            </a:pPr>
            <a:r>
              <a:rPr lang="en-US" sz="1600" dirty="0"/>
              <a:t>Keep overview of ECT progress</a:t>
            </a:r>
          </a:p>
          <a:p>
            <a:endParaRPr lang="en-US" dirty="0"/>
          </a:p>
        </p:txBody>
      </p:sp>
      <p:pic>
        <p:nvPicPr>
          <p:cNvPr id="3" name="Audio 2">
            <a:hlinkClick r:id="" action="ppaction://media"/>
            <a:extLst>
              <a:ext uri="{FF2B5EF4-FFF2-40B4-BE49-F238E27FC236}">
                <a16:creationId xmlns:a16="http://schemas.microsoft.com/office/drawing/2014/main" id="{1903566E-7A37-4C26-87AE-383EF32AA9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54695456"/>
      </p:ext>
    </p:extLst>
  </p:cSld>
  <p:clrMapOvr>
    <a:masterClrMapping/>
  </p:clrMapOvr>
  <mc:AlternateContent xmlns:mc="http://schemas.openxmlformats.org/markup-compatibility/2006" xmlns:p14="http://schemas.microsoft.com/office/powerpoint/2010/main">
    <mc:Choice Requires="p14">
      <p:transition spd="slow" p14:dur="2000" advTm="139677"/>
    </mc:Choice>
    <mc:Fallback xmlns="">
      <p:transition spd="slow" advTm="13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AA703-16B2-40FD-9C18-7CF44E34A862}"/>
              </a:ext>
            </a:extLst>
          </p:cNvPr>
          <p:cNvSpPr/>
          <p:nvPr/>
        </p:nvSpPr>
        <p:spPr>
          <a:xfrm>
            <a:off x="395536" y="4581128"/>
            <a:ext cx="56572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179512" y="1464409"/>
            <a:ext cx="6192688" cy="1604551"/>
          </a:xfrm>
        </p:spPr>
        <p:txBody>
          <a:bodyPr>
            <a:normAutofit fontScale="70000" lnSpcReduction="20000"/>
          </a:bodyPr>
          <a:lstStyle/>
          <a:p>
            <a:r>
              <a:rPr lang="en-US" sz="2500" dirty="0"/>
              <a:t>Upcoming events/ communication</a:t>
            </a:r>
          </a:p>
          <a:p>
            <a:pPr marL="342900" indent="-342900">
              <a:buFont typeface="Arial" panose="020B0604020202020204" pitchFamily="34" charset="0"/>
              <a:buChar char="•"/>
            </a:pPr>
            <a:r>
              <a:rPr lang="en-US" sz="2500" dirty="0"/>
              <a:t>Leads/ coordinators – receive an update of upcoming events to be passed to the mentor/ coach</a:t>
            </a:r>
          </a:p>
          <a:p>
            <a:pPr marL="342900" indent="-342900">
              <a:buFont typeface="Arial" panose="020B0604020202020204" pitchFamily="34" charset="0"/>
              <a:buChar char="•"/>
            </a:pPr>
            <a:r>
              <a:rPr lang="en-US" sz="2500" dirty="0"/>
              <a:t>Each mentor/ ECT can track their invites through the Events window on My Ambition</a:t>
            </a:r>
          </a:p>
          <a:p>
            <a:pPr marL="342900" indent="-342900">
              <a:buFont typeface="Arial" panose="020B0604020202020204" pitchFamily="34" charset="0"/>
              <a:buChar char="•"/>
            </a:pPr>
            <a:r>
              <a:rPr lang="en-US" sz="2500" dirty="0"/>
              <a:t>An email is also sent from </a:t>
            </a:r>
            <a:r>
              <a:rPr lang="en-US" sz="2500" dirty="0">
                <a:hlinkClick r:id="rId6"/>
              </a:rPr>
              <a:t>ECT.Align@hants.gov.uk</a:t>
            </a:r>
            <a:endParaRPr lang="en-US" sz="2500" dirty="0"/>
          </a:p>
          <a:p>
            <a:pPr marL="342900" indent="-342900">
              <a:buFont typeface="Arial" panose="020B0604020202020204" pitchFamily="34" charset="0"/>
              <a:buChar char="•"/>
            </a:pPr>
            <a:endParaRPr lang="en-US" sz="2500" dirty="0"/>
          </a:p>
          <a:p>
            <a:pPr marL="342900" indent="-342900">
              <a:buFont typeface="Arial" panose="020B0604020202020204" pitchFamily="34" charset="0"/>
              <a:buChar char="•"/>
            </a:pPr>
            <a:endParaRPr lang="en-US" sz="25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dirty="0"/>
          </a:p>
        </p:txBody>
      </p:sp>
      <p:pic>
        <p:nvPicPr>
          <p:cNvPr id="3" name="Picture 2">
            <a:extLst>
              <a:ext uri="{FF2B5EF4-FFF2-40B4-BE49-F238E27FC236}">
                <a16:creationId xmlns:a16="http://schemas.microsoft.com/office/drawing/2014/main" id="{043954FC-377B-4012-8D62-06CAFD1637CB}"/>
              </a:ext>
            </a:extLst>
          </p:cNvPr>
          <p:cNvPicPr>
            <a:picLocks noChangeAspect="1"/>
          </p:cNvPicPr>
          <p:nvPr/>
        </p:nvPicPr>
        <p:blipFill>
          <a:blip r:embed="rId7"/>
          <a:stretch>
            <a:fillRect/>
          </a:stretch>
        </p:blipFill>
        <p:spPr>
          <a:xfrm>
            <a:off x="2051720" y="3068960"/>
            <a:ext cx="5445268" cy="2881637"/>
          </a:xfrm>
          <a:prstGeom prst="rect">
            <a:avLst/>
          </a:prstGeom>
        </p:spPr>
      </p:pic>
      <p:sp>
        <p:nvSpPr>
          <p:cNvPr id="8" name="TextBox 7">
            <a:extLst>
              <a:ext uri="{FF2B5EF4-FFF2-40B4-BE49-F238E27FC236}">
                <a16:creationId xmlns:a16="http://schemas.microsoft.com/office/drawing/2014/main" id="{4C55A7CB-4948-4F79-BA05-6BB3D3DE2634}"/>
              </a:ext>
            </a:extLst>
          </p:cNvPr>
          <p:cNvSpPr txBox="1"/>
          <p:nvPr/>
        </p:nvSpPr>
        <p:spPr>
          <a:xfrm>
            <a:off x="2339751" y="5422303"/>
            <a:ext cx="498983" cy="246221"/>
          </a:xfrm>
          <a:prstGeom prst="rect">
            <a:avLst/>
          </a:prstGeom>
          <a:solidFill>
            <a:schemeClr val="bg1"/>
          </a:solidFill>
          <a:ln>
            <a:solidFill>
              <a:schemeClr val="bg1"/>
            </a:solidFill>
          </a:ln>
        </p:spPr>
        <p:txBody>
          <a:bodyPr wrap="square" rtlCol="0">
            <a:spAutoFit/>
          </a:bodyPr>
          <a:lstStyle/>
          <a:p>
            <a:r>
              <a:rPr lang="en-GB" sz="1000" dirty="0"/>
              <a:t>Lead</a:t>
            </a:r>
          </a:p>
        </p:txBody>
      </p:sp>
      <p:pic>
        <p:nvPicPr>
          <p:cNvPr id="5" name="Audio 4">
            <a:hlinkClick r:id="" action="ppaction://media"/>
            <a:extLst>
              <a:ext uri="{FF2B5EF4-FFF2-40B4-BE49-F238E27FC236}">
                <a16:creationId xmlns:a16="http://schemas.microsoft.com/office/drawing/2014/main" id="{F4EA0801-FAF2-4418-AFAA-99DDFCA2B9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64459380"/>
      </p:ext>
    </p:extLst>
  </p:cSld>
  <p:clrMapOvr>
    <a:masterClrMapping/>
  </p:clrMapOvr>
  <mc:AlternateContent xmlns:mc="http://schemas.openxmlformats.org/markup-compatibility/2006" xmlns:p14="http://schemas.microsoft.com/office/powerpoint/2010/main">
    <mc:Choice Requires="p14">
      <p:transition spd="slow" p14:dur="2000" advTm="95606"/>
    </mc:Choice>
    <mc:Fallback xmlns="">
      <p:transition spd="slow" advTm="9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3"/>
            <a:ext cx="6275040" cy="3816424"/>
          </a:xfrm>
        </p:spPr>
        <p:txBody>
          <a:bodyPr>
            <a:normAutofit/>
          </a:bodyPr>
          <a:lstStyle/>
          <a:p>
            <a:r>
              <a:rPr lang="en-US" sz="2400" dirty="0"/>
              <a:t>Navigation of My Ambition/ </a:t>
            </a:r>
            <a:r>
              <a:rPr lang="en-US" sz="2400" dirty="0" err="1"/>
              <a:t>Steplab</a:t>
            </a:r>
            <a:endParaRPr lang="en-US" sz="2400" dirty="0"/>
          </a:p>
          <a:p>
            <a:endParaRPr lang="en-US" sz="2400" dirty="0"/>
          </a:p>
          <a:p>
            <a:endParaRPr lang="en-US" sz="2400" dirty="0"/>
          </a:p>
          <a:p>
            <a:endParaRPr lang="en-US" dirty="0"/>
          </a:p>
        </p:txBody>
      </p:sp>
      <p:pic>
        <p:nvPicPr>
          <p:cNvPr id="7" name="Picture 6">
            <a:extLst>
              <a:ext uri="{FF2B5EF4-FFF2-40B4-BE49-F238E27FC236}">
                <a16:creationId xmlns:a16="http://schemas.microsoft.com/office/drawing/2014/main" id="{DFA20310-C592-4C45-AD7C-42FC3A6BACBB}"/>
              </a:ext>
            </a:extLst>
          </p:cNvPr>
          <p:cNvPicPr>
            <a:picLocks noChangeAspect="1"/>
          </p:cNvPicPr>
          <p:nvPr/>
        </p:nvPicPr>
        <p:blipFill>
          <a:blip r:embed="rId6"/>
          <a:stretch>
            <a:fillRect/>
          </a:stretch>
        </p:blipFill>
        <p:spPr>
          <a:xfrm>
            <a:off x="1957786" y="2492896"/>
            <a:ext cx="4162860" cy="4670387"/>
          </a:xfrm>
          <a:prstGeom prst="rect">
            <a:avLst/>
          </a:prstGeom>
        </p:spPr>
      </p:pic>
      <p:sp>
        <p:nvSpPr>
          <p:cNvPr id="8" name="Arrow: Right 7">
            <a:extLst>
              <a:ext uri="{FF2B5EF4-FFF2-40B4-BE49-F238E27FC236}">
                <a16:creationId xmlns:a16="http://schemas.microsoft.com/office/drawing/2014/main" id="{1EDF009C-D92A-4441-979F-64692D2B9FA3}"/>
              </a:ext>
            </a:extLst>
          </p:cNvPr>
          <p:cNvSpPr/>
          <p:nvPr/>
        </p:nvSpPr>
        <p:spPr>
          <a:xfrm flipH="1">
            <a:off x="5488733" y="4221088"/>
            <a:ext cx="126382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E86CB37D-4824-42CA-86E7-4789CDCBE96E}"/>
              </a:ext>
            </a:extLst>
          </p:cNvPr>
          <p:cNvSpPr/>
          <p:nvPr/>
        </p:nvSpPr>
        <p:spPr>
          <a:xfrm>
            <a:off x="367784" y="56197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Audio 13">
            <a:hlinkClick r:id="" action="ppaction://media"/>
            <a:extLst>
              <a:ext uri="{FF2B5EF4-FFF2-40B4-BE49-F238E27FC236}">
                <a16:creationId xmlns:a16="http://schemas.microsoft.com/office/drawing/2014/main" id="{933A394D-14BB-4395-82C2-09F9BEC05B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94935936"/>
      </p:ext>
    </p:extLst>
  </p:cSld>
  <p:clrMapOvr>
    <a:masterClrMapping/>
  </p:clrMapOvr>
  <mc:AlternateContent xmlns:mc="http://schemas.openxmlformats.org/markup-compatibility/2006" xmlns:p14="http://schemas.microsoft.com/office/powerpoint/2010/main">
    <mc:Choice Requires="p14">
      <p:transition spd="slow" p14:dur="2000" advTm="43408"/>
    </mc:Choice>
    <mc:Fallback xmlns="">
      <p:transition spd="slow" advTm="4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8003232" cy="4030555"/>
          </a:xfrm>
        </p:spPr>
        <p:txBody>
          <a:bodyPr>
            <a:normAutofit/>
          </a:bodyPr>
          <a:lstStyle/>
          <a:p>
            <a:r>
              <a:rPr lang="en-US" sz="2400" dirty="0"/>
              <a:t>Further support</a:t>
            </a:r>
          </a:p>
          <a:p>
            <a:r>
              <a:rPr lang="en-US" sz="2400" dirty="0"/>
              <a:t>If you have any questions about:</a:t>
            </a:r>
          </a:p>
          <a:p>
            <a:r>
              <a:rPr lang="en-US" sz="2400" dirty="0"/>
              <a:t>the Hampshire Align </a:t>
            </a:r>
            <a:r>
              <a:rPr lang="en-US" sz="2400" dirty="0" err="1"/>
              <a:t>programme</a:t>
            </a:r>
            <a:endParaRPr lang="en-US" sz="2400" dirty="0"/>
          </a:p>
          <a:p>
            <a:r>
              <a:rPr lang="en-US" sz="2400" dirty="0"/>
              <a:t>Please use </a:t>
            </a:r>
            <a:r>
              <a:rPr lang="en-US" sz="2400" dirty="0">
                <a:hlinkClick r:id="rId6"/>
              </a:rPr>
              <a:t>ECT.Align@hants.gov.uk</a:t>
            </a:r>
            <a:endParaRPr lang="en-US" sz="2400" dirty="0"/>
          </a:p>
          <a:p>
            <a:endParaRPr lang="en-US" sz="2400" dirty="0"/>
          </a:p>
          <a:p>
            <a:r>
              <a:rPr lang="en-US" sz="2400" dirty="0"/>
              <a:t>For technical support on </a:t>
            </a:r>
            <a:r>
              <a:rPr lang="en-US" sz="2400" dirty="0" err="1"/>
              <a:t>Steplab</a:t>
            </a:r>
            <a:r>
              <a:rPr lang="en-US" sz="2400" dirty="0"/>
              <a:t>/ </a:t>
            </a:r>
            <a:r>
              <a:rPr lang="en-US" sz="2400" dirty="0" err="1"/>
              <a:t>MyAmbition</a:t>
            </a:r>
            <a:endParaRPr lang="en-US" sz="2400" dirty="0"/>
          </a:p>
          <a:p>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ectsupport@ambition.org.uk</a:t>
            </a:r>
            <a:endParaRPr lang="en-US" sz="2400" dirty="0"/>
          </a:p>
          <a:p>
            <a:endParaRPr lang="en-US" dirty="0"/>
          </a:p>
        </p:txBody>
      </p:sp>
      <p:pic>
        <p:nvPicPr>
          <p:cNvPr id="3" name="Audio 2">
            <a:hlinkClick r:id="" action="ppaction://media"/>
            <a:extLst>
              <a:ext uri="{FF2B5EF4-FFF2-40B4-BE49-F238E27FC236}">
                <a16:creationId xmlns:a16="http://schemas.microsoft.com/office/drawing/2014/main" id="{9875FFCA-23AD-446A-8F98-79A899152C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14945581"/>
      </p:ext>
    </p:extLst>
  </p:cSld>
  <p:clrMapOvr>
    <a:masterClrMapping/>
  </p:clrMapOvr>
  <mc:AlternateContent xmlns:mc="http://schemas.openxmlformats.org/markup-compatibility/2006" xmlns:p14="http://schemas.microsoft.com/office/powerpoint/2010/main">
    <mc:Choice Requires="p14">
      <p:transition spd="slow" p14:dur="2000" advTm="19421"/>
    </mc:Choice>
    <mc:Fallback xmlns="">
      <p:transition spd="slow" advTm="1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BE6FA5BD55E848AAEEDB7E65D846B5" ma:contentTypeVersion="9" ma:contentTypeDescription="Create a new document." ma:contentTypeScope="" ma:versionID="dc55d1bd3740e16fc1a6b45f1c4fb0a5">
  <xsd:schema xmlns:xsd="http://www.w3.org/2001/XMLSchema" xmlns:xs="http://www.w3.org/2001/XMLSchema" xmlns:p="http://schemas.microsoft.com/office/2006/metadata/properties" xmlns:ns2="a922409f-29fd-4119-9c0f-4f3d27b2f9a2" xmlns:ns3="b9ebc07e-c766-4149-8d4d-292922c41d99" targetNamespace="http://schemas.microsoft.com/office/2006/metadata/properties" ma:root="true" ma:fieldsID="10655c9835ff65f44681b0507a378990" ns2:_="" ns3:_="">
    <xsd:import namespace="a922409f-29fd-4119-9c0f-4f3d27b2f9a2"/>
    <xsd:import namespace="b9ebc07e-c766-4149-8d4d-292922c41d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2409f-29fd-4119-9c0f-4f3d27b2f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ebc07e-c766-4149-8d4d-292922c41d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5DED2B-7C69-443B-A48E-28042195BDD6}">
  <ds:schemaRefs>
    <ds:schemaRef ds:uri="http://schemas.microsoft.com/sharepoint/v3/contenttype/forms"/>
  </ds:schemaRefs>
</ds:datastoreItem>
</file>

<file path=customXml/itemProps2.xml><?xml version="1.0" encoding="utf-8"?>
<ds:datastoreItem xmlns:ds="http://schemas.openxmlformats.org/officeDocument/2006/customXml" ds:itemID="{E9D513F9-DA74-4ED9-8BCB-2A20538FCE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2409f-29fd-4119-9c0f-4f3d27b2f9a2"/>
    <ds:schemaRef ds:uri="b9ebc07e-c766-4149-8d4d-292922c41d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77A398-EFAF-4ED1-A6B7-B83B9548B70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HIAS PowerPoint template</Template>
  <TotalTime>804</TotalTime>
  <Words>881</Words>
  <Application>Microsoft Office PowerPoint</Application>
  <PresentationFormat>On-screen Show (4:3)</PresentationFormat>
  <Paragraphs>123</Paragraphs>
  <Slides>9</Slides>
  <Notes>8</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Abadi Extra Light</vt:lpstr>
      <vt:lpstr>Arial</vt:lpstr>
      <vt:lpstr>Calibri</vt:lpstr>
      <vt:lpstr>HIAS PowerPoint template</vt:lpstr>
      <vt:lpstr>Early Career Teacher Lead and Coordinator Briefing Monday 22nd November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cseiiarm</dc:creator>
  <cp:lastModifiedBy>Scott, Katie</cp:lastModifiedBy>
  <cp:revision>11</cp:revision>
  <dcterms:created xsi:type="dcterms:W3CDTF">2013-12-20T14:21:04Z</dcterms:created>
  <dcterms:modified xsi:type="dcterms:W3CDTF">2021-12-06T14:45:48Z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0x01010075BE6FA5BD55E848AAEEDB7E65D846B5</vt:lpwstr>
  </property>
</Properties>
</file>